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theme/theme3.xml" ContentType="application/vnd.openxmlformats-officedocument.theme+xml"/>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Override PartName="/docProps/core.xml" ContentType="application/vnd.openxmlformats-package.core-properties+xml"/>
  <Default Extension="rels" ContentType="application/vnd.openxmlformats-package.relationships+xml"/>
  <Override PartName="/ppt/slides/slide9.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0" r:id="rId1"/>
  </p:sldMasterIdLst>
  <p:notesMasterIdLst>
    <p:notesMasterId r:id="rId20"/>
  </p:notesMasterIdLst>
  <p:handoutMasterIdLst>
    <p:handoutMasterId r:id="rId21"/>
  </p:handoutMasterIdLst>
  <p:sldIdLst>
    <p:sldId id="256" r:id="rId2"/>
    <p:sldId id="257" r:id="rId3"/>
    <p:sldId id="258" r:id="rId4"/>
    <p:sldId id="259" r:id="rId5"/>
    <p:sldId id="269" r:id="rId6"/>
    <p:sldId id="260" r:id="rId7"/>
    <p:sldId id="262" r:id="rId8"/>
    <p:sldId id="270" r:id="rId9"/>
    <p:sldId id="263" r:id="rId10"/>
    <p:sldId id="261" r:id="rId11"/>
    <p:sldId id="264" r:id="rId12"/>
    <p:sldId id="265" r:id="rId13"/>
    <p:sldId id="266" r:id="rId14"/>
    <p:sldId id="267" r:id="rId15"/>
    <p:sldId id="268" r:id="rId16"/>
    <p:sldId id="272" r:id="rId17"/>
    <p:sldId id="273" r:id="rId18"/>
    <p:sldId id="2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94" d="100"/>
          <a:sy n="94" d="100"/>
        </p:scale>
        <p:origin x="-13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notesMaster" Target="notesMasters/notesMaster1.xml"/><Relationship Id="rId22" Type="http://schemas.openxmlformats.org/officeDocument/2006/relationships/printerSettings" Target="printerSettings/printerSettings1.bin"/><Relationship Id="rId21" Type="http://schemas.openxmlformats.org/officeDocument/2006/relationships/handoutMaster" Target="handoutMasters/handout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97B012-57D0-004A-87F3-A8AAB920D32D}" type="datetimeFigureOut">
              <a:rPr lang="en-US" smtClean="0"/>
              <a:t>10/1/09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C1CB-DA89-9F48-9195-980A82A10114}"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5CE38-3BC7-5948-A5C7-E677F893A358}" type="datetimeFigureOut">
              <a:rPr lang="en-US" smtClean="0"/>
              <a:t>10/1/09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E66C4-B6C7-5042-A4BE-F78002C88DCA}"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057400"/>
            <a:ext cx="6858000" cy="2133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4572000"/>
            <a:ext cx="6858000" cy="1085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10/1/09</a:t>
            </a:r>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rsv-control  -  Marco Mambelli</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723D88B2-4C6A-E345-A3DF-DD79FE531714}" type="slidenum">
              <a:rPr lang="en-US" smtClean="0"/>
              <a:t>‹#›</a:t>
            </a:fld>
            <a:endParaRPr lang="en-US"/>
          </a:p>
        </p:txBody>
      </p:sp>
      <p:sp>
        <p:nvSpPr>
          <p:cNvPr id="21" name="Rectangle 20"/>
          <p:cNvSpPr/>
          <p:nvPr/>
        </p:nvSpPr>
        <p:spPr>
          <a:xfrm>
            <a:off x="904875" y="1905000"/>
            <a:ext cx="7315200" cy="233743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419600"/>
            <a:ext cx="7315200" cy="13144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905000"/>
            <a:ext cx="228600" cy="233743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419600"/>
            <a:ext cx="228600" cy="13144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10/1/09</a:t>
            </a:r>
            <a:endParaRPr lang="en-US"/>
          </a:p>
        </p:txBody>
      </p:sp>
      <p:sp>
        <p:nvSpPr>
          <p:cNvPr id="5" name="Footer Placeholder 4"/>
          <p:cNvSpPr>
            <a:spLocks noGrp="1"/>
          </p:cNvSpPr>
          <p:nvPr>
            <p:ph type="ftr" sz="quarter" idx="11"/>
          </p:nvPr>
        </p:nvSpPr>
        <p:spPr/>
        <p:txBody>
          <a:bodyPr/>
          <a:lstStyle/>
          <a:p>
            <a:r>
              <a:rPr lang="en-US" smtClean="0"/>
              <a:t>rsv-control  -  Marco Mambelli</a:t>
            </a:r>
            <a:endParaRPr lang="en-US"/>
          </a:p>
        </p:txBody>
      </p:sp>
      <p:sp>
        <p:nvSpPr>
          <p:cNvPr id="6" name="Slide Number Placeholder 5"/>
          <p:cNvSpPr>
            <a:spLocks noGrp="1"/>
          </p:cNvSpPr>
          <p:nvPr>
            <p:ph type="sldNum" sz="quarter" idx="12"/>
          </p:nvPr>
        </p:nvSpPr>
        <p:spPr/>
        <p:txBody>
          <a:bodyPr/>
          <a:lstStyle/>
          <a:p>
            <a:fld id="{723D88B2-4C6A-E345-A3DF-DD79FE5317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10/1/09</a:t>
            </a:r>
            <a:endParaRPr lang="en-US"/>
          </a:p>
        </p:txBody>
      </p:sp>
      <p:sp>
        <p:nvSpPr>
          <p:cNvPr id="5" name="Footer Placeholder 4"/>
          <p:cNvSpPr>
            <a:spLocks noGrp="1"/>
          </p:cNvSpPr>
          <p:nvPr>
            <p:ph type="ftr" sz="quarter" idx="11"/>
          </p:nvPr>
        </p:nvSpPr>
        <p:spPr/>
        <p:txBody>
          <a:bodyPr/>
          <a:lstStyle/>
          <a:p>
            <a:r>
              <a:rPr lang="en-US" smtClean="0"/>
              <a:t>rsv-control  -  Marco Mambelli</a:t>
            </a:r>
            <a:endParaRPr lang="en-US"/>
          </a:p>
        </p:txBody>
      </p:sp>
      <p:sp>
        <p:nvSpPr>
          <p:cNvPr id="6" name="Slide Number Placeholder 5"/>
          <p:cNvSpPr>
            <a:spLocks noGrp="1"/>
          </p:cNvSpPr>
          <p:nvPr>
            <p:ph type="sldNum" sz="quarter" idx="12"/>
          </p:nvPr>
        </p:nvSpPr>
        <p:spPr/>
        <p:txBody>
          <a:bodyPr/>
          <a:lstStyle/>
          <a:p>
            <a:fld id="{723D88B2-4C6A-E345-A3DF-DD79FE531714}"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10/1/09</a:t>
            </a:r>
            <a:endParaRPr lang="en-US"/>
          </a:p>
        </p:txBody>
      </p:sp>
      <p:sp>
        <p:nvSpPr>
          <p:cNvPr id="5" name="Footer Placeholder 4"/>
          <p:cNvSpPr>
            <a:spLocks noGrp="1"/>
          </p:cNvSpPr>
          <p:nvPr>
            <p:ph type="ftr" sz="quarter" idx="11"/>
          </p:nvPr>
        </p:nvSpPr>
        <p:spPr/>
        <p:txBody>
          <a:bodyPr/>
          <a:lstStyle/>
          <a:p>
            <a:r>
              <a:rPr lang="en-US" smtClean="0"/>
              <a:t>rsv-control  -  Marco Mambelli</a:t>
            </a:r>
            <a:endParaRPr lang="en-US"/>
          </a:p>
        </p:txBody>
      </p:sp>
      <p:sp>
        <p:nvSpPr>
          <p:cNvPr id="6" name="Slide Number Placeholder 5"/>
          <p:cNvSpPr>
            <a:spLocks noGrp="1"/>
          </p:cNvSpPr>
          <p:nvPr>
            <p:ph type="sldNum" sz="quarter" idx="12"/>
          </p:nvPr>
        </p:nvSpPr>
        <p:spPr/>
        <p:txBody>
          <a:bodyPr/>
          <a:lstStyle/>
          <a:p>
            <a:fld id="{723D88B2-4C6A-E345-A3DF-DD79FE531714}"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10/1/09</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rsv-control  -  Marco Mambelli</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723D88B2-4C6A-E345-A3DF-DD79FE531714}"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10/1/09</a:t>
            </a:r>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
        <p:nvSpPr>
          <p:cNvPr id="7" name="Slide Number Placeholder 6"/>
          <p:cNvSpPr>
            <a:spLocks noGrp="1"/>
          </p:cNvSpPr>
          <p:nvPr>
            <p:ph type="sldNum" sz="quarter" idx="12"/>
          </p:nvPr>
        </p:nvSpPr>
        <p:spPr/>
        <p:txBody>
          <a:bodyPr/>
          <a:lstStyle/>
          <a:p>
            <a:fld id="{723D88B2-4C6A-E345-A3DF-DD79FE531714}"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10/1/09</a:t>
            </a:r>
            <a:endParaRPr lang="en-US"/>
          </a:p>
        </p:txBody>
      </p:sp>
      <p:sp>
        <p:nvSpPr>
          <p:cNvPr id="8" name="Footer Placeholder 7"/>
          <p:cNvSpPr>
            <a:spLocks noGrp="1"/>
          </p:cNvSpPr>
          <p:nvPr>
            <p:ph type="ftr" sz="quarter" idx="11"/>
          </p:nvPr>
        </p:nvSpPr>
        <p:spPr/>
        <p:txBody>
          <a:bodyPr/>
          <a:lstStyle/>
          <a:p>
            <a:r>
              <a:rPr lang="en-US" smtClean="0"/>
              <a:t>rsv-control  -  Marco Mambelli</a:t>
            </a:r>
            <a:endParaRPr lang="en-US"/>
          </a:p>
        </p:txBody>
      </p:sp>
      <p:sp>
        <p:nvSpPr>
          <p:cNvPr id="9" name="Slide Number Placeholder 8"/>
          <p:cNvSpPr>
            <a:spLocks noGrp="1"/>
          </p:cNvSpPr>
          <p:nvPr>
            <p:ph type="sldNum" sz="quarter" idx="12"/>
          </p:nvPr>
        </p:nvSpPr>
        <p:spPr/>
        <p:txBody>
          <a:bodyPr/>
          <a:lstStyle/>
          <a:p>
            <a:fld id="{723D88B2-4C6A-E345-A3DF-DD79FE531714}"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10/1/09</a:t>
            </a:r>
            <a:endParaRPr lang="en-US"/>
          </a:p>
        </p:txBody>
      </p:sp>
      <p:sp>
        <p:nvSpPr>
          <p:cNvPr id="4" name="Footer Placeholder 3"/>
          <p:cNvSpPr>
            <a:spLocks noGrp="1"/>
          </p:cNvSpPr>
          <p:nvPr>
            <p:ph type="ftr" sz="quarter" idx="11"/>
          </p:nvPr>
        </p:nvSpPr>
        <p:spPr/>
        <p:txBody>
          <a:bodyPr/>
          <a:lstStyle/>
          <a:p>
            <a:r>
              <a:rPr lang="en-US" smtClean="0"/>
              <a:t>rsv-control  -  Marco Mambelli</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10/1/09</a:t>
            </a:r>
            <a:endParaRPr lang="en-US"/>
          </a:p>
        </p:txBody>
      </p:sp>
      <p:sp>
        <p:nvSpPr>
          <p:cNvPr id="3" name="Footer Placeholder 2"/>
          <p:cNvSpPr>
            <a:spLocks noGrp="1"/>
          </p:cNvSpPr>
          <p:nvPr>
            <p:ph type="ftr" sz="quarter" idx="11"/>
          </p:nvPr>
        </p:nvSpPr>
        <p:spPr/>
        <p:txBody>
          <a:bodyPr/>
          <a:lstStyle/>
          <a:p>
            <a:r>
              <a:rPr lang="en-US" smtClean="0"/>
              <a:t>rsv-control  -  Marco Mambelli</a:t>
            </a:r>
            <a:endParaRPr lang="en-US"/>
          </a:p>
        </p:txBody>
      </p:sp>
      <p:sp>
        <p:nvSpPr>
          <p:cNvPr id="4" name="Slide Number Placeholder 3"/>
          <p:cNvSpPr>
            <a:spLocks noGrp="1"/>
          </p:cNvSpPr>
          <p:nvPr>
            <p:ph type="sldNum" sz="quarter" idx="12"/>
          </p:nvPr>
        </p:nvSpPr>
        <p:spPr/>
        <p:txBody>
          <a:bodyPr/>
          <a:lstStyle/>
          <a:p>
            <a:fld id="{723D88B2-4C6A-E345-A3DF-DD79FE531714}"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10/1/09</a:t>
            </a:r>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
        <p:nvSpPr>
          <p:cNvPr id="7" name="Slide Number Placeholder 6"/>
          <p:cNvSpPr>
            <a:spLocks noGrp="1"/>
          </p:cNvSpPr>
          <p:nvPr>
            <p:ph type="sldNum" sz="quarter" idx="12"/>
          </p:nvPr>
        </p:nvSpPr>
        <p:spPr/>
        <p:txBody>
          <a:bodyPr/>
          <a:lstStyle/>
          <a:p>
            <a:fld id="{723D88B2-4C6A-E345-A3DF-DD79FE53171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10/1/09</a:t>
            </a:r>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
        <p:nvSpPr>
          <p:cNvPr id="7" name="Slide Number Placeholder 6"/>
          <p:cNvSpPr>
            <a:spLocks noGrp="1"/>
          </p:cNvSpPr>
          <p:nvPr>
            <p:ph type="sldNum" sz="quarter" idx="12"/>
          </p:nvPr>
        </p:nvSpPr>
        <p:spPr/>
        <p:txBody>
          <a:bodyPr/>
          <a:lstStyle/>
          <a:p>
            <a:fld id="{723D88B2-4C6A-E345-A3DF-DD79FE53171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934200" y="6356350"/>
            <a:ext cx="1755648" cy="365760"/>
          </a:xfrm>
          <a:prstGeom prst="rect">
            <a:avLst/>
          </a:prstGeom>
        </p:spPr>
        <p:txBody>
          <a:bodyPr vert="horz"/>
          <a:lstStyle>
            <a:lvl1pPr algn="r" eaLnBrk="1" latinLnBrk="0" hangingPunct="1">
              <a:defRPr kumimoji="0" sz="1400">
                <a:solidFill>
                  <a:schemeClr val="tx2"/>
                </a:solidFill>
              </a:defRPr>
            </a:lvl1pPr>
          </a:lstStyle>
          <a:p>
            <a:r>
              <a:rPr lang="en-US" dirty="0" smtClean="0"/>
              <a:t>10/1/09</a:t>
            </a:r>
            <a:endParaRPr lang="en-US" dirty="0"/>
          </a:p>
        </p:txBody>
      </p:sp>
      <p:sp>
        <p:nvSpPr>
          <p:cNvPr id="3" name="Footer Placeholder 2"/>
          <p:cNvSpPr>
            <a:spLocks noGrp="1"/>
          </p:cNvSpPr>
          <p:nvPr>
            <p:ph type="ftr" sz="quarter" idx="3"/>
          </p:nvPr>
        </p:nvSpPr>
        <p:spPr>
          <a:xfrm>
            <a:off x="2514600" y="6356350"/>
            <a:ext cx="4191000" cy="365760"/>
          </a:xfrm>
          <a:prstGeom prst="rect">
            <a:avLst/>
          </a:prstGeom>
        </p:spPr>
        <p:txBody>
          <a:bodyPr vert="horz"/>
          <a:lstStyle>
            <a:lvl1pPr algn="ctr" eaLnBrk="1" latinLnBrk="0" hangingPunct="1">
              <a:defRPr kumimoji="0" sz="1400">
                <a:solidFill>
                  <a:schemeClr val="tx2"/>
                </a:solidFill>
              </a:defRPr>
            </a:lvl1pPr>
          </a:lstStyle>
          <a:p>
            <a:r>
              <a:rPr lang="en-US" dirty="0" err="1" smtClean="0"/>
              <a:t>rsv</a:t>
            </a:r>
            <a:r>
              <a:rPr lang="en-US" dirty="0" smtClean="0"/>
              <a:t>-control  -  Marco Mambelli</a:t>
            </a:r>
            <a:endParaRPr lang="en-US" dirty="0"/>
          </a:p>
        </p:txBody>
      </p:sp>
      <p:sp>
        <p:nvSpPr>
          <p:cNvPr id="23" name="Slide Number Placeholder 22"/>
          <p:cNvSpPr>
            <a:spLocks noGrp="1"/>
          </p:cNvSpPr>
          <p:nvPr>
            <p:ph type="sldNum" sz="quarter" idx="4"/>
          </p:nvPr>
        </p:nvSpPr>
        <p:spPr>
          <a:xfrm>
            <a:off x="612648" y="6356350"/>
            <a:ext cx="1597152" cy="365760"/>
          </a:xfrm>
          <a:prstGeom prst="rect">
            <a:avLst/>
          </a:prstGeom>
        </p:spPr>
        <p:txBody>
          <a:bodyPr vert="horz"/>
          <a:lstStyle>
            <a:lvl1pPr algn="l" eaLnBrk="1" latinLnBrk="0" hangingPunct="1">
              <a:defRPr kumimoji="0" sz="1400">
                <a:solidFill>
                  <a:schemeClr val="tx2"/>
                </a:solidFill>
              </a:defRPr>
            </a:lvl1pPr>
          </a:lstStyle>
          <a:p>
            <a:fld id="{723D88B2-4C6A-E345-A3DF-DD79FE531714}"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wiki.grid.iu.edu/bin/view/ReleaseDocumentation/RsvContro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hyperlink" Target="http://integrationcloud.campfirenow.com/6e62e" TargetMode="External"/><Relationship Id="rId4" Type="http://schemas.openxmlformats.org/officeDocument/2006/relationships/hyperlink" Target="https://twiki.grid.iu.edu/bin/view/ReleaseDocumentation/RsvControl" TargetMode="External"/><Relationship Id="rId1" Type="http://schemas.openxmlformats.org/officeDocument/2006/relationships/slideLayout" Target="../slideLayouts/slideLayout2.xml"/><Relationship Id="rId2" Type="http://schemas.openxmlformats.org/officeDocument/2006/relationships/hyperlink" Target="http://rsv.grid.iu.edu/documentation/vdt-package.html" TargetMode="External"/><Relationship Id="rId3" Type="http://schemas.openxmlformats.org/officeDocument/2006/relationships/hyperlink" Target="http://rsv.grid.iu.edu/documentation/rsv-contact-info.html" TargetMode="External"/><Relationship Id="rId5" Type="http://schemas.openxmlformats.org/officeDocument/2006/relationships/hyperlink" Target="https://ticket.grid.iu.edu/goc/op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wiki.grid.iu.edu/twiki/bin/view/MonitoringInformation/Web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ki.cern.ch/twiki/bin/view/LCG/GridMonitoringProbeSpecif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rsv.grid.iu.edu/documentation/help/" TargetMode="External"/><Relationship Id="rId3" Type="http://schemas.openxmlformats.org/officeDocument/2006/relationships/hyperlink" Target="https://twiki.grid.iu.edu/bin/view/ArchivedDocumentation/ITB/ITB090/ValidateRSV-Prob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4000" dirty="0" err="1" smtClean="0"/>
              <a:t>Rsv</a:t>
            </a:r>
            <a:r>
              <a:rPr lang="en-US" sz="4000" dirty="0" smtClean="0"/>
              <a:t>-control</a:t>
            </a:r>
            <a:endParaRPr lang="en-US" sz="4000" dirty="0"/>
          </a:p>
        </p:txBody>
      </p:sp>
      <p:sp>
        <p:nvSpPr>
          <p:cNvPr id="3" name="Subtitle 2"/>
          <p:cNvSpPr>
            <a:spLocks noGrp="1"/>
          </p:cNvSpPr>
          <p:nvPr>
            <p:ph type="subTitle" idx="1"/>
          </p:nvPr>
        </p:nvSpPr>
        <p:spPr/>
        <p:txBody>
          <a:bodyPr>
            <a:normAutofit fontScale="92500" lnSpcReduction="10000"/>
          </a:bodyPr>
          <a:lstStyle/>
          <a:p>
            <a:r>
              <a:rPr lang="en-US" dirty="0" smtClean="0"/>
              <a:t>Marco Mambelli – </a:t>
            </a:r>
            <a:r>
              <a:rPr lang="en-US" dirty="0" err="1" smtClean="0"/>
              <a:t>marco@hep.uchicago.edu</a:t>
            </a:r>
            <a:endParaRPr lang="en-US" dirty="0" smtClean="0"/>
          </a:p>
          <a:p>
            <a:r>
              <a:rPr lang="en-US" dirty="0" smtClean="0"/>
              <a:t>Site Coordination meeting</a:t>
            </a:r>
          </a:p>
          <a:p>
            <a:r>
              <a:rPr lang="en-US" dirty="0" smtClean="0"/>
              <a:t>October 1, 2009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Rsv</a:t>
            </a:r>
            <a:r>
              <a:rPr lang="en-US" dirty="0" smtClean="0"/>
              <a:t>-control</a:t>
            </a:r>
            <a:endParaRPr lang="en-US" dirty="0"/>
          </a:p>
        </p:txBody>
      </p:sp>
      <p:sp>
        <p:nvSpPr>
          <p:cNvPr id="3" name="Content Placeholder 2"/>
          <p:cNvSpPr>
            <a:spLocks noGrp="1"/>
          </p:cNvSpPr>
          <p:nvPr>
            <p:ph sz="quarter" idx="1"/>
          </p:nvPr>
        </p:nvSpPr>
        <p:spPr/>
        <p:txBody>
          <a:bodyPr>
            <a:normAutofit/>
          </a:bodyPr>
          <a:lstStyle/>
          <a:p>
            <a:r>
              <a:rPr lang="en-US" dirty="0" smtClean="0"/>
              <a:t>Python modules to work with probes, the OSG-RSV installation, the scheduler (</a:t>
            </a:r>
            <a:r>
              <a:rPr lang="en-US" dirty="0" err="1" smtClean="0"/>
              <a:t>CondorCron</a:t>
            </a:r>
            <a:r>
              <a:rPr lang="en-US" dirty="0" smtClean="0"/>
              <a:t>) and the utility</a:t>
            </a:r>
          </a:p>
          <a:p>
            <a:r>
              <a:rPr lang="en-US" dirty="0" smtClean="0"/>
              <a:t>A wrapper to set the environment and invoke the Python code</a:t>
            </a:r>
          </a:p>
          <a:p>
            <a:r>
              <a:rPr lang="en-US" dirty="0" smtClean="0"/>
              <a:t>Provides ability to list installed probes and their status, to enable/disable probes and to test them</a:t>
            </a:r>
          </a:p>
          <a:p>
            <a:r>
              <a:rPr lang="en-US" dirty="0" smtClean="0"/>
              <a:t>The plan is to extend the tool and support more functionalities covering the operation of probes and OSG-RSV framework</a:t>
            </a:r>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10</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Rsv</a:t>
            </a:r>
            <a:r>
              <a:rPr lang="en-US" dirty="0" smtClean="0"/>
              <a:t>-control: use</a:t>
            </a:r>
            <a:endParaRPr lang="en-US" dirty="0"/>
          </a:p>
        </p:txBody>
      </p:sp>
      <p:sp>
        <p:nvSpPr>
          <p:cNvPr id="4" name="Content Placeholder 3"/>
          <p:cNvSpPr>
            <a:spLocks noGrp="1"/>
          </p:cNvSpPr>
          <p:nvPr>
            <p:ph sz="quarter" idx="1"/>
          </p:nvPr>
        </p:nvSpPr>
        <p:spPr>
          <a:xfrm>
            <a:off x="457200" y="1676400"/>
            <a:ext cx="8229600" cy="4480560"/>
          </a:xfrm>
        </p:spPr>
        <p:txBody>
          <a:bodyPr>
            <a:normAutofit fontScale="77500" lnSpcReduction="20000"/>
          </a:bodyPr>
          <a:lstStyle/>
          <a:p>
            <a:pPr>
              <a:buNone/>
            </a:pPr>
            <a:r>
              <a:rPr lang="en-US" dirty="0"/>
              <a:t>usage: </a:t>
            </a:r>
            <a:r>
              <a:rPr lang="en-US" dirty="0" err="1"/>
              <a:t>rsv</a:t>
            </a:r>
            <a:r>
              <a:rPr lang="en-US" dirty="0"/>
              <a:t>-control [ --verbose </a:t>
            </a:r>
            <a:r>
              <a:rPr lang="en-US" dirty="0" smtClean="0"/>
              <a:t>]</a:t>
            </a:r>
          </a:p>
          <a:p>
            <a:pPr>
              <a:buNone/>
            </a:pPr>
            <a:r>
              <a:rPr lang="en-US" dirty="0" smtClean="0"/>
              <a:t>  -</a:t>
            </a:r>
            <a:r>
              <a:rPr lang="en-US" dirty="0"/>
              <a:t>-help | -</a:t>
            </a:r>
            <a:r>
              <a:rPr lang="en-US" dirty="0" err="1"/>
              <a:t>h</a:t>
            </a:r>
            <a:r>
              <a:rPr lang="en-US" dirty="0"/>
              <a:t>      </a:t>
            </a:r>
            <a:r>
              <a:rPr lang="en-US" dirty="0" smtClean="0"/>
              <a:t> </a:t>
            </a:r>
          </a:p>
          <a:p>
            <a:pPr>
              <a:buNone/>
            </a:pPr>
            <a:r>
              <a:rPr lang="en-US" dirty="0" smtClean="0"/>
              <a:t>  -</a:t>
            </a:r>
            <a:r>
              <a:rPr lang="en-US" dirty="0"/>
              <a:t>-version      </a:t>
            </a:r>
            <a:r>
              <a:rPr lang="en-US" dirty="0" smtClean="0"/>
              <a:t> </a:t>
            </a:r>
          </a:p>
          <a:p>
            <a:pPr>
              <a:buNone/>
            </a:pPr>
            <a:r>
              <a:rPr lang="en-US" dirty="0" smtClean="0"/>
              <a:t>  -</a:t>
            </a:r>
            <a:r>
              <a:rPr lang="en-US" dirty="0"/>
              <a:t>-list [ --wide | -</a:t>
            </a:r>
            <a:r>
              <a:rPr lang="en-US" dirty="0" err="1"/>
              <a:t>w</a:t>
            </a:r>
            <a:r>
              <a:rPr lang="en-US" dirty="0"/>
              <a:t> | --full-width] [ --format &lt;format&gt; ] [ all | &lt;</a:t>
            </a:r>
            <a:r>
              <a:rPr lang="en-US" dirty="0" err="1"/>
              <a:t>probeID</a:t>
            </a:r>
            <a:r>
              <a:rPr lang="en-US" dirty="0"/>
              <a:t>&gt;]     </a:t>
            </a:r>
            <a:r>
              <a:rPr lang="en-US" dirty="0" smtClean="0"/>
              <a:t> </a:t>
            </a:r>
          </a:p>
          <a:p>
            <a:pPr>
              <a:buNone/>
            </a:pPr>
            <a:r>
              <a:rPr lang="en-US" dirty="0" smtClean="0"/>
              <a:t>  -</a:t>
            </a:r>
            <a:r>
              <a:rPr lang="en-US" dirty="0"/>
              <a:t>-enable  [--user &lt;user&gt;] --metric  &lt;metric-name&gt;  --host &lt;host-name&gt;     </a:t>
            </a:r>
            <a:r>
              <a:rPr lang="en-US" dirty="0" smtClean="0"/>
              <a:t> </a:t>
            </a:r>
          </a:p>
          <a:p>
            <a:pPr>
              <a:buNone/>
            </a:pPr>
            <a:r>
              <a:rPr lang="en-US" dirty="0" smtClean="0"/>
              <a:t>  -</a:t>
            </a:r>
            <a:r>
              <a:rPr lang="en-US" dirty="0"/>
              <a:t>-enable  [--user &lt;user&gt;] --service &lt;service-name&gt; --host &lt;host-name&gt;   </a:t>
            </a:r>
            <a:r>
              <a:rPr lang="en-US" dirty="0" smtClean="0"/>
              <a:t> </a:t>
            </a:r>
          </a:p>
          <a:p>
            <a:pPr>
              <a:buNone/>
            </a:pPr>
            <a:r>
              <a:rPr lang="en-US" dirty="0" smtClean="0"/>
              <a:t>  -</a:t>
            </a:r>
            <a:r>
              <a:rPr lang="en-US" dirty="0"/>
              <a:t>-disable [--user &lt;user&gt;] --metric  &lt;metric-name&gt;  --host &lt;host-name&gt;     </a:t>
            </a:r>
            <a:r>
              <a:rPr lang="en-US" dirty="0" smtClean="0"/>
              <a:t> </a:t>
            </a:r>
          </a:p>
          <a:p>
            <a:pPr>
              <a:buNone/>
            </a:pPr>
            <a:r>
              <a:rPr lang="en-US" dirty="0" smtClean="0"/>
              <a:t>  -</a:t>
            </a:r>
            <a:r>
              <a:rPr lang="en-US" dirty="0"/>
              <a:t>-disable [--user &lt;user&gt;] --service &lt;service-name&gt; --host &lt;host-name&gt;     </a:t>
            </a:r>
            <a:r>
              <a:rPr lang="en-US" dirty="0" smtClean="0"/>
              <a:t> </a:t>
            </a:r>
          </a:p>
          <a:p>
            <a:pPr>
              <a:buNone/>
            </a:pPr>
            <a:r>
              <a:rPr lang="en-US" dirty="0" smtClean="0"/>
              <a:t>  -</a:t>
            </a:r>
            <a:r>
              <a:rPr lang="en-US" dirty="0"/>
              <a:t>-full-</a:t>
            </a:r>
            <a:r>
              <a:rPr lang="en-US" dirty="0" smtClean="0"/>
              <a:t>test</a:t>
            </a:r>
            <a:r>
              <a:rPr lang="en-US" dirty="0"/>
              <a:t> </a:t>
            </a:r>
            <a:r>
              <a:rPr lang="en-US" dirty="0" smtClean="0"/>
              <a:t>[</a:t>
            </a:r>
            <a:r>
              <a:rPr lang="en-US" dirty="0"/>
              <a:t>--user &lt;user&gt;] --metric &lt;metric-name&gt;</a:t>
            </a:r>
            <a:r>
              <a:rPr lang="en-US" dirty="0" smtClean="0"/>
              <a:t> </a:t>
            </a:r>
            <a:r>
              <a:rPr lang="en-US" dirty="0"/>
              <a:t> </a:t>
            </a:r>
            <a:r>
              <a:rPr lang="en-US" dirty="0" smtClean="0"/>
              <a:t>-</a:t>
            </a:r>
            <a:r>
              <a:rPr lang="en-US" dirty="0"/>
              <a:t>-host &lt;host-name&gt;    </a:t>
            </a:r>
            <a:r>
              <a:rPr lang="en-US" dirty="0" smtClean="0"/>
              <a:t> </a:t>
            </a:r>
          </a:p>
          <a:p>
            <a:pPr>
              <a:buNone/>
            </a:pPr>
            <a:r>
              <a:rPr lang="en-US" dirty="0" smtClean="0"/>
              <a:t>  -</a:t>
            </a:r>
            <a:r>
              <a:rPr lang="en-US" dirty="0"/>
              <a:t>-test    [--user &lt;user&gt;] --metric &lt;metric-name&gt;   --host &lt;host-name</a:t>
            </a:r>
            <a:r>
              <a:rPr lang="en-US" dirty="0" smtClean="0"/>
              <a:t>&gt;</a:t>
            </a:r>
          </a:p>
          <a:p>
            <a:pPr>
              <a:buNone/>
            </a:pPr>
            <a:endParaRPr lang="en-US" dirty="0"/>
          </a:p>
        </p:txBody>
      </p:sp>
      <p:sp>
        <p:nvSpPr>
          <p:cNvPr id="5" name="Date Placeholder 4"/>
          <p:cNvSpPr>
            <a:spLocks noGrp="1"/>
          </p:cNvSpPr>
          <p:nvPr>
            <p:ph type="dt" sz="half" idx="10"/>
          </p:nvPr>
        </p:nvSpPr>
        <p:spPr/>
        <p:txBody>
          <a:bodyPr/>
          <a:lstStyle/>
          <a:p>
            <a:r>
              <a:rPr lang="en-US" smtClean="0"/>
              <a:t>10/1/09</a:t>
            </a:r>
            <a:endParaRPr lang="en-US"/>
          </a:p>
        </p:txBody>
      </p:sp>
      <p:sp>
        <p:nvSpPr>
          <p:cNvPr id="6" name="Slide Number Placeholder 5"/>
          <p:cNvSpPr>
            <a:spLocks noGrp="1"/>
          </p:cNvSpPr>
          <p:nvPr>
            <p:ph type="sldNum" sz="quarter" idx="12"/>
          </p:nvPr>
        </p:nvSpPr>
        <p:spPr/>
        <p:txBody>
          <a:bodyPr/>
          <a:lstStyle/>
          <a:p>
            <a:fld id="{723D88B2-4C6A-E345-A3DF-DD79FE531714}" type="slidenum">
              <a:rPr lang="en-US" smtClean="0"/>
              <a:t>11</a:t>
            </a:fld>
            <a:endParaRPr lang="en-US"/>
          </a:p>
        </p:txBody>
      </p:sp>
      <p:sp>
        <p:nvSpPr>
          <p:cNvPr id="7" name="Footer Placeholder 6"/>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sz="quarter" idx="1"/>
          </p:nvPr>
        </p:nvSpPr>
        <p:spPr>
          <a:xfrm>
            <a:off x="457200" y="1143000"/>
            <a:ext cx="8229600" cy="5213350"/>
          </a:xfrm>
        </p:spPr>
        <p:txBody>
          <a:bodyPr>
            <a:normAutofit fontScale="77500" lnSpcReduction="20000"/>
          </a:bodyPr>
          <a:lstStyle/>
          <a:p>
            <a:r>
              <a:rPr lang="en-US" dirty="0" smtClean="0"/>
              <a:t>List </a:t>
            </a:r>
            <a:r>
              <a:rPr lang="en-US" dirty="0"/>
              <a:t>probe information. If no probe is specified in the argument all probes are listed in a short tabular form. Each line has probe name, type and status or host (if the probe is enabled). Lines may be truncated to fit the page. The table list one line for each enabled metric. If that metric is not enabled against any host, it list one line with the metric status (probably DISABLED).   </a:t>
            </a:r>
            <a:r>
              <a:rPr lang="en-US" dirty="0" smtClean="0"/>
              <a:t> </a:t>
            </a:r>
          </a:p>
          <a:p>
            <a:r>
              <a:rPr lang="en-US" dirty="0" smtClean="0"/>
              <a:t>Formatting option:</a:t>
            </a:r>
          </a:p>
          <a:p>
            <a:pPr lvl="1"/>
            <a:r>
              <a:rPr lang="en-US" dirty="0" smtClean="0"/>
              <a:t>wide: Wide </a:t>
            </a:r>
            <a:r>
              <a:rPr lang="en-US" dirty="0"/>
              <a:t>list display (156 columns instead of the 76 by default)  </a:t>
            </a:r>
            <a:r>
              <a:rPr lang="en-US" dirty="0" smtClean="0"/>
              <a:t> </a:t>
            </a:r>
          </a:p>
          <a:p>
            <a:pPr lvl="1"/>
            <a:r>
              <a:rPr lang="en-US" dirty="0" smtClean="0"/>
              <a:t>full</a:t>
            </a:r>
            <a:r>
              <a:rPr lang="en-US" dirty="0"/>
              <a:t>-</a:t>
            </a:r>
            <a:r>
              <a:rPr lang="en-US" dirty="0" smtClean="0"/>
              <a:t>width: Avoid </a:t>
            </a:r>
            <a:r>
              <a:rPr lang="en-US" dirty="0"/>
              <a:t>truncation in probe listing  </a:t>
            </a:r>
            <a:r>
              <a:rPr lang="en-US" dirty="0" smtClean="0"/>
              <a:t> </a:t>
            </a:r>
          </a:p>
          <a:p>
            <a:r>
              <a:rPr lang="en-US" dirty="0" smtClean="0"/>
              <a:t>format: </a:t>
            </a:r>
            <a:r>
              <a:rPr lang="en-US" dirty="0"/>
              <a:t>Specify the</a:t>
            </a:r>
            <a:r>
              <a:rPr lang="en-US" dirty="0" smtClean="0"/>
              <a:t> information to list</a:t>
            </a:r>
          </a:p>
          <a:p>
            <a:pPr lvl="1"/>
            <a:r>
              <a:rPr lang="en-US" dirty="0" smtClean="0"/>
              <a:t>local: </a:t>
            </a:r>
            <a:r>
              <a:rPr lang="en-US" dirty="0"/>
              <a:t>status in OSG-RSV     </a:t>
            </a:r>
            <a:r>
              <a:rPr lang="en-US" dirty="0" smtClean="0"/>
              <a:t> </a:t>
            </a:r>
          </a:p>
          <a:p>
            <a:pPr lvl="1"/>
            <a:r>
              <a:rPr lang="en-US" dirty="0" smtClean="0"/>
              <a:t>brief: </a:t>
            </a:r>
            <a:r>
              <a:rPr lang="en-US" dirty="0"/>
              <a:t>status for the submitter (condor-</a:t>
            </a:r>
            <a:r>
              <a:rPr lang="en-US" dirty="0" err="1"/>
              <a:t>cron</a:t>
            </a:r>
            <a:r>
              <a:rPr lang="en-US" dirty="0"/>
              <a:t>)     </a:t>
            </a:r>
            <a:r>
              <a:rPr lang="en-US" dirty="0" smtClean="0"/>
              <a:t> </a:t>
            </a:r>
          </a:p>
          <a:p>
            <a:pPr lvl="1"/>
            <a:r>
              <a:rPr lang="en-US" dirty="0" smtClean="0"/>
              <a:t>long: </a:t>
            </a:r>
            <a:r>
              <a:rPr lang="en-US" dirty="0"/>
              <a:t>long status (output of '</a:t>
            </a:r>
            <a:r>
              <a:rPr lang="en-US" dirty="0" err="1"/>
              <a:t>condor_cron_q</a:t>
            </a:r>
            <a:r>
              <a:rPr lang="en-US" dirty="0"/>
              <a:t> ID')     </a:t>
            </a:r>
            <a:r>
              <a:rPr lang="en-US" dirty="0" smtClean="0"/>
              <a:t> </a:t>
            </a:r>
          </a:p>
          <a:p>
            <a:pPr lvl="1"/>
            <a:r>
              <a:rPr lang="en-US" dirty="0" smtClean="0"/>
              <a:t>full: </a:t>
            </a:r>
            <a:r>
              <a:rPr lang="en-US" dirty="0"/>
              <a:t>full status (full list of </a:t>
            </a:r>
            <a:r>
              <a:rPr lang="en-US" dirty="0" err="1"/>
              <a:t>classads</a:t>
            </a:r>
            <a:r>
              <a:rPr lang="en-US" dirty="0"/>
              <a:t> returned by condor-</a:t>
            </a:r>
            <a:r>
              <a:rPr lang="en-US" dirty="0" err="1" smtClean="0"/>
              <a:t>cron</a:t>
            </a:r>
            <a:r>
              <a:rPr lang="en-US" dirty="0" smtClean="0"/>
              <a:t>)</a:t>
            </a:r>
          </a:p>
          <a:p>
            <a:pPr lvl="1"/>
            <a:r>
              <a:rPr lang="en-US" dirty="0" smtClean="0"/>
              <a:t>log: </a:t>
            </a:r>
            <a:r>
              <a:rPr lang="en-US" dirty="0"/>
              <a:t>dump of the log file (</a:t>
            </a:r>
            <a:r>
              <a:rPr lang="en-US" dirty="0" err="1"/>
              <a:t>userlog</a:t>
            </a:r>
            <a:r>
              <a:rPr lang="en-US" dirty="0"/>
              <a:t> for condor-</a:t>
            </a:r>
            <a:r>
              <a:rPr lang="en-US" dirty="0" err="1" smtClean="0"/>
              <a:t>cron</a:t>
            </a:r>
            <a:r>
              <a:rPr lang="en-US" dirty="0" smtClean="0"/>
              <a:t>)</a:t>
            </a:r>
          </a:p>
          <a:p>
            <a:pPr lvl="1"/>
            <a:r>
              <a:rPr lang="en-US" dirty="0" smtClean="0"/>
              <a:t>out: </a:t>
            </a:r>
            <a:r>
              <a:rPr lang="en-US" dirty="0"/>
              <a:t>dump of the </a:t>
            </a:r>
            <a:r>
              <a:rPr lang="en-US" dirty="0" err="1"/>
              <a:t>stdout</a:t>
            </a:r>
            <a:r>
              <a:rPr lang="en-US" dirty="0"/>
              <a:t> returned by the probe execution </a:t>
            </a:r>
            <a:r>
              <a:rPr lang="en-US" dirty="0" err="1"/>
              <a:t>againsts</a:t>
            </a:r>
            <a:r>
              <a:rPr lang="en-US" dirty="0"/>
              <a:t> the specific host      </a:t>
            </a:r>
            <a:r>
              <a:rPr lang="en-US" dirty="0" smtClean="0"/>
              <a:t> </a:t>
            </a:r>
          </a:p>
          <a:p>
            <a:pPr lvl="1"/>
            <a:r>
              <a:rPr lang="en-US" dirty="0" smtClean="0"/>
              <a:t>err: </a:t>
            </a:r>
            <a:r>
              <a:rPr lang="en-US" dirty="0"/>
              <a:t>dump of the </a:t>
            </a:r>
            <a:r>
              <a:rPr lang="en-US" dirty="0" err="1"/>
              <a:t>stderr</a:t>
            </a:r>
            <a:r>
              <a:rPr lang="en-US" dirty="0"/>
              <a:t> returned by the probe execution </a:t>
            </a:r>
            <a:r>
              <a:rPr lang="en-US" dirty="0" err="1"/>
              <a:t>againsts</a:t>
            </a:r>
            <a:r>
              <a:rPr lang="en-US" dirty="0"/>
              <a:t> the specific host </a:t>
            </a:r>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12</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sz="quarter" idx="1"/>
          </p:nvPr>
        </p:nvSpPr>
        <p:spPr/>
        <p:txBody>
          <a:bodyPr>
            <a:normAutofit/>
          </a:bodyPr>
          <a:lstStyle/>
          <a:p>
            <a:r>
              <a:rPr lang="en-US" dirty="0" smtClean="0"/>
              <a:t>Run </a:t>
            </a:r>
            <a:r>
              <a:rPr lang="en-US" dirty="0"/>
              <a:t>against the</a:t>
            </a:r>
            <a:r>
              <a:rPr lang="en-US" dirty="0" smtClean="0"/>
              <a:t> HOST (URI) </a:t>
            </a:r>
            <a:r>
              <a:rPr lang="en-US" dirty="0"/>
              <a:t>the probe returning METRIC.</a:t>
            </a:r>
            <a:r>
              <a:rPr lang="en-US" dirty="0" smtClean="0"/>
              <a:t> </a:t>
            </a:r>
            <a:r>
              <a:rPr lang="en-US" dirty="0" smtClean="0"/>
              <a:t>Probe is executed and output returned. No file is written. </a:t>
            </a:r>
            <a:endParaRPr lang="en-US" dirty="0" smtClean="0"/>
          </a:p>
          <a:p>
            <a:r>
              <a:rPr lang="en-US" dirty="0" smtClean="0"/>
              <a:t>metric: Specify the metric to enable/disable (e.g. </a:t>
            </a:r>
            <a:r>
              <a:rPr lang="en-US" dirty="0" err="1" smtClean="0"/>
              <a:t>org.osg.general.ping</a:t>
            </a:r>
            <a:r>
              <a:rPr lang="en-US" dirty="0" smtClean="0"/>
              <a:t>-host)  </a:t>
            </a:r>
          </a:p>
          <a:p>
            <a:r>
              <a:rPr lang="en-US" dirty="0" smtClean="0"/>
              <a:t>host: Specify the host FQDN and optionally the port to be used by the probe (e.g. host or </a:t>
            </a:r>
            <a:r>
              <a:rPr lang="en-US" dirty="0" err="1" smtClean="0"/>
              <a:t>host:port</a:t>
            </a:r>
            <a:r>
              <a:rPr lang="en-US" dirty="0" smtClean="0"/>
              <a:t>). This is optional depending on the requirement of the probe. See the documentation for the specific probe</a:t>
            </a:r>
          </a:p>
          <a:p>
            <a:r>
              <a:rPr lang="en-US" dirty="0" smtClean="0"/>
              <a:t>user: </a:t>
            </a:r>
            <a:r>
              <a:rPr lang="en-US" dirty="0"/>
              <a:t>Specify the user</a:t>
            </a:r>
            <a:r>
              <a:rPr lang="en-US" dirty="0" smtClean="0"/>
              <a:t> to use to </a:t>
            </a:r>
            <a:r>
              <a:rPr lang="en-US" dirty="0"/>
              <a:t>run</a:t>
            </a:r>
            <a:r>
              <a:rPr lang="en-US" dirty="0" smtClean="0"/>
              <a:t> the probe. You must be able to switch to that user. </a:t>
            </a:r>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13</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test</a:t>
            </a:r>
            <a:endParaRPr lang="en-US" dirty="0"/>
          </a:p>
        </p:txBody>
      </p:sp>
      <p:sp>
        <p:nvSpPr>
          <p:cNvPr id="3" name="Content Placeholder 2"/>
          <p:cNvSpPr>
            <a:spLocks noGrp="1"/>
          </p:cNvSpPr>
          <p:nvPr>
            <p:ph sz="quarter" idx="1"/>
          </p:nvPr>
        </p:nvSpPr>
        <p:spPr/>
        <p:txBody>
          <a:bodyPr>
            <a:normAutofit/>
          </a:bodyPr>
          <a:lstStyle/>
          <a:p>
            <a:r>
              <a:rPr lang="en-US" dirty="0" smtClean="0"/>
              <a:t>Test </a:t>
            </a:r>
            <a:r>
              <a:rPr lang="en-US" dirty="0"/>
              <a:t>against the</a:t>
            </a:r>
            <a:r>
              <a:rPr lang="en-US" dirty="0" smtClean="0"/>
              <a:t> HOST (URI) </a:t>
            </a:r>
            <a:r>
              <a:rPr lang="en-US" dirty="0"/>
              <a:t>the probe returning METRIC.</a:t>
            </a:r>
            <a:r>
              <a:rPr lang="en-US" dirty="0" smtClean="0"/>
              <a:t> It takes the same arguments of Test. </a:t>
            </a:r>
          </a:p>
          <a:p>
            <a:r>
              <a:rPr lang="en-US" dirty="0" smtClean="0"/>
              <a:t>Probe </a:t>
            </a:r>
            <a:r>
              <a:rPr lang="en-US" dirty="0"/>
              <a:t>is executed</a:t>
            </a:r>
            <a:r>
              <a:rPr lang="en-US" dirty="0" smtClean="0"/>
              <a:t> within the OSG-RSV framework, only </a:t>
            </a:r>
            <a:r>
              <a:rPr lang="en-US" dirty="0"/>
              <a:t>once, immediately.</a:t>
            </a:r>
            <a:r>
              <a:rPr lang="en-US" dirty="0" smtClean="0"/>
              <a:t> </a:t>
            </a:r>
          </a:p>
          <a:p>
            <a:r>
              <a:rPr lang="en-US" dirty="0" smtClean="0"/>
              <a:t>Testing </a:t>
            </a:r>
            <a:r>
              <a:rPr lang="en-US" dirty="0"/>
              <a:t>a probe will not affect normal </a:t>
            </a:r>
            <a:r>
              <a:rPr lang="en-US" dirty="0" smtClean="0"/>
              <a:t>execution but will create some files in the installation. </a:t>
            </a:r>
            <a:r>
              <a:rPr lang="en-US" dirty="0"/>
              <a:t>Log, output and error files are different</a:t>
            </a:r>
            <a:r>
              <a:rPr lang="en-US" dirty="0" smtClean="0"/>
              <a:t>.</a:t>
            </a:r>
            <a:endParaRPr lang="en-US" dirty="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14</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Enable/disable</a:t>
            </a:r>
            <a:endParaRPr lang="en-US" dirty="0"/>
          </a:p>
        </p:txBody>
      </p:sp>
      <p:sp>
        <p:nvSpPr>
          <p:cNvPr id="3" name="Content Placeholder 2"/>
          <p:cNvSpPr>
            <a:spLocks noGrp="1"/>
          </p:cNvSpPr>
          <p:nvPr>
            <p:ph sz="quarter" idx="1"/>
          </p:nvPr>
        </p:nvSpPr>
        <p:spPr/>
        <p:txBody>
          <a:bodyPr>
            <a:normAutofit/>
          </a:bodyPr>
          <a:lstStyle/>
          <a:p>
            <a:r>
              <a:rPr lang="en-US" dirty="0" smtClean="0"/>
              <a:t>Enable or disable a probe or a SERVICE.  </a:t>
            </a:r>
            <a:r>
              <a:rPr lang="en-US" dirty="0"/>
              <a:t>Support the same options as test</a:t>
            </a:r>
            <a:r>
              <a:rPr lang="en-US" dirty="0" smtClean="0"/>
              <a:t>  and service</a:t>
            </a:r>
            <a:r>
              <a:rPr lang="en-US" dirty="0"/>
              <a:t>.  </a:t>
            </a:r>
            <a:r>
              <a:rPr lang="en-US" dirty="0" smtClean="0"/>
              <a:t> </a:t>
            </a:r>
          </a:p>
          <a:p>
            <a:r>
              <a:rPr lang="en-US" dirty="0" smtClean="0"/>
              <a:t>service: Specify </a:t>
            </a:r>
            <a:r>
              <a:rPr lang="en-US" dirty="0"/>
              <a:t>the service</a:t>
            </a:r>
            <a:r>
              <a:rPr lang="en-US" dirty="0" smtClean="0"/>
              <a:t> type of the probes to </a:t>
            </a:r>
            <a:r>
              <a:rPr lang="en-US" dirty="0"/>
              <a:t>enable/</a:t>
            </a:r>
            <a:r>
              <a:rPr lang="en-US" dirty="0" smtClean="0"/>
              <a:t>disable. All the probes matching the service type will be enabled/disabled </a:t>
            </a:r>
            <a:r>
              <a:rPr lang="en-US" dirty="0"/>
              <a:t>(e.g.</a:t>
            </a:r>
            <a:r>
              <a:rPr lang="en-US" dirty="0" smtClean="0"/>
              <a:t> OSG</a:t>
            </a:r>
            <a:r>
              <a:rPr lang="en-US" dirty="0"/>
              <a:t>-</a:t>
            </a:r>
            <a:r>
              <a:rPr lang="en-US" dirty="0" smtClean="0"/>
              <a:t>CE)</a:t>
            </a:r>
          </a:p>
          <a:p>
            <a:r>
              <a:rPr lang="en-US" dirty="0" smtClean="0"/>
              <a:t>Modify the configuration files and submits/removes the job from </a:t>
            </a:r>
            <a:r>
              <a:rPr lang="en-US" dirty="0" err="1" smtClean="0"/>
              <a:t>CondorCron</a:t>
            </a:r>
            <a:endParaRPr lang="en-US" dirty="0" smtClean="0"/>
          </a:p>
          <a:p>
            <a:r>
              <a:rPr lang="en-US" dirty="0" smtClean="0"/>
              <a:t>Idempotent: multiple invocation will not change the final result (probe enabled/disabled)</a:t>
            </a:r>
            <a:endParaRPr lang="en-US" dirty="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15</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setup (temporary)</a:t>
            </a:r>
            <a:endParaRPr lang="en-US" dirty="0"/>
          </a:p>
        </p:txBody>
      </p:sp>
      <p:sp>
        <p:nvSpPr>
          <p:cNvPr id="3" name="Date Placeholder 2"/>
          <p:cNvSpPr>
            <a:spLocks noGrp="1"/>
          </p:cNvSpPr>
          <p:nvPr>
            <p:ph type="dt" sz="half" idx="10"/>
          </p:nvPr>
        </p:nvSpPr>
        <p:spPr/>
        <p:txBody>
          <a:bodyPr/>
          <a:lstStyle/>
          <a:p>
            <a:r>
              <a:rPr lang="en-US" smtClean="0"/>
              <a:t>10/1/09</a:t>
            </a:r>
            <a:endParaRPr lang="en-US"/>
          </a:p>
        </p:txBody>
      </p:sp>
      <p:sp>
        <p:nvSpPr>
          <p:cNvPr id="4" name="Footer Placeholder 3"/>
          <p:cNvSpPr>
            <a:spLocks noGrp="1"/>
          </p:cNvSpPr>
          <p:nvPr>
            <p:ph type="ftr" sz="quarter" idx="11"/>
          </p:nvPr>
        </p:nvSpPr>
        <p:spPr/>
        <p:txBody>
          <a:bodyPr/>
          <a:lstStyle/>
          <a:p>
            <a:r>
              <a:rPr lang="en-US" smtClean="0"/>
              <a:t>rsv-control  -  Marco Mambelli</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16</a:t>
            </a:fld>
            <a:endParaRPr lang="en-US"/>
          </a:p>
        </p:txBody>
      </p:sp>
      <p:sp>
        <p:nvSpPr>
          <p:cNvPr id="6" name="Content Placeholder 5"/>
          <p:cNvSpPr>
            <a:spLocks noGrp="1"/>
          </p:cNvSpPr>
          <p:nvPr>
            <p:ph sz="quarter" idx="1"/>
          </p:nvPr>
        </p:nvSpPr>
        <p:spPr/>
        <p:txBody>
          <a:bodyPr>
            <a:normAutofit lnSpcReduction="10000"/>
          </a:bodyPr>
          <a:lstStyle/>
          <a:p>
            <a:r>
              <a:rPr lang="en-US" dirty="0" smtClean="0"/>
              <a:t>Installation (choose a directory)</a:t>
            </a:r>
          </a:p>
          <a:p>
            <a:pPr>
              <a:buNone/>
            </a:pPr>
            <a:r>
              <a:rPr lang="en-US" dirty="0" smtClean="0"/>
              <a:t>&lt;</a:t>
            </a:r>
            <a:r>
              <a:rPr lang="en-US" dirty="0" smtClean="0"/>
              <a:t>download&gt; rsvcontrol-test-v010.tar.gz</a:t>
            </a:r>
            <a:r>
              <a:rPr lang="en-US" dirty="0" smtClean="0"/>
              <a:t> </a:t>
            </a:r>
          </a:p>
          <a:p>
            <a:pPr>
              <a:buNone/>
            </a:pPr>
            <a:r>
              <a:rPr lang="en-US" dirty="0" smtClean="0"/>
              <a:t>tar </a:t>
            </a:r>
            <a:r>
              <a:rPr lang="en-US" dirty="0" err="1" smtClean="0"/>
              <a:t>xvzf</a:t>
            </a:r>
            <a:r>
              <a:rPr lang="en-US" dirty="0" smtClean="0"/>
              <a:t> rsvcontrol-test-v010.tar.gz</a:t>
            </a:r>
            <a:r>
              <a:rPr lang="en-US" dirty="0" smtClean="0"/>
              <a:t> </a:t>
            </a:r>
          </a:p>
          <a:p>
            <a:pPr>
              <a:buNone/>
            </a:pPr>
            <a:r>
              <a:rPr lang="en-US" dirty="0" smtClean="0"/>
              <a:t>export </a:t>
            </a:r>
            <a:r>
              <a:rPr lang="en-US" dirty="0" smtClean="0"/>
              <a:t>PATH=$</a:t>
            </a:r>
            <a:r>
              <a:rPr lang="en-US" dirty="0" err="1" smtClean="0"/>
              <a:t>PATH:`pwd`/rsvctrl</a:t>
            </a:r>
            <a:r>
              <a:rPr lang="en-US" dirty="0" smtClean="0"/>
              <a:t>-test/</a:t>
            </a:r>
            <a:r>
              <a:rPr lang="en-US" dirty="0" smtClean="0"/>
              <a:t>bin</a:t>
            </a:r>
          </a:p>
          <a:p>
            <a:endParaRPr lang="en-US" dirty="0" smtClean="0"/>
          </a:p>
          <a:p>
            <a:r>
              <a:rPr lang="en-US" dirty="0" smtClean="0"/>
              <a:t>Setup </a:t>
            </a:r>
          </a:p>
          <a:p>
            <a:pPr>
              <a:buNone/>
            </a:pPr>
            <a:r>
              <a:rPr lang="en-US" dirty="0" smtClean="0"/>
              <a:t>$</a:t>
            </a:r>
            <a:r>
              <a:rPr lang="en-US" dirty="0" smtClean="0"/>
              <a:t>VDT_LOCATION/</a:t>
            </a:r>
            <a:r>
              <a:rPr lang="en-US" dirty="0" err="1" smtClean="0"/>
              <a:t>setup.</a:t>
            </a:r>
            <a:r>
              <a:rPr lang="en-US" dirty="0" err="1" smtClean="0"/>
              <a:t>sh</a:t>
            </a:r>
            <a:endParaRPr lang="en-US" dirty="0" smtClean="0"/>
          </a:p>
          <a:p>
            <a:pPr>
              <a:buNone/>
            </a:pPr>
            <a:r>
              <a:rPr lang="en-US" dirty="0" smtClean="0"/>
              <a:t>export </a:t>
            </a:r>
            <a:r>
              <a:rPr lang="en-US" dirty="0" smtClean="0"/>
              <a:t>PATH=$PATH</a:t>
            </a:r>
            <a:r>
              <a:rPr lang="en-US" dirty="0" smtClean="0"/>
              <a:t>:&lt;</a:t>
            </a:r>
            <a:r>
              <a:rPr lang="en-US" dirty="0" err="1" smtClean="0"/>
              <a:t>install_dir</a:t>
            </a:r>
            <a:r>
              <a:rPr lang="en-US" dirty="0" smtClean="0"/>
              <a:t>&gt;/</a:t>
            </a:r>
            <a:r>
              <a:rPr lang="en-US" dirty="0" err="1" smtClean="0"/>
              <a:t>rsvctrl</a:t>
            </a:r>
            <a:r>
              <a:rPr lang="en-US" dirty="0" smtClean="0"/>
              <a:t>-test/bin</a:t>
            </a:r>
            <a:r>
              <a:rPr lang="en-US" dirty="0" smtClean="0"/>
              <a:t>/</a:t>
            </a:r>
          </a:p>
          <a:p>
            <a:pPr>
              <a:buNone/>
            </a:pPr>
            <a:endParaRPr lang="en-US" dirty="0" smtClean="0"/>
          </a:p>
          <a:p>
            <a:pPr>
              <a:buNone/>
            </a:pPr>
            <a:r>
              <a:rPr lang="en-US" dirty="0" smtClean="0">
                <a:hlinkClick r:id="rId2"/>
              </a:rPr>
              <a:t>https://twiki.grid.iu.edu/bin/view/ReleaseDocumentation/</a:t>
            </a:r>
            <a:r>
              <a:rPr lang="en-US" dirty="0" smtClean="0">
                <a:hlinkClick r:id="rId2"/>
              </a:rPr>
              <a:t>RsvControl</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t>10/1/09</a:t>
            </a:r>
            <a:endParaRPr lang="en-US"/>
          </a:p>
        </p:txBody>
      </p:sp>
      <p:sp>
        <p:nvSpPr>
          <p:cNvPr id="4" name="Footer Placeholder 3"/>
          <p:cNvSpPr>
            <a:spLocks noGrp="1"/>
          </p:cNvSpPr>
          <p:nvPr>
            <p:ph type="ftr" sz="quarter" idx="11"/>
          </p:nvPr>
        </p:nvSpPr>
        <p:spPr/>
        <p:txBody>
          <a:bodyPr/>
          <a:lstStyle/>
          <a:p>
            <a:r>
              <a:rPr lang="en-US" smtClean="0"/>
              <a:t>rsv-control  -  Marco Mambelli</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17</a:t>
            </a:fld>
            <a:endParaRPr lang="en-US"/>
          </a:p>
        </p:txBody>
      </p:sp>
      <p:sp>
        <p:nvSpPr>
          <p:cNvPr id="6" name="Content Placeholder 5"/>
          <p:cNvSpPr>
            <a:spLocks noGrp="1"/>
          </p:cNvSpPr>
          <p:nvPr>
            <p:ph sz="quarter" idx="1"/>
          </p:nvPr>
        </p:nvSpPr>
        <p:spPr/>
        <p:txBody>
          <a:bodyPr>
            <a:normAutofit fontScale="47500" lnSpcReduction="20000"/>
          </a:bodyPr>
          <a:lstStyle/>
          <a:p>
            <a:pPr>
              <a:buFont typeface="Wingdings" charset="2"/>
              <a:buChar char="Ø"/>
            </a:pPr>
            <a:r>
              <a:rPr lang="en-US" sz="3789" dirty="0" err="1" smtClean="0"/>
              <a:t>rsv</a:t>
            </a:r>
            <a:r>
              <a:rPr lang="en-US" sz="3789" dirty="0" smtClean="0"/>
              <a:t>-control -</a:t>
            </a:r>
            <a:r>
              <a:rPr lang="en-US" sz="3789" dirty="0" smtClean="0"/>
              <a:t>-list</a:t>
            </a:r>
          </a:p>
          <a:p>
            <a:pPr>
              <a:buNone/>
            </a:pPr>
            <a:r>
              <a:rPr lang="en-US" dirty="0" smtClean="0">
                <a:latin typeface="Andale Mono"/>
                <a:cs typeface="Andale Mono"/>
              </a:rPr>
              <a:t>Metric                                    | </a:t>
            </a:r>
            <a:r>
              <a:rPr lang="en-US" dirty="0" smtClean="0">
                <a:latin typeface="Andale Mono"/>
                <a:cs typeface="Andale Mono"/>
              </a:rPr>
              <a:t>Service       | Hostname           </a:t>
            </a:r>
          </a:p>
          <a:p>
            <a:pPr>
              <a:buNone/>
            </a:pPr>
            <a:r>
              <a:rPr lang="en-US" dirty="0" smtClean="0">
                <a:latin typeface="Andale Mono"/>
                <a:cs typeface="Andale Mono"/>
              </a:rPr>
              <a:t>----------------------------------------</a:t>
            </a:r>
            <a:r>
              <a:rPr lang="en-US" dirty="0" smtClean="0">
                <a:latin typeface="Andale Mono"/>
                <a:cs typeface="Andale Mono"/>
              </a:rPr>
              <a:t>--</a:t>
            </a:r>
            <a:r>
              <a:rPr lang="en-US" dirty="0" smtClean="0">
                <a:latin typeface="Andale Mono"/>
                <a:cs typeface="Andale Mono"/>
              </a:rPr>
              <a:t>+---------------+--------------------</a:t>
            </a:r>
          </a:p>
          <a:p>
            <a:pPr>
              <a:buNone/>
            </a:pPr>
            <a:r>
              <a:rPr lang="en-US" dirty="0" smtClean="0">
                <a:latin typeface="Andale Mono"/>
                <a:cs typeface="Andale Mono"/>
              </a:rPr>
              <a:t>...</a:t>
            </a:r>
            <a:r>
              <a:rPr lang="en-US" dirty="0" err="1" smtClean="0">
                <a:latin typeface="Andale Mono"/>
                <a:cs typeface="Andale Mono"/>
              </a:rPr>
              <a:t>osg.batch.jobmanager</a:t>
            </a:r>
            <a:r>
              <a:rPr lang="en-US" dirty="0" smtClean="0">
                <a:latin typeface="Andale Mono"/>
                <a:cs typeface="Andale Mono"/>
              </a:rPr>
              <a:t>-condor-ext-status</a:t>
            </a:r>
            <a:r>
              <a:rPr lang="en-US" dirty="0" smtClean="0">
                <a:latin typeface="Andale Mono"/>
                <a:cs typeface="Andale Mono"/>
              </a:rPr>
              <a:t> | </a:t>
            </a:r>
            <a:r>
              <a:rPr lang="en-US" dirty="0" smtClean="0">
                <a:latin typeface="Andale Mono"/>
                <a:cs typeface="Andale Mono"/>
              </a:rPr>
              <a:t>OSG-CE        | DISABLED           </a:t>
            </a:r>
          </a:p>
          <a:p>
            <a:pPr>
              <a:buNone/>
            </a:pPr>
            <a:r>
              <a:rPr lang="en-US" dirty="0" err="1" smtClean="0">
                <a:latin typeface="Andale Mono"/>
                <a:cs typeface="Andale Mono"/>
              </a:rPr>
              <a:t>org.osg.batch.jobmanager</a:t>
            </a:r>
            <a:r>
              <a:rPr lang="en-US" dirty="0" smtClean="0">
                <a:latin typeface="Andale Mono"/>
                <a:cs typeface="Andale Mono"/>
              </a:rPr>
              <a:t>-condor-status   </a:t>
            </a:r>
            <a:r>
              <a:rPr lang="en-US" dirty="0" smtClean="0">
                <a:latin typeface="Andale Mono"/>
                <a:cs typeface="Andale Mono"/>
              </a:rPr>
              <a:t> | </a:t>
            </a:r>
            <a:r>
              <a:rPr lang="en-US" dirty="0" smtClean="0">
                <a:latin typeface="Andale Mono"/>
                <a:cs typeface="Andale Mono"/>
              </a:rPr>
              <a:t>OSG-CE        | DISABLED           </a:t>
            </a:r>
          </a:p>
          <a:p>
            <a:pPr>
              <a:buNone/>
            </a:pPr>
            <a:r>
              <a:rPr lang="en-US" dirty="0" err="1" smtClean="0">
                <a:latin typeface="Andale Mono"/>
                <a:cs typeface="Andale Mono"/>
              </a:rPr>
              <a:t>org.osg.batch.jobmanager</a:t>
            </a:r>
            <a:r>
              <a:rPr lang="en-US" dirty="0" smtClean="0">
                <a:latin typeface="Andale Mono"/>
                <a:cs typeface="Andale Mono"/>
              </a:rPr>
              <a:t>-default-status  </a:t>
            </a:r>
            <a:r>
              <a:rPr lang="en-US" dirty="0" smtClean="0">
                <a:latin typeface="Andale Mono"/>
                <a:cs typeface="Andale Mono"/>
              </a:rPr>
              <a:t> | </a:t>
            </a:r>
            <a:r>
              <a:rPr lang="en-US" dirty="0" smtClean="0">
                <a:latin typeface="Andale Mono"/>
                <a:cs typeface="Andale Mono"/>
              </a:rPr>
              <a:t>OSG-CE        | uct3-edge7.uchic...</a:t>
            </a:r>
          </a:p>
          <a:p>
            <a:pPr>
              <a:buNone/>
            </a:pPr>
            <a:r>
              <a:rPr lang="en-US" dirty="0" smtClean="0">
                <a:latin typeface="Andale Mono"/>
                <a:cs typeface="Andale Mono"/>
              </a:rPr>
              <a:t>...</a:t>
            </a:r>
            <a:r>
              <a:rPr lang="en-US" dirty="0" err="1" smtClean="0">
                <a:latin typeface="Andale Mono"/>
                <a:cs typeface="Andale Mono"/>
              </a:rPr>
              <a:t>sg.batch.jobmanager</a:t>
            </a:r>
            <a:r>
              <a:rPr lang="en-US" dirty="0" smtClean="0">
                <a:latin typeface="Andale Mono"/>
                <a:cs typeface="Andale Mono"/>
              </a:rPr>
              <a:t>-ext-default-status</a:t>
            </a:r>
            <a:r>
              <a:rPr lang="en-US" dirty="0" smtClean="0">
                <a:latin typeface="Andale Mono"/>
                <a:cs typeface="Andale Mono"/>
              </a:rPr>
              <a:t> | </a:t>
            </a:r>
            <a:r>
              <a:rPr lang="en-US" dirty="0" smtClean="0">
                <a:latin typeface="Andale Mono"/>
                <a:cs typeface="Andale Mono"/>
              </a:rPr>
              <a:t>OSG-CE        | DISABLED           </a:t>
            </a:r>
          </a:p>
          <a:p>
            <a:pPr>
              <a:buNone/>
            </a:pPr>
            <a:r>
              <a:rPr lang="en-US" dirty="0" err="1" smtClean="0">
                <a:latin typeface="Andale Mono"/>
                <a:cs typeface="Andale Mono"/>
              </a:rPr>
              <a:t>org.osg.batch.jobmanager</a:t>
            </a:r>
            <a:r>
              <a:rPr lang="en-US" dirty="0" smtClean="0">
                <a:latin typeface="Andale Mono"/>
                <a:cs typeface="Andale Mono"/>
              </a:rPr>
              <a:t>-fork-ext-status </a:t>
            </a:r>
            <a:r>
              <a:rPr lang="en-US" dirty="0" smtClean="0">
                <a:latin typeface="Andale Mono"/>
                <a:cs typeface="Andale Mono"/>
              </a:rPr>
              <a:t> | </a:t>
            </a:r>
            <a:r>
              <a:rPr lang="en-US" dirty="0" smtClean="0">
                <a:latin typeface="Andale Mono"/>
                <a:cs typeface="Andale Mono"/>
              </a:rPr>
              <a:t>OSG-CE        | DISABLED           </a:t>
            </a:r>
          </a:p>
          <a:p>
            <a:pPr>
              <a:buNone/>
            </a:pPr>
            <a:r>
              <a:rPr lang="en-US" dirty="0" err="1" smtClean="0">
                <a:latin typeface="Andale Mono"/>
                <a:cs typeface="Andale Mono"/>
              </a:rPr>
              <a:t>org.osg.batch.jobmanager</a:t>
            </a:r>
            <a:r>
              <a:rPr lang="en-US" dirty="0" smtClean="0">
                <a:latin typeface="Andale Mono"/>
                <a:cs typeface="Andale Mono"/>
              </a:rPr>
              <a:t>-fork-status     </a:t>
            </a:r>
            <a:r>
              <a:rPr lang="en-US" dirty="0" smtClean="0">
                <a:latin typeface="Andale Mono"/>
                <a:cs typeface="Andale Mono"/>
              </a:rPr>
              <a:t> | </a:t>
            </a:r>
            <a:r>
              <a:rPr lang="en-US" dirty="0" smtClean="0">
                <a:latin typeface="Andale Mono"/>
                <a:cs typeface="Andale Mono"/>
              </a:rPr>
              <a:t>OSG-CE        | DISABLED           </a:t>
            </a:r>
          </a:p>
          <a:p>
            <a:pPr>
              <a:buNone/>
            </a:pPr>
            <a:r>
              <a:rPr lang="en-US" dirty="0" smtClean="0">
                <a:latin typeface="Andale Mono"/>
                <a:cs typeface="Andale Mono"/>
              </a:rPr>
              <a:t>...</a:t>
            </a:r>
            <a:r>
              <a:rPr lang="en-US" dirty="0" err="1" smtClean="0">
                <a:latin typeface="Andale Mono"/>
                <a:cs typeface="Andale Mono"/>
              </a:rPr>
              <a:t>atch.jobmanager-loadleveler-ext-status</a:t>
            </a:r>
            <a:r>
              <a:rPr lang="en-US" dirty="0" smtClean="0">
                <a:latin typeface="Andale Mono"/>
                <a:cs typeface="Andale Mono"/>
              </a:rPr>
              <a:t> | </a:t>
            </a:r>
            <a:r>
              <a:rPr lang="en-US" dirty="0" smtClean="0">
                <a:latin typeface="Andale Mono"/>
                <a:cs typeface="Andale Mono"/>
              </a:rPr>
              <a:t>OSG-CE        | DISABLED           </a:t>
            </a:r>
          </a:p>
          <a:p>
            <a:pPr>
              <a:buNone/>
            </a:pPr>
            <a:r>
              <a:rPr lang="en-US" dirty="0" smtClean="0">
                <a:latin typeface="Andale Mono"/>
                <a:cs typeface="Andale Mono"/>
              </a:rPr>
              <a:t>...</a:t>
            </a:r>
            <a:r>
              <a:rPr lang="en-US" dirty="0" err="1" smtClean="0">
                <a:latin typeface="Andale Mono"/>
                <a:cs typeface="Andale Mono"/>
              </a:rPr>
              <a:t>sg.batch.jobmanager-loadleveler-status</a:t>
            </a:r>
            <a:r>
              <a:rPr lang="en-US" dirty="0" smtClean="0">
                <a:latin typeface="Andale Mono"/>
                <a:cs typeface="Andale Mono"/>
              </a:rPr>
              <a:t> | </a:t>
            </a:r>
            <a:r>
              <a:rPr lang="en-US" dirty="0" smtClean="0">
                <a:latin typeface="Andale Mono"/>
                <a:cs typeface="Andale Mono"/>
              </a:rPr>
              <a:t>OSG-CE        | DISABLED           </a:t>
            </a:r>
          </a:p>
          <a:p>
            <a:pPr>
              <a:buNone/>
            </a:pPr>
            <a:r>
              <a:rPr lang="en-US" dirty="0" err="1" smtClean="0">
                <a:latin typeface="Andale Mono"/>
                <a:cs typeface="Andale Mono"/>
              </a:rPr>
              <a:t>org.osg.batch.jobmanager-lsf-ext-status</a:t>
            </a:r>
            <a:r>
              <a:rPr lang="en-US" dirty="0" smtClean="0">
                <a:latin typeface="Andale Mono"/>
                <a:cs typeface="Andale Mono"/>
              </a:rPr>
              <a:t>  </a:t>
            </a:r>
            <a:r>
              <a:rPr lang="en-US" dirty="0" smtClean="0">
                <a:latin typeface="Andale Mono"/>
                <a:cs typeface="Andale Mono"/>
              </a:rPr>
              <a:t> | </a:t>
            </a:r>
            <a:r>
              <a:rPr lang="en-US" dirty="0" smtClean="0">
                <a:latin typeface="Andale Mono"/>
                <a:cs typeface="Andale Mono"/>
              </a:rPr>
              <a:t>OSG-CE        | DISABLED           </a:t>
            </a:r>
          </a:p>
          <a:p>
            <a:pPr>
              <a:buNone/>
            </a:pPr>
            <a:r>
              <a:rPr lang="en-US" dirty="0" err="1" smtClean="0">
                <a:latin typeface="Andale Mono"/>
                <a:cs typeface="Andale Mono"/>
              </a:rPr>
              <a:t>org.osg.batch.jobmanager-lsf-status</a:t>
            </a:r>
            <a:r>
              <a:rPr lang="en-US" dirty="0" smtClean="0">
                <a:latin typeface="Andale Mono"/>
                <a:cs typeface="Andale Mono"/>
              </a:rPr>
              <a:t>       | OSG-CE        | DISABLED           </a:t>
            </a:r>
          </a:p>
          <a:p>
            <a:pPr>
              <a:buNone/>
            </a:pPr>
            <a:r>
              <a:rPr lang="en-US" dirty="0" smtClean="0">
                <a:latin typeface="Andale Mono"/>
                <a:cs typeface="Andale Mono"/>
              </a:rPr>
              <a:t>...</a:t>
            </a:r>
            <a:r>
              <a:rPr lang="en-US" dirty="0" err="1" smtClean="0">
                <a:latin typeface="Andale Mono"/>
                <a:cs typeface="Andale Mono"/>
              </a:rPr>
              <a:t>atch.jobmanager-managedfork-ext-status</a:t>
            </a:r>
            <a:r>
              <a:rPr lang="en-US" dirty="0" smtClean="0">
                <a:latin typeface="Andale Mono"/>
                <a:cs typeface="Andale Mono"/>
              </a:rPr>
              <a:t> | OSG-CE        | DISABLED           </a:t>
            </a:r>
          </a:p>
          <a:p>
            <a:pPr>
              <a:buNone/>
            </a:pPr>
            <a:r>
              <a:rPr lang="en-US" dirty="0" smtClean="0">
                <a:latin typeface="Andale Mono"/>
                <a:cs typeface="Andale Mono"/>
              </a:rPr>
              <a:t>...</a:t>
            </a:r>
            <a:r>
              <a:rPr lang="en-US" dirty="0" err="1" smtClean="0">
                <a:latin typeface="Andale Mono"/>
                <a:cs typeface="Andale Mono"/>
              </a:rPr>
              <a:t>sg.batch.jobmanager-managedfork-status</a:t>
            </a:r>
            <a:r>
              <a:rPr lang="en-US" dirty="0" smtClean="0">
                <a:latin typeface="Andale Mono"/>
                <a:cs typeface="Andale Mono"/>
              </a:rPr>
              <a:t> | OSG-CE        | DISABLED           </a:t>
            </a:r>
          </a:p>
          <a:p>
            <a:pPr>
              <a:buNone/>
            </a:pPr>
            <a:r>
              <a:rPr lang="en-US" dirty="0" err="1" smtClean="0">
                <a:latin typeface="Andale Mono"/>
                <a:cs typeface="Andale Mono"/>
              </a:rPr>
              <a:t>org.osg.batch.jobmanager-pbs-ext-status</a:t>
            </a:r>
            <a:r>
              <a:rPr lang="en-US" dirty="0" smtClean="0">
                <a:latin typeface="Andale Mono"/>
                <a:cs typeface="Andale Mono"/>
              </a:rPr>
              <a:t>   | OSG-CE        | DISABLED           </a:t>
            </a:r>
          </a:p>
          <a:p>
            <a:pPr>
              <a:buNone/>
            </a:pPr>
            <a:r>
              <a:rPr lang="en-US" dirty="0" err="1" smtClean="0">
                <a:latin typeface="Andale Mono"/>
                <a:cs typeface="Andale Mono"/>
              </a:rPr>
              <a:t>org.osg.batch.jobmanager-pbs-status</a:t>
            </a:r>
            <a:r>
              <a:rPr lang="en-US" dirty="0" smtClean="0">
                <a:latin typeface="Andale Mono"/>
                <a:cs typeface="Andale Mono"/>
              </a:rPr>
              <a:t>       | OSG-CE        | DISABLED           </a:t>
            </a:r>
          </a:p>
          <a:p>
            <a:pPr>
              <a:buNone/>
            </a:pPr>
            <a:r>
              <a:rPr lang="en-US" dirty="0" err="1" smtClean="0">
                <a:latin typeface="Andale Mono"/>
                <a:cs typeface="Andale Mono"/>
              </a:rPr>
              <a:t>org.osg.batch.jobmanagers</a:t>
            </a:r>
            <a:r>
              <a:rPr lang="en-US" dirty="0" smtClean="0">
                <a:latin typeface="Andale Mono"/>
                <a:cs typeface="Andale Mono"/>
              </a:rPr>
              <a:t>-available       | OSG-CE        | uct3-edge7.uchic...</a:t>
            </a:r>
          </a:p>
          <a:p>
            <a:pPr>
              <a:buNone/>
            </a:pPr>
            <a:r>
              <a:rPr lang="en-US" dirty="0" err="1" smtClean="0">
                <a:latin typeface="Andale Mono"/>
                <a:cs typeface="Andale Mono"/>
              </a:rPr>
              <a:t>org.osg.certificate.supportedvo.verify</a:t>
            </a:r>
            <a:r>
              <a:rPr lang="en-US" dirty="0" smtClean="0">
                <a:latin typeface="Andale Mono"/>
                <a:cs typeface="Andale Mono"/>
              </a:rPr>
              <a:t>    | OSG-CE        | DISABLED           </a:t>
            </a:r>
          </a:p>
          <a:p>
            <a:pPr>
              <a:buNone/>
            </a:pPr>
            <a:r>
              <a:rPr lang="en-US" dirty="0" err="1" smtClean="0">
                <a:latin typeface="Andale Mono"/>
                <a:cs typeface="Andale Mono"/>
              </a:rPr>
              <a:t>org.osg.certificates.cacert</a:t>
            </a:r>
            <a:r>
              <a:rPr lang="en-US" dirty="0" smtClean="0">
                <a:latin typeface="Andale Mono"/>
                <a:cs typeface="Andale Mono"/>
              </a:rPr>
              <a:t>-expiry        | OSG-CE        | uct3-edge7.uchic...</a:t>
            </a:r>
          </a:p>
          <a:p>
            <a:pPr>
              <a:buNone/>
            </a:pPr>
            <a:r>
              <a:rPr lang="en-US" dirty="0" err="1" smtClean="0">
                <a:latin typeface="Andale Mono"/>
                <a:cs typeface="Andale Mono"/>
              </a:rPr>
              <a:t>org.osg.certificates.crl</a:t>
            </a:r>
            <a:r>
              <a:rPr lang="en-US" dirty="0" smtClean="0">
                <a:latin typeface="Andale Mono"/>
                <a:cs typeface="Andale Mono"/>
              </a:rPr>
              <a:t>-expiry           | OSG-CE        | uct3-edge7.uchic...</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Date Placeholder 2"/>
          <p:cNvSpPr>
            <a:spLocks noGrp="1"/>
          </p:cNvSpPr>
          <p:nvPr>
            <p:ph type="dt" sz="half" idx="10"/>
          </p:nvPr>
        </p:nvSpPr>
        <p:spPr/>
        <p:txBody>
          <a:bodyPr/>
          <a:lstStyle/>
          <a:p>
            <a:r>
              <a:rPr lang="en-US" smtClean="0"/>
              <a:t>10/1/09</a:t>
            </a:r>
            <a:endParaRPr lang="en-US"/>
          </a:p>
        </p:txBody>
      </p:sp>
      <p:sp>
        <p:nvSpPr>
          <p:cNvPr id="4" name="Footer Placeholder 3"/>
          <p:cNvSpPr>
            <a:spLocks noGrp="1"/>
          </p:cNvSpPr>
          <p:nvPr>
            <p:ph type="ftr" sz="quarter" idx="11"/>
          </p:nvPr>
        </p:nvSpPr>
        <p:spPr/>
        <p:txBody>
          <a:bodyPr/>
          <a:lstStyle/>
          <a:p>
            <a:r>
              <a:rPr lang="en-US" smtClean="0"/>
              <a:t>rsv-control  -  Marco Mambelli</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18</a:t>
            </a:fld>
            <a:endParaRPr lang="en-US"/>
          </a:p>
        </p:txBody>
      </p:sp>
      <p:sp>
        <p:nvSpPr>
          <p:cNvPr id="6" name="Content Placeholder 5"/>
          <p:cNvSpPr>
            <a:spLocks noGrp="1"/>
          </p:cNvSpPr>
          <p:nvPr>
            <p:ph sz="quarter" idx="1"/>
          </p:nvPr>
        </p:nvSpPr>
        <p:spPr/>
        <p:txBody>
          <a:bodyPr/>
          <a:lstStyle/>
          <a:p>
            <a:r>
              <a:rPr lang="en-US" dirty="0" smtClean="0"/>
              <a:t>OSG-RSV</a:t>
            </a:r>
          </a:p>
          <a:p>
            <a:pPr lvl="1"/>
            <a:r>
              <a:rPr lang="en-US" dirty="0" smtClean="0">
                <a:hlinkClick r:id="rId2"/>
              </a:rPr>
              <a:t>http</a:t>
            </a:r>
            <a:r>
              <a:rPr lang="en-US" dirty="0" smtClean="0">
                <a:hlinkClick r:id="rId2"/>
              </a:rPr>
              <a:t>://rsv.grid.iu.edu/documentation/vdt-package.</a:t>
            </a:r>
            <a:r>
              <a:rPr lang="en-US" dirty="0" smtClean="0">
                <a:hlinkClick r:id="rId2"/>
              </a:rPr>
              <a:t>html</a:t>
            </a:r>
            <a:endParaRPr lang="en-US" dirty="0" smtClean="0"/>
          </a:p>
          <a:p>
            <a:pPr lvl="1"/>
            <a:r>
              <a:rPr lang="en-US" dirty="0" smtClean="0">
                <a:hlinkClick r:id="rId3"/>
              </a:rPr>
              <a:t>http://rsv.grid.iu.edu/documentation/rsv-contact-info.</a:t>
            </a:r>
            <a:r>
              <a:rPr lang="en-US" dirty="0" smtClean="0">
                <a:hlinkClick r:id="rId3"/>
              </a:rPr>
              <a:t>html</a:t>
            </a:r>
            <a:endParaRPr lang="en-US" dirty="0" smtClean="0"/>
          </a:p>
          <a:p>
            <a:r>
              <a:rPr lang="en-US" dirty="0" err="1" smtClean="0"/>
              <a:t>rsv</a:t>
            </a:r>
            <a:r>
              <a:rPr lang="en-US" dirty="0" smtClean="0"/>
              <a:t>-control</a:t>
            </a:r>
          </a:p>
          <a:p>
            <a:pPr lvl="1"/>
            <a:r>
              <a:rPr lang="en-US" dirty="0" smtClean="0">
                <a:hlinkClick r:id="rId4"/>
              </a:rPr>
              <a:t>https://twiki.grid.iu.edu/bin/view/ReleaseDocumentation/</a:t>
            </a:r>
            <a:r>
              <a:rPr lang="en-US" dirty="0" smtClean="0">
                <a:hlinkClick r:id="rId4"/>
              </a:rPr>
              <a:t>RsvControl</a:t>
            </a:r>
            <a:endParaRPr lang="en-US" dirty="0" smtClean="0"/>
          </a:p>
          <a:p>
            <a:r>
              <a:rPr lang="en-US" dirty="0" smtClean="0"/>
              <a:t>Send your feedback!</a:t>
            </a:r>
          </a:p>
          <a:p>
            <a:pPr lvl="1"/>
            <a:r>
              <a:rPr lang="en-US" dirty="0" err="1" smtClean="0"/>
              <a:t>marco@hep.uchicago.edu</a:t>
            </a:r>
            <a:endParaRPr lang="en-US" dirty="0" smtClean="0"/>
          </a:p>
          <a:p>
            <a:r>
              <a:rPr lang="en-US" dirty="0" smtClean="0"/>
              <a:t>Support</a:t>
            </a:r>
          </a:p>
          <a:p>
            <a:pPr lvl="1"/>
            <a:r>
              <a:rPr lang="en-US" dirty="0" smtClean="0"/>
              <a:t>OSG tickets: </a:t>
            </a:r>
            <a:r>
              <a:rPr lang="en-US" dirty="0" smtClean="0">
                <a:hlinkClick r:id="rId5"/>
              </a:rPr>
              <a:t>https://ticket.grid.iu.edu/goc/</a:t>
            </a:r>
            <a:r>
              <a:rPr lang="en-US" dirty="0" smtClean="0">
                <a:hlinkClick r:id="rId5"/>
              </a:rPr>
              <a:t>open</a:t>
            </a:r>
            <a:endParaRPr lang="en-US" dirty="0" smtClean="0"/>
          </a:p>
          <a:p>
            <a:pPr lvl="1"/>
            <a:r>
              <a:rPr lang="en-US" dirty="0" smtClean="0"/>
              <a:t>OSG Campfire</a:t>
            </a:r>
            <a:r>
              <a:rPr lang="en-US" dirty="0" smtClean="0"/>
              <a:t>: </a:t>
            </a:r>
            <a:r>
              <a:rPr lang="en-US" dirty="0" smtClean="0">
                <a:hlinkClick r:id="rId6"/>
              </a:rPr>
              <a:t>http://integrationcloud.campfirenow.com/</a:t>
            </a:r>
            <a:r>
              <a:rPr lang="en-US" dirty="0" smtClean="0">
                <a:hlinkClick r:id="rId6"/>
              </a:rPr>
              <a:t>6e62e</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t>
            </a:r>
            <a:r>
              <a:rPr lang="en-US" dirty="0" err="1" smtClean="0"/>
              <a:t>sv</a:t>
            </a:r>
            <a:r>
              <a:rPr lang="en-US" dirty="0" smtClean="0"/>
              <a:t>-control</a:t>
            </a:r>
            <a:endParaRPr lang="en-US" dirty="0"/>
          </a:p>
        </p:txBody>
      </p:sp>
      <p:sp>
        <p:nvSpPr>
          <p:cNvPr id="3" name="Content Placeholder 2"/>
          <p:cNvSpPr>
            <a:spLocks noGrp="1"/>
          </p:cNvSpPr>
          <p:nvPr>
            <p:ph sz="quarter" idx="1"/>
          </p:nvPr>
        </p:nvSpPr>
        <p:spPr/>
        <p:txBody>
          <a:bodyPr>
            <a:normAutofit/>
          </a:bodyPr>
          <a:lstStyle/>
          <a:p>
            <a:r>
              <a:rPr lang="en-US" dirty="0" smtClean="0"/>
              <a:t>Utility to control and manage OSG-RSV and its probe</a:t>
            </a:r>
          </a:p>
          <a:p>
            <a:pPr lvl="1"/>
            <a:r>
              <a:rPr lang="en-US" dirty="0" smtClean="0"/>
              <a:t>List metrics</a:t>
            </a:r>
          </a:p>
          <a:p>
            <a:pPr lvl="1"/>
            <a:r>
              <a:rPr lang="en-US" dirty="0" smtClean="0"/>
              <a:t>Enable/disable metrics</a:t>
            </a:r>
          </a:p>
          <a:p>
            <a:pPr lvl="1"/>
            <a:r>
              <a:rPr lang="en-US" dirty="0" smtClean="0"/>
              <a:t>Test probes</a:t>
            </a:r>
          </a:p>
          <a:p>
            <a:pPr lvl="1"/>
            <a:r>
              <a:rPr lang="en-US" dirty="0" smtClean="0"/>
              <a:t>Configure probes</a:t>
            </a:r>
          </a:p>
          <a:p>
            <a:pPr lvl="1"/>
            <a:r>
              <a:rPr lang="en-US" dirty="0" smtClean="0"/>
              <a:t>Start/stop and setup RSV</a:t>
            </a:r>
          </a:p>
          <a:p>
            <a:r>
              <a:rPr lang="en-US" dirty="0" smtClean="0"/>
              <a:t>Resource and Service Validation (RSV</a:t>
            </a:r>
            <a:r>
              <a:rPr lang="en-US" dirty="0" smtClean="0"/>
              <a:t>) framework</a:t>
            </a:r>
          </a:p>
          <a:p>
            <a:r>
              <a:rPr lang="en-US" dirty="0" smtClean="0"/>
              <a:t>RSV within the OSG monitoring and information system</a:t>
            </a:r>
          </a:p>
          <a:p>
            <a:r>
              <a:rPr lang="en-US" dirty="0" smtClean="0"/>
              <a:t>Probes and metrics</a:t>
            </a:r>
          </a:p>
          <a:p>
            <a:r>
              <a:rPr lang="en-US" dirty="0" smtClean="0"/>
              <a:t>Site operations</a:t>
            </a:r>
            <a:endParaRPr lang="en-US" dirty="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2</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 Monitoring and Information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OSG Information Management (OIM) </a:t>
            </a:r>
            <a:r>
              <a:rPr lang="en-US" dirty="0" smtClean="0"/>
              <a:t>System</a:t>
            </a:r>
          </a:p>
          <a:p>
            <a:r>
              <a:rPr lang="en-US" dirty="0" err="1" smtClean="0"/>
              <a:t>MyOSG</a:t>
            </a:r>
            <a:endParaRPr lang="en-US" dirty="0" smtClean="0"/>
          </a:p>
          <a:p>
            <a:r>
              <a:rPr lang="en-US" dirty="0" smtClean="0"/>
              <a:t>Resource </a:t>
            </a:r>
            <a:r>
              <a:rPr lang="en-US" dirty="0" smtClean="0"/>
              <a:t>and Service </a:t>
            </a:r>
            <a:r>
              <a:rPr lang="en-US" dirty="0" smtClean="0"/>
              <a:t>Validation (RSV)</a:t>
            </a:r>
          </a:p>
          <a:p>
            <a:r>
              <a:rPr lang="en-US" dirty="0" smtClean="0"/>
              <a:t>BDII</a:t>
            </a:r>
          </a:p>
          <a:p>
            <a:r>
              <a:rPr lang="en-US" dirty="0" smtClean="0"/>
              <a:t>Generic Information Provider (GIP</a:t>
            </a:r>
            <a:r>
              <a:rPr lang="en-US" dirty="0" smtClean="0"/>
              <a:t>)</a:t>
            </a:r>
          </a:p>
          <a:p>
            <a:r>
              <a:rPr lang="en-US" dirty="0" err="1" smtClean="0"/>
              <a:t>CEMon</a:t>
            </a:r>
            <a:endParaRPr lang="en-US" dirty="0" smtClean="0"/>
          </a:p>
          <a:p>
            <a:r>
              <a:rPr lang="en-US" dirty="0" smtClean="0"/>
              <a:t>Resource Selection Service (</a:t>
            </a:r>
            <a:r>
              <a:rPr lang="en-US" dirty="0" err="1" smtClean="0"/>
              <a:t>ReSS</a:t>
            </a:r>
            <a:r>
              <a:rPr lang="en-US" dirty="0" smtClean="0"/>
              <a:t>)</a:t>
            </a:r>
            <a:endParaRPr lang="en-US" dirty="0" smtClean="0"/>
          </a:p>
          <a:p>
            <a:r>
              <a:rPr lang="en-US" dirty="0" smtClean="0"/>
              <a:t>Gratia</a:t>
            </a:r>
          </a:p>
          <a:p>
            <a:endParaRPr lang="en-US" dirty="0" smtClean="0"/>
          </a:p>
          <a:p>
            <a:r>
              <a:rPr lang="en-US" dirty="0" smtClean="0">
                <a:hlinkClick r:id="rId2"/>
              </a:rPr>
              <a:t>https://twiki.grid.iu.edu/twiki/bin/view/MonitoringInformation/</a:t>
            </a:r>
            <a:r>
              <a:rPr lang="en-US" dirty="0" smtClean="0">
                <a:hlinkClick r:id="rId2"/>
              </a:rPr>
              <a:t>WebHome</a:t>
            </a:r>
            <a:endParaRPr lang="en-US" dirty="0" smtClean="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3</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OSG-RSV</a:t>
            </a:r>
            <a:endParaRPr lang="en-US" dirty="0"/>
          </a:p>
        </p:txBody>
      </p:sp>
      <p:sp>
        <p:nvSpPr>
          <p:cNvPr id="3" name="Content Placeholder 2"/>
          <p:cNvSpPr>
            <a:spLocks noGrp="1"/>
          </p:cNvSpPr>
          <p:nvPr>
            <p:ph sz="quarter" idx="1"/>
          </p:nvPr>
        </p:nvSpPr>
        <p:spPr/>
        <p:txBody>
          <a:bodyPr/>
          <a:lstStyle/>
          <a:p>
            <a:r>
              <a:rPr lang="en-US" dirty="0" smtClean="0"/>
              <a:t>Framework to run probes and consumers</a:t>
            </a:r>
          </a:p>
          <a:p>
            <a:r>
              <a:rPr lang="en-US" dirty="0" smtClean="0"/>
              <a:t>Provide local validation of an OSG resource</a:t>
            </a:r>
          </a:p>
          <a:p>
            <a:r>
              <a:rPr lang="en-US" dirty="0" smtClean="0"/>
              <a:t>Collect centrally monitoring information</a:t>
            </a:r>
          </a:p>
          <a:p>
            <a:r>
              <a:rPr lang="en-US" dirty="0" smtClean="0"/>
              <a:t>Can run separately</a:t>
            </a:r>
          </a:p>
          <a:p>
            <a:r>
              <a:rPr lang="en-US" dirty="0" smtClean="0"/>
              <a:t>Integrated with the OSG resource</a:t>
            </a:r>
          </a:p>
          <a:p>
            <a:pPr lvl="1"/>
            <a:r>
              <a:rPr lang="en-US" dirty="0" smtClean="0"/>
              <a:t>configure-</a:t>
            </a:r>
            <a:r>
              <a:rPr lang="en-US" dirty="0" err="1" smtClean="0"/>
              <a:t>osg</a:t>
            </a:r>
            <a:r>
              <a:rPr lang="en-US" dirty="0" smtClean="0"/>
              <a:t> configuring also the OSG-RSV framework</a:t>
            </a:r>
            <a:endParaRPr lang="en-US" dirty="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4</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OSG-RSV framework </a:t>
            </a:r>
            <a:br>
              <a:rPr lang="en-US" dirty="0" smtClean="0"/>
            </a:br>
            <a:r>
              <a:rPr lang="en-US" dirty="0" smtClean="0"/>
              <a:t>(courtesy of </a:t>
            </a:r>
            <a:r>
              <a:rPr lang="en-US" dirty="0" err="1" smtClean="0"/>
              <a:t>Arvind</a:t>
            </a:r>
            <a:r>
              <a:rPr lang="en-US" dirty="0" smtClean="0"/>
              <a:t> </a:t>
            </a:r>
            <a:r>
              <a:rPr lang="en-US" dirty="0" err="1" smtClean="0"/>
              <a:t>Gopu</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Metric</a:t>
            </a:r>
          </a:p>
          <a:p>
            <a:r>
              <a:rPr lang="en-US" dirty="0" smtClean="0"/>
              <a:t>Probe</a:t>
            </a:r>
            <a:r>
              <a:rPr lang="en-US" dirty="0" smtClean="0"/>
              <a:t> </a:t>
            </a:r>
          </a:p>
          <a:p>
            <a:r>
              <a:rPr lang="en-US" dirty="0" smtClean="0"/>
              <a:t>Consumer</a:t>
            </a:r>
          </a:p>
          <a:p>
            <a:r>
              <a:rPr lang="en-US" dirty="0" err="1" smtClean="0"/>
              <a:t>Uploader</a:t>
            </a:r>
            <a:endParaRPr lang="en-US" dirty="0" smtClean="0"/>
          </a:p>
          <a:p>
            <a:r>
              <a:rPr lang="en-US" dirty="0" smtClean="0"/>
              <a:t>Web server</a:t>
            </a:r>
          </a:p>
          <a:p>
            <a:r>
              <a:rPr lang="en-US" dirty="0" smtClean="0"/>
              <a:t>Scheduler</a:t>
            </a:r>
          </a:p>
          <a:p>
            <a:endParaRPr lang="en-US" dirty="0" smtClean="0"/>
          </a:p>
        </p:txBody>
      </p:sp>
      <p:pic>
        <p:nvPicPr>
          <p:cNvPr id="4" name="Picture 3"/>
          <p:cNvPicPr>
            <a:picLocks noChangeAspect="1"/>
          </p:cNvPicPr>
          <p:nvPr/>
        </p:nvPicPr>
        <p:blipFill>
          <a:blip r:embed="rId2"/>
          <a:stretch>
            <a:fillRect/>
          </a:stretch>
        </p:blipFill>
        <p:spPr>
          <a:xfrm>
            <a:off x="2459488" y="1219200"/>
            <a:ext cx="6227311" cy="4927600"/>
          </a:xfrm>
          <a:prstGeom prst="rect">
            <a:avLst/>
          </a:prstGeom>
        </p:spPr>
      </p:pic>
      <p:sp>
        <p:nvSpPr>
          <p:cNvPr id="5" name="Date Placeholder 4"/>
          <p:cNvSpPr>
            <a:spLocks noGrp="1"/>
          </p:cNvSpPr>
          <p:nvPr>
            <p:ph type="dt" sz="half" idx="10"/>
          </p:nvPr>
        </p:nvSpPr>
        <p:spPr/>
        <p:txBody>
          <a:bodyPr/>
          <a:lstStyle/>
          <a:p>
            <a:r>
              <a:rPr lang="en-US" smtClean="0"/>
              <a:t>10/1/09</a:t>
            </a:r>
            <a:endParaRPr lang="en-US"/>
          </a:p>
        </p:txBody>
      </p:sp>
      <p:sp>
        <p:nvSpPr>
          <p:cNvPr id="6" name="Slide Number Placeholder 5"/>
          <p:cNvSpPr>
            <a:spLocks noGrp="1"/>
          </p:cNvSpPr>
          <p:nvPr>
            <p:ph type="sldNum" sz="quarter" idx="12"/>
          </p:nvPr>
        </p:nvSpPr>
        <p:spPr/>
        <p:txBody>
          <a:bodyPr/>
          <a:lstStyle/>
          <a:p>
            <a:fld id="{723D88B2-4C6A-E345-A3DF-DD79FE531714}" type="slidenum">
              <a:rPr lang="en-US" smtClean="0"/>
              <a:t>5</a:t>
            </a:fld>
            <a:endParaRPr lang="en-US"/>
          </a:p>
        </p:txBody>
      </p:sp>
      <p:sp>
        <p:nvSpPr>
          <p:cNvPr id="7" name="Footer Placeholder 6"/>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Script that accepts specific input parameters and returns output respecting a standard defined in WLCG</a:t>
            </a:r>
          </a:p>
          <a:p>
            <a:r>
              <a:rPr lang="en-US" dirty="0" smtClean="0"/>
              <a:t>Identified by the file name</a:t>
            </a:r>
          </a:p>
          <a:p>
            <a:r>
              <a:rPr lang="en-US" dirty="0" smtClean="0"/>
              <a:t>Can provide one or more metric</a:t>
            </a:r>
          </a:p>
          <a:p>
            <a:r>
              <a:rPr lang="en-US" dirty="0" smtClean="0"/>
              <a:t>Self describing</a:t>
            </a:r>
          </a:p>
          <a:p>
            <a:r>
              <a:rPr lang="en-US" dirty="0" smtClean="0"/>
              <a:t>Provided by a developer (not necessarily GOC)</a:t>
            </a:r>
          </a:p>
          <a:p>
            <a:r>
              <a:rPr lang="en-US" dirty="0" smtClean="0"/>
              <a:t>Collected and distributed (as probe-set) by GOC, the Grid Operation Center</a:t>
            </a:r>
          </a:p>
          <a:p>
            <a:endParaRPr lang="en-US" dirty="0" smtClean="0"/>
          </a:p>
          <a:p>
            <a:r>
              <a:rPr lang="en-US" dirty="0" smtClean="0">
                <a:hlinkClick r:id="rId2"/>
              </a:rPr>
              <a:t>https://twiki.cern.ch/twiki/bin/view/LCG/</a:t>
            </a:r>
            <a:r>
              <a:rPr lang="en-US" dirty="0" smtClean="0">
                <a:hlinkClick r:id="rId2"/>
              </a:rPr>
              <a:t>GridMonitoringProbeSpecification</a:t>
            </a:r>
            <a:endParaRPr lang="en-US" dirty="0" smtClean="0"/>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6</a:t>
            </a:fld>
            <a:endParaRPr lang="en-US"/>
          </a:p>
        </p:txBody>
      </p:sp>
      <p:sp>
        <p:nvSpPr>
          <p:cNvPr id="6" name="Footer Placeholder 5"/>
          <p:cNvSpPr>
            <a:spLocks noGrp="1"/>
          </p:cNvSpPr>
          <p:nvPr>
            <p:ph type="ftr" sz="quarter" idx="11"/>
          </p:nvPr>
        </p:nvSpPr>
        <p:spPr/>
        <p:txBody>
          <a:bodyPr/>
          <a:lstStyle/>
          <a:p>
            <a:r>
              <a:rPr lang="en-US" dirty="0" err="1" smtClean="0"/>
              <a:t>rsv</a:t>
            </a:r>
            <a:r>
              <a:rPr lang="en-US" dirty="0" smtClean="0"/>
              <a:t>-control  -  Marco Mambelli</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a:t>
            </a:r>
            <a:endParaRPr lang="en-US" dirty="0"/>
          </a:p>
        </p:txBody>
      </p:sp>
      <p:sp>
        <p:nvSpPr>
          <p:cNvPr id="3" name="Content Placeholder 2"/>
          <p:cNvSpPr>
            <a:spLocks noGrp="1"/>
          </p:cNvSpPr>
          <p:nvPr>
            <p:ph sz="quarter" idx="1"/>
          </p:nvPr>
        </p:nvSpPr>
        <p:spPr/>
        <p:txBody>
          <a:bodyPr/>
          <a:lstStyle/>
          <a:p>
            <a:r>
              <a:rPr lang="en-US" dirty="0" smtClean="0"/>
              <a:t>Value that OSG wants to measure, collect or verify, e.g. the version of the installed OSG software or the consistency of some directories</a:t>
            </a:r>
          </a:p>
          <a:p>
            <a:r>
              <a:rPr lang="en-US" dirty="0" smtClean="0"/>
              <a:t>For the benefit of the system administrator, a Virtual Organization, users of the grid, Open Science Grid itself</a:t>
            </a:r>
          </a:p>
          <a:p>
            <a:r>
              <a:rPr lang="en-US" dirty="0" smtClean="0"/>
              <a:t>Useful for verification and troubleshooting: green light</a:t>
            </a:r>
          </a:p>
          <a:p>
            <a:r>
              <a:rPr lang="en-US" dirty="0" smtClean="0"/>
              <a:t>For monitoring</a:t>
            </a:r>
          </a:p>
          <a:p>
            <a:r>
              <a:rPr lang="en-US" dirty="0" smtClean="0"/>
              <a:t>For accounting</a:t>
            </a:r>
          </a:p>
          <a:p>
            <a:r>
              <a:rPr lang="en-US" dirty="0" smtClean="0"/>
              <a:t>For resource selection</a:t>
            </a:r>
          </a:p>
          <a:p>
            <a:endParaRPr lang="en-US" dirty="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7</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a:t>
            </a:r>
            <a:endParaRPr lang="en-US" dirty="0"/>
          </a:p>
        </p:txBody>
      </p:sp>
      <p:sp>
        <p:nvSpPr>
          <p:cNvPr id="3" name="Date Placeholder 2"/>
          <p:cNvSpPr>
            <a:spLocks noGrp="1"/>
          </p:cNvSpPr>
          <p:nvPr>
            <p:ph type="dt" sz="half" idx="10"/>
          </p:nvPr>
        </p:nvSpPr>
        <p:spPr/>
        <p:txBody>
          <a:bodyPr/>
          <a:lstStyle/>
          <a:p>
            <a:r>
              <a:rPr lang="en-US" smtClean="0"/>
              <a:t>10/1/09</a:t>
            </a:r>
            <a:endParaRPr lang="en-US"/>
          </a:p>
        </p:txBody>
      </p:sp>
      <p:sp>
        <p:nvSpPr>
          <p:cNvPr id="4" name="Footer Placeholder 3"/>
          <p:cNvSpPr>
            <a:spLocks noGrp="1"/>
          </p:cNvSpPr>
          <p:nvPr>
            <p:ph type="ftr" sz="quarter" idx="11"/>
          </p:nvPr>
        </p:nvSpPr>
        <p:spPr/>
        <p:txBody>
          <a:bodyPr/>
          <a:lstStyle/>
          <a:p>
            <a:r>
              <a:rPr lang="en-US" smtClean="0"/>
              <a:t>rsv-control  -  Marco Mambelli</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8</a:t>
            </a:fld>
            <a:endParaRPr lang="en-US"/>
          </a:p>
        </p:txBody>
      </p:sp>
      <p:sp>
        <p:nvSpPr>
          <p:cNvPr id="6" name="Content Placeholder 5"/>
          <p:cNvSpPr>
            <a:spLocks noGrp="1"/>
          </p:cNvSpPr>
          <p:nvPr>
            <p:ph sz="quarter" idx="1"/>
          </p:nvPr>
        </p:nvSpPr>
        <p:spPr/>
        <p:txBody>
          <a:bodyPr/>
          <a:lstStyle/>
          <a:p>
            <a:r>
              <a:rPr lang="en-US" dirty="0" smtClean="0"/>
              <a:t>HTML consumer generates local Web pages</a:t>
            </a:r>
          </a:p>
          <a:p>
            <a:r>
              <a:rPr lang="en-US" dirty="0" smtClean="0"/>
              <a:t>Gratia consumer reports to the gratia accounting system</a:t>
            </a:r>
          </a:p>
          <a:p>
            <a:endParaRPr lang="en-US" dirty="0"/>
          </a:p>
        </p:txBody>
      </p:sp>
      <p:pic>
        <p:nvPicPr>
          <p:cNvPr id="7" name="Picture 5" descr="peart-osg-consume-output"/>
          <p:cNvPicPr>
            <a:picLocks noChangeAspect="1" noChangeArrowheads="1"/>
          </p:cNvPicPr>
          <p:nvPr/>
        </p:nvPicPr>
        <p:blipFill>
          <a:blip r:embed="rId2"/>
          <a:srcRect/>
          <a:stretch>
            <a:fillRect/>
          </a:stretch>
        </p:blipFill>
        <p:spPr bwMode="auto">
          <a:xfrm>
            <a:off x="612648" y="2286000"/>
            <a:ext cx="5323703" cy="3581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Probes in RSV</a:t>
            </a:r>
            <a:endParaRPr lang="en-US" dirty="0"/>
          </a:p>
        </p:txBody>
      </p:sp>
      <p:sp>
        <p:nvSpPr>
          <p:cNvPr id="3" name="Content Placeholder 2"/>
          <p:cNvSpPr>
            <a:spLocks noGrp="1"/>
          </p:cNvSpPr>
          <p:nvPr>
            <p:ph sz="quarter" idx="1"/>
          </p:nvPr>
        </p:nvSpPr>
        <p:spPr/>
        <p:txBody>
          <a:bodyPr>
            <a:normAutofit/>
          </a:bodyPr>
          <a:lstStyle/>
          <a:p>
            <a:r>
              <a:rPr lang="en-US" dirty="0" smtClean="0"/>
              <a:t>Probes are Perl scripts</a:t>
            </a:r>
          </a:p>
          <a:p>
            <a:r>
              <a:rPr lang="en-US" dirty="0" smtClean="0"/>
              <a:t>Use a wrapper and utilities provided in RSV</a:t>
            </a:r>
          </a:p>
          <a:p>
            <a:r>
              <a:rPr lang="en-US" dirty="0" smtClean="0"/>
              <a:t>Scheduled using </a:t>
            </a:r>
            <a:r>
              <a:rPr lang="en-US" dirty="0" err="1" smtClean="0"/>
              <a:t>CondorCron</a:t>
            </a:r>
            <a:endParaRPr lang="en-US" dirty="0" smtClean="0"/>
          </a:p>
          <a:p>
            <a:r>
              <a:rPr lang="en-US" dirty="0" smtClean="0"/>
              <a:t>Probe ID: &lt;filename&gt;@&lt;</a:t>
            </a:r>
            <a:r>
              <a:rPr lang="en-US" dirty="0" err="1" smtClean="0"/>
              <a:t>metricname</a:t>
            </a:r>
            <a:r>
              <a:rPr lang="en-US" dirty="0" smtClean="0"/>
              <a:t>&gt;__&lt;host&gt;</a:t>
            </a:r>
          </a:p>
          <a:p>
            <a:r>
              <a:rPr lang="en-US" dirty="0" smtClean="0"/>
              <a:t>All files referring a metric (submit, </a:t>
            </a:r>
            <a:r>
              <a:rPr lang="en-US" dirty="0" err="1" smtClean="0"/>
              <a:t>stdout</a:t>
            </a:r>
            <a:r>
              <a:rPr lang="en-US" dirty="0" smtClean="0"/>
              <a:t>, </a:t>
            </a:r>
            <a:r>
              <a:rPr lang="en-US" dirty="0" err="1" smtClean="0"/>
              <a:t>stderr</a:t>
            </a:r>
            <a:r>
              <a:rPr lang="en-US" dirty="0" smtClean="0"/>
              <a:t>, log) start with the probe ID</a:t>
            </a:r>
          </a:p>
          <a:p>
            <a:endParaRPr lang="en-US" dirty="0" smtClean="0"/>
          </a:p>
          <a:p>
            <a:r>
              <a:rPr lang="en-US" dirty="0" smtClean="0">
                <a:hlinkClick r:id="rId2"/>
              </a:rPr>
              <a:t>http://rsv.grid.iu.edu/documentation/help</a:t>
            </a:r>
            <a:r>
              <a:rPr lang="en-US" dirty="0" smtClean="0">
                <a:hlinkClick r:id="rId2"/>
              </a:rPr>
              <a:t>/</a:t>
            </a:r>
            <a:endParaRPr lang="en-US" dirty="0" smtClean="0"/>
          </a:p>
          <a:p>
            <a:r>
              <a:rPr lang="en-US" dirty="0" smtClean="0">
                <a:hlinkClick r:id="rId3"/>
              </a:rPr>
              <a:t>https://twiki.grid.iu.edu/bin/view/ArchivedDocumentation/ITB/ITB090/ValidateRSV-</a:t>
            </a:r>
            <a:r>
              <a:rPr lang="en-US" dirty="0" smtClean="0">
                <a:hlinkClick r:id="rId3"/>
              </a:rPr>
              <a:t>Probes</a:t>
            </a:r>
            <a:endParaRPr lang="en-US" dirty="0" smtClean="0"/>
          </a:p>
        </p:txBody>
      </p:sp>
      <p:sp>
        <p:nvSpPr>
          <p:cNvPr id="4" name="Date Placeholder 3"/>
          <p:cNvSpPr>
            <a:spLocks noGrp="1"/>
          </p:cNvSpPr>
          <p:nvPr>
            <p:ph type="dt" sz="half" idx="10"/>
          </p:nvPr>
        </p:nvSpPr>
        <p:spPr/>
        <p:txBody>
          <a:bodyPr/>
          <a:lstStyle/>
          <a:p>
            <a:r>
              <a:rPr lang="en-US" smtClean="0"/>
              <a:t>10/1/09</a:t>
            </a:r>
            <a:endParaRPr lang="en-US"/>
          </a:p>
        </p:txBody>
      </p:sp>
      <p:sp>
        <p:nvSpPr>
          <p:cNvPr id="5" name="Slide Number Placeholder 4"/>
          <p:cNvSpPr>
            <a:spLocks noGrp="1"/>
          </p:cNvSpPr>
          <p:nvPr>
            <p:ph type="sldNum" sz="quarter" idx="12"/>
          </p:nvPr>
        </p:nvSpPr>
        <p:spPr/>
        <p:txBody>
          <a:bodyPr/>
          <a:lstStyle/>
          <a:p>
            <a:fld id="{723D88B2-4C6A-E345-A3DF-DD79FE531714}" type="slidenum">
              <a:rPr lang="en-US" smtClean="0"/>
              <a:t>9</a:t>
            </a:fld>
            <a:endParaRPr lang="en-US"/>
          </a:p>
        </p:txBody>
      </p:sp>
      <p:sp>
        <p:nvSpPr>
          <p:cNvPr id="6" name="Footer Placeholder 5"/>
          <p:cNvSpPr>
            <a:spLocks noGrp="1"/>
          </p:cNvSpPr>
          <p:nvPr>
            <p:ph type="ftr" sz="quarter" idx="11"/>
          </p:nvPr>
        </p:nvSpPr>
        <p:spPr/>
        <p:txBody>
          <a:bodyPr/>
          <a:lstStyle/>
          <a:p>
            <a:r>
              <a:rPr lang="en-US" smtClean="0"/>
              <a:t>rsv-control  -  Marco Mambelli</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721</TotalTime>
  <Words>2040</Words>
  <Application>Microsoft Macintosh PowerPoint</Application>
  <PresentationFormat>On-screen Show (4:3)</PresentationFormat>
  <Paragraphs>206</Paragraphs>
  <Slides>18</Slides>
  <Notes>0</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Origin</vt:lpstr>
      <vt:lpstr>Rsv-control</vt:lpstr>
      <vt:lpstr>rsv-control</vt:lpstr>
      <vt:lpstr>OSG Monitoring and Information</vt:lpstr>
      <vt:lpstr>OSG-RSV</vt:lpstr>
      <vt:lpstr>OSG-RSV framework  (courtesy of Arvind Gopu)</vt:lpstr>
      <vt:lpstr>Probe</vt:lpstr>
      <vt:lpstr>Metric</vt:lpstr>
      <vt:lpstr>Consumer </vt:lpstr>
      <vt:lpstr>Probes in RSV</vt:lpstr>
      <vt:lpstr>Rsv-control</vt:lpstr>
      <vt:lpstr>Rsv-control: use</vt:lpstr>
      <vt:lpstr>List</vt:lpstr>
      <vt:lpstr>Test</vt:lpstr>
      <vt:lpstr>Full test</vt:lpstr>
      <vt:lpstr>Enable/disable</vt:lpstr>
      <vt:lpstr>Installation and setup (temporary)</vt:lpstr>
      <vt:lpstr>Example</vt:lpstr>
      <vt:lpstr>More information</vt:lpstr>
    </vt:vector>
  </TitlesOfParts>
  <Company>UofC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Rsv-control</dc:title>
  <dc:creator>Marco Mambelli</dc:creator>
  <cp:lastModifiedBy>Marco Mambelli</cp:lastModifiedBy>
  <cp:revision>6</cp:revision>
  <dcterms:created xsi:type="dcterms:W3CDTF">2009-10-01T07:12:26Z</dcterms:created>
  <dcterms:modified xsi:type="dcterms:W3CDTF">2009-10-01T19:13:33Z</dcterms:modified>
</cp:coreProperties>
</file>