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Raleway" pitchFamily="2" charset="77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4"/>
  </p:normalViewPr>
  <p:slideViewPr>
    <p:cSldViewPr snapToGrid="0">
      <p:cViewPr varScale="1">
        <p:scale>
          <a:sx n="145" d="100"/>
          <a:sy n="145" d="100"/>
        </p:scale>
        <p:origin x="70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73ae54049_14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73ae54049_14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73ae5404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73ae54049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73ae5404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73ae54049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73ae5404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73ae5404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73ae54049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73ae54049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73ae54049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373ae54049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805b557f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3805b557f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37d2bb083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37d2bb083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73ae5404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373ae5404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Athens Zoo Database</a:t>
            </a:r>
            <a:r>
              <a:rPr lang="en"/>
              <a:t> 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Logan Dwyer, Shritha Gorla, Ella Ramsell, Matthew Robertson </a:t>
            </a:r>
            <a:endParaRPr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8100" y="1575816"/>
            <a:ext cx="3983750" cy="199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Attributes</a:t>
            </a:r>
            <a:r>
              <a:rPr lang="en"/>
              <a:t> </a:t>
            </a: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2410100" y="1211350"/>
            <a:ext cx="6321600" cy="3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Attributes like "foodSource" and "vetProcedureCost" are specific to their entities, ensuring relevant data organization.</a:t>
            </a:r>
            <a:endParaRPr sz="20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Financial data is centralized in "Profits &amp; Expenses" for streamlined reporting.</a:t>
            </a:r>
            <a:endParaRPr sz="20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2410100" y="1211350"/>
            <a:ext cx="6321600" cy="3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44000"/>
              <a:buFont typeface="Arial"/>
              <a:buNone/>
            </a:pPr>
            <a:r>
              <a:rPr lang="en" sz="2500">
                <a:solidFill>
                  <a:schemeClr val="lt1"/>
                </a:solidFill>
              </a:rPr>
              <a:t>The database is designed for a </a:t>
            </a:r>
            <a:r>
              <a:rPr lang="en" sz="2500" b="1">
                <a:solidFill>
                  <a:schemeClr val="lt1"/>
                </a:solidFill>
              </a:rPr>
              <a:t>zoo management system</a:t>
            </a:r>
            <a:r>
              <a:rPr lang="en" sz="2500">
                <a:solidFill>
                  <a:schemeClr val="lt1"/>
                </a:solidFill>
              </a:rPr>
              <a:t>. It manages various aspects of zoo operations, including events, employee records, resident animals, veterinary needs, food sourcing, ticket sales, and financial tracking. The database aims to streamline operations, enhance record-keeping, and provide insights for efficient management.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75" y="1524025"/>
            <a:ext cx="2095450" cy="20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Nature of Business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2410100" y="1211350"/>
            <a:ext cx="6321600" cy="3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57">
                <a:solidFill>
                  <a:schemeClr val="lt1"/>
                </a:solidFill>
              </a:rPr>
              <a:t>The database is designed for a </a:t>
            </a:r>
            <a:r>
              <a:rPr lang="en" sz="4857" b="1">
                <a:solidFill>
                  <a:schemeClr val="lt1"/>
                </a:solidFill>
              </a:rPr>
              <a:t>zoo management system</a:t>
            </a:r>
            <a:r>
              <a:rPr lang="en" sz="4857">
                <a:solidFill>
                  <a:schemeClr val="lt1"/>
                </a:solidFill>
              </a:rPr>
              <a:t>. The zoo operates as an organization responsible for the </a:t>
            </a:r>
            <a:r>
              <a:rPr lang="en" sz="4857" b="1">
                <a:solidFill>
                  <a:schemeClr val="lt1"/>
                </a:solidFill>
              </a:rPr>
              <a:t>care, exhibition, and conservation of animals</a:t>
            </a:r>
            <a:r>
              <a:rPr lang="en" sz="4857">
                <a:solidFill>
                  <a:schemeClr val="lt1"/>
                </a:solidFill>
              </a:rPr>
              <a:t>, while also engaging in </a:t>
            </a:r>
            <a:r>
              <a:rPr lang="en" sz="4857" b="1">
                <a:solidFill>
                  <a:schemeClr val="lt1"/>
                </a:solidFill>
              </a:rPr>
              <a:t>public education, entertainment, and research</a:t>
            </a:r>
            <a:r>
              <a:rPr lang="en" sz="4857">
                <a:solidFill>
                  <a:schemeClr val="lt1"/>
                </a:solidFill>
              </a:rPr>
              <a:t>.</a:t>
            </a:r>
            <a:endParaRPr sz="4857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857">
                <a:solidFill>
                  <a:schemeClr val="lt1"/>
                </a:solidFill>
              </a:rPr>
              <a:t>The business involves:</a:t>
            </a:r>
            <a:endParaRPr sz="4857">
              <a:solidFill>
                <a:schemeClr val="lt1"/>
              </a:solidFill>
            </a:endParaRPr>
          </a:p>
          <a:p>
            <a:pPr marL="457200" lvl="0" indent="-305716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4857" b="1">
                <a:solidFill>
                  <a:schemeClr val="lt1"/>
                </a:solidFill>
              </a:rPr>
              <a:t>Animal care and welfare</a:t>
            </a:r>
            <a:r>
              <a:rPr lang="en" sz="4857">
                <a:solidFill>
                  <a:schemeClr val="lt1"/>
                </a:solidFill>
              </a:rPr>
              <a:t>: Managing enclosures, food supply, medical treatments, and veterinary procedures.</a:t>
            </a:r>
            <a:endParaRPr sz="4857">
              <a:solidFill>
                <a:schemeClr val="lt1"/>
              </a:solidFill>
            </a:endParaRPr>
          </a:p>
          <a:p>
            <a:pPr marL="457200" lvl="0" indent="-30571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4857" b="1">
                <a:solidFill>
                  <a:schemeClr val="lt1"/>
                </a:solidFill>
              </a:rPr>
              <a:t>Visitor engagement and revenue generation</a:t>
            </a:r>
            <a:r>
              <a:rPr lang="en" sz="4857">
                <a:solidFill>
                  <a:schemeClr val="lt1"/>
                </a:solidFill>
              </a:rPr>
              <a:t>: Organizing zoo events, selling tickets, and tracking financial performance.</a:t>
            </a:r>
            <a:endParaRPr sz="4857">
              <a:solidFill>
                <a:schemeClr val="lt1"/>
              </a:solidFill>
            </a:endParaRPr>
          </a:p>
          <a:p>
            <a:pPr marL="457200" lvl="0" indent="-30571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4857" b="1">
                <a:solidFill>
                  <a:schemeClr val="lt1"/>
                </a:solidFill>
              </a:rPr>
              <a:t>Operational management</a:t>
            </a:r>
            <a:r>
              <a:rPr lang="en" sz="4857">
                <a:solidFill>
                  <a:schemeClr val="lt1"/>
                </a:solidFill>
              </a:rPr>
              <a:t>: Handling employee assignments, purchasing food for animals, and maintaining financial records for budgeting and sustainability.</a:t>
            </a:r>
            <a:endParaRPr sz="4857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857">
                <a:solidFill>
                  <a:schemeClr val="lt1"/>
                </a:solidFill>
              </a:rPr>
              <a:t>This system ensures </a:t>
            </a:r>
            <a:r>
              <a:rPr lang="en" sz="4857" b="1">
                <a:solidFill>
                  <a:schemeClr val="lt1"/>
                </a:solidFill>
              </a:rPr>
              <a:t>efficient management</a:t>
            </a:r>
            <a:r>
              <a:rPr lang="en" sz="4857">
                <a:solidFill>
                  <a:schemeClr val="lt1"/>
                </a:solidFill>
              </a:rPr>
              <a:t> of the zoo’s daily operations, helping track </a:t>
            </a:r>
            <a:r>
              <a:rPr lang="en" sz="4857" b="1">
                <a:solidFill>
                  <a:schemeClr val="lt1"/>
                </a:solidFill>
              </a:rPr>
              <a:t>animal health, employee responsibilities, food logistics, and financial performance</a:t>
            </a:r>
            <a:r>
              <a:rPr lang="en" sz="4857">
                <a:solidFill>
                  <a:schemeClr val="lt1"/>
                </a:solidFill>
              </a:rPr>
              <a:t>, ultimately enhancing visitor experience and zoo sustainability.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75" y="1627900"/>
            <a:ext cx="2206425" cy="22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50" y="72850"/>
            <a:ext cx="8984299" cy="500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Entities and Relationship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2410100" y="1211350"/>
            <a:ext cx="6321600" cy="3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6328" b="1">
                <a:solidFill>
                  <a:schemeClr val="lt1"/>
                </a:solidFill>
              </a:rPr>
              <a:t>Resident Animals: </a:t>
            </a:r>
            <a:r>
              <a:rPr lang="en" sz="6328">
                <a:solidFill>
                  <a:schemeClr val="lt1"/>
                </a:solidFill>
              </a:rPr>
              <a:t>Central entity capturing animal details, linked to:</a:t>
            </a:r>
            <a:endParaRPr sz="6328">
              <a:solidFill>
                <a:schemeClr val="lt1"/>
              </a:solidFill>
            </a:endParaRPr>
          </a:p>
          <a:p>
            <a:pPr marL="914400" lvl="1" indent="-329061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en" sz="6328">
                <a:solidFill>
                  <a:schemeClr val="lt1"/>
                </a:solidFill>
              </a:rPr>
              <a:t>"Animal Species" for species-specific data.</a:t>
            </a:r>
            <a:endParaRPr sz="6328">
              <a:solidFill>
                <a:schemeClr val="lt1"/>
              </a:solidFill>
            </a:endParaRPr>
          </a:p>
          <a:p>
            <a:pPr marL="914400" lvl="1" indent="-32906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en" sz="6328">
                <a:solidFill>
                  <a:schemeClr val="lt1"/>
                </a:solidFill>
              </a:rPr>
              <a:t>"Vet Transactions" for veterinary care records.</a:t>
            </a:r>
            <a:endParaRPr sz="6328">
              <a:solidFill>
                <a:schemeClr val="lt1"/>
              </a:solidFill>
            </a:endParaRPr>
          </a:p>
          <a:p>
            <a:pPr marL="914400" lvl="1" indent="-32906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en" sz="6328">
                <a:solidFill>
                  <a:schemeClr val="lt1"/>
                </a:solidFill>
              </a:rPr>
              <a:t>"Zoo Events" for event participation.</a:t>
            </a:r>
            <a:endParaRPr sz="6328">
              <a:solidFill>
                <a:schemeClr val="lt1"/>
              </a:solidFill>
            </a:endParaRPr>
          </a:p>
          <a:p>
            <a:pPr marL="914400" lvl="1" indent="-32906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en" sz="6328">
                <a:solidFill>
                  <a:schemeClr val="lt1"/>
                </a:solidFill>
              </a:rPr>
              <a:t>"Enclosure" for housing details.</a:t>
            </a:r>
            <a:endParaRPr sz="6328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53" b="1">
                <a:solidFill>
                  <a:schemeClr val="lt1"/>
                </a:solidFill>
              </a:rPr>
              <a:t>Animal Species: </a:t>
            </a:r>
            <a:r>
              <a:rPr lang="en" sz="6053">
                <a:solidFill>
                  <a:schemeClr val="lt1"/>
                </a:solidFill>
              </a:rPr>
              <a:t>Defines species attributes and links to "Vet Needs" for specific medical procedures.</a:t>
            </a:r>
            <a:endParaRPr sz="6053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6053" b="1">
                <a:solidFill>
                  <a:schemeClr val="lt1"/>
                </a:solidFill>
              </a:rPr>
              <a:t>Vet Needs and Vet Transactions: </a:t>
            </a:r>
            <a:r>
              <a:rPr lang="en" sz="6053">
                <a:solidFill>
                  <a:schemeClr val="lt1"/>
                </a:solidFill>
              </a:rPr>
              <a:t>"Vet Needs" defines medical procedures, and "Vet Transactions" records when these procedures occur.</a:t>
            </a:r>
            <a:endParaRPr sz="6053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ct val="61111"/>
              <a:buFont typeface="Arial"/>
              <a:buNone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25" y="207025"/>
            <a:ext cx="1992825" cy="125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413" y="1537750"/>
            <a:ext cx="2011900" cy="95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725" y="2630351"/>
            <a:ext cx="1936825" cy="99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5002" y="3756638"/>
            <a:ext cx="1894275" cy="11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Entities and Relationship Cont.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2496400" y="1350300"/>
            <a:ext cx="6129300" cy="28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128" b="1">
                <a:solidFill>
                  <a:schemeClr val="lt1"/>
                </a:solidFill>
              </a:rPr>
              <a:t>Enclosure: </a:t>
            </a:r>
            <a:r>
              <a:rPr lang="en" sz="5128">
                <a:solidFill>
                  <a:schemeClr val="lt1"/>
                </a:solidFill>
              </a:rPr>
              <a:t>Details about the animal's habitat, linked to "Section" to categorize zoo areas.</a:t>
            </a:r>
            <a:endParaRPr sz="5128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128" b="1">
                <a:solidFill>
                  <a:schemeClr val="lt1"/>
                </a:solidFill>
              </a:rPr>
              <a:t>Section:</a:t>
            </a:r>
            <a:r>
              <a:rPr lang="en" sz="5128">
                <a:solidFill>
                  <a:schemeClr val="lt1"/>
                </a:solidFill>
              </a:rPr>
              <a:t> Denotes the wider sections of the zoo, describing both the geographic locations within the zoo and its broader theme.</a:t>
            </a:r>
            <a:endParaRPr sz="5128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100"/>
              </a:spcAft>
              <a:buClr>
                <a:schemeClr val="dk2"/>
              </a:buClr>
              <a:buSzPts val="358"/>
              <a:buFont typeface="Arial"/>
              <a:buNone/>
            </a:pPr>
            <a:r>
              <a:rPr lang="en" sz="5128" b="1">
                <a:solidFill>
                  <a:schemeClr val="lt1"/>
                </a:solidFill>
              </a:rPr>
              <a:t>Zoo Events: </a:t>
            </a:r>
            <a:r>
              <a:rPr lang="en" sz="5128">
                <a:solidFill>
                  <a:schemeClr val="lt1"/>
                </a:solidFill>
              </a:rPr>
              <a:t>Captures events held in the zoo. Related to "Resident Animals" through the animal ID, indicating which animals participate in events.</a:t>
            </a:r>
            <a:endParaRPr sz="5128">
              <a:solidFill>
                <a:schemeClr val="lt1"/>
              </a:solidFill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3">
            <a:alphaModFix/>
          </a:blip>
          <a:srcRect l="51883" t="8088" r="32077" b="76865"/>
          <a:stretch/>
        </p:blipFill>
        <p:spPr>
          <a:xfrm>
            <a:off x="137250" y="525500"/>
            <a:ext cx="2143126" cy="11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 rotWithShape="1">
          <a:blip r:embed="rId3">
            <a:alphaModFix/>
          </a:blip>
          <a:srcRect l="73527" t="15629" r="10102" b="70757"/>
          <a:stretch/>
        </p:blipFill>
        <p:spPr>
          <a:xfrm>
            <a:off x="137250" y="1745325"/>
            <a:ext cx="2178901" cy="1008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250" y="2854675"/>
            <a:ext cx="2218825" cy="139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Entities and Relationship Cont.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1"/>
          </p:nvPr>
        </p:nvSpPr>
        <p:spPr>
          <a:xfrm>
            <a:off x="2602375" y="1150175"/>
            <a:ext cx="6129300" cy="29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5989"/>
              <a:buFont typeface="Arial"/>
              <a:buNone/>
            </a:pPr>
            <a:endParaRPr sz="239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45989"/>
              <a:buFont typeface="Arial"/>
              <a:buNone/>
            </a:pPr>
            <a:endParaRPr sz="239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"/>
              <a:buFont typeface="Arial"/>
              <a:buNone/>
            </a:pPr>
            <a:r>
              <a:rPr lang="en" sz="5128" b="1">
                <a:solidFill>
                  <a:schemeClr val="lt1"/>
                </a:solidFill>
              </a:rPr>
              <a:t>Zoo Employees: </a:t>
            </a:r>
            <a:r>
              <a:rPr lang="en" sz="5128">
                <a:solidFill>
                  <a:schemeClr val="lt1"/>
                </a:solidFill>
              </a:rPr>
              <a:t>Stores employee details, linking to "Resident Animals" to show assigned caretakers.</a:t>
            </a:r>
            <a:endParaRPr sz="5128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"/>
              <a:buFont typeface="Arial"/>
              <a:buNone/>
            </a:pPr>
            <a:endParaRPr sz="5128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"/>
              <a:buFont typeface="Arial"/>
              <a:buNone/>
            </a:pPr>
            <a:r>
              <a:rPr lang="en" sz="4641" b="1">
                <a:solidFill>
                  <a:schemeClr val="lt1"/>
                </a:solidFill>
              </a:rPr>
              <a:t>Ticket Sales: </a:t>
            </a:r>
            <a:r>
              <a:rPr lang="en" sz="4641">
                <a:solidFill>
                  <a:schemeClr val="lt1"/>
                </a:solidFill>
              </a:rPr>
              <a:t>Manages sales data, linking to "Ticket Types" for pricing and descriptions.</a:t>
            </a:r>
            <a:endParaRPr sz="464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5128">
              <a:solidFill>
                <a:schemeClr val="lt1"/>
              </a:solidFill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413" y="2808950"/>
            <a:ext cx="1894275" cy="1267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763" y="1150174"/>
            <a:ext cx="1781594" cy="13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Entities and Relationship Cont.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b="1">
                <a:solidFill>
                  <a:schemeClr val="lt1"/>
                </a:solidFill>
              </a:rPr>
              <a:t>Food Management: </a:t>
            </a:r>
            <a:r>
              <a:rPr lang="en" sz="1650">
                <a:solidFill>
                  <a:schemeClr val="lt1"/>
                </a:solidFill>
              </a:rPr>
              <a:t>Entities like "Food Source," "Food Type," and "Food Transactions" track food purchasing and usage.</a:t>
            </a:r>
            <a:endParaRPr sz="1650">
              <a:solidFill>
                <a:schemeClr val="lt1"/>
              </a:solidFill>
            </a:endParaRPr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5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50" b="1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50" b="1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b="1">
                <a:solidFill>
                  <a:schemeClr val="lt1"/>
                </a:solidFill>
              </a:rPr>
              <a:t>Profits &amp; Expenses: </a:t>
            </a:r>
            <a:r>
              <a:rPr lang="en" sz="1650">
                <a:solidFill>
                  <a:schemeClr val="lt1"/>
                </a:solidFill>
              </a:rPr>
              <a:t>Aggregates financial data from various transactions, including vet and food costs, to provide insights into zoo profitability.</a:t>
            </a:r>
            <a:endParaRPr sz="1650">
              <a:solidFill>
                <a:schemeClr val="lt1"/>
              </a:solidFill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25" y="1324726"/>
            <a:ext cx="2238981" cy="124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025" y="2912775"/>
            <a:ext cx="2169603" cy="159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Relationships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2410100" y="1211350"/>
            <a:ext cx="6321600" cy="3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272"/>
              <a:buFont typeface="Arial"/>
              <a:buNone/>
            </a:pPr>
            <a:r>
              <a:rPr lang="en" sz="1954" b="1">
                <a:solidFill>
                  <a:schemeClr val="lt1"/>
                </a:solidFill>
              </a:rPr>
              <a:t>One-to-Many (1:N):</a:t>
            </a:r>
            <a:endParaRPr sz="1954">
              <a:solidFill>
                <a:schemeClr val="lt1"/>
              </a:solidFill>
            </a:endParaRPr>
          </a:p>
          <a:p>
            <a:pPr marL="457200" lvl="0" indent="-334109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1954">
                <a:solidFill>
                  <a:schemeClr val="lt1"/>
                </a:solidFill>
              </a:rPr>
              <a:t>Each "Enclosure" houses multiple "Resident Animals."</a:t>
            </a:r>
            <a:endParaRPr sz="1954">
              <a:solidFill>
                <a:schemeClr val="lt1"/>
              </a:solidFill>
            </a:endParaRPr>
          </a:p>
          <a:p>
            <a:pPr marL="457200" lvl="0" indent="-334109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1954">
                <a:solidFill>
                  <a:schemeClr val="lt1"/>
                </a:solidFill>
              </a:rPr>
              <a:t>A “Section” includes multiple “Enclosures.”</a:t>
            </a:r>
            <a:endParaRPr sz="1954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6272"/>
              <a:buFont typeface="Arial"/>
              <a:buNone/>
            </a:pPr>
            <a:r>
              <a:rPr lang="en" sz="1954" b="1">
                <a:solidFill>
                  <a:schemeClr val="lt1"/>
                </a:solidFill>
              </a:rPr>
              <a:t>Many-to-Many (M:N):</a:t>
            </a:r>
            <a:endParaRPr sz="1954" b="1">
              <a:solidFill>
                <a:schemeClr val="lt1"/>
              </a:solidFill>
            </a:endParaRPr>
          </a:p>
          <a:p>
            <a:pPr marL="457200" lvl="0" indent="-334109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1954">
                <a:solidFill>
                  <a:schemeClr val="lt1"/>
                </a:solidFill>
              </a:rPr>
              <a:t>"Animal Species" has multiple "Vet Needs," and each "Vet Need" can apply to multiple species.</a:t>
            </a:r>
            <a:endParaRPr sz="1954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6272"/>
              <a:buFont typeface="Arial"/>
              <a:buNone/>
            </a:pPr>
            <a:r>
              <a:rPr lang="en" sz="1954" b="1">
                <a:solidFill>
                  <a:schemeClr val="lt1"/>
                </a:solidFill>
              </a:rPr>
              <a:t>One-to-One (1:1):</a:t>
            </a:r>
            <a:endParaRPr sz="1954">
              <a:solidFill>
                <a:schemeClr val="lt1"/>
              </a:solidFill>
            </a:endParaRPr>
          </a:p>
          <a:p>
            <a:pPr marL="457200" lvl="0" indent="-334109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1954">
                <a:solidFill>
                  <a:schemeClr val="lt1"/>
                </a:solidFill>
              </a:rPr>
              <a:t>Each “Zoo Employee” cares for one “Resident Animal.”</a:t>
            </a:r>
            <a:endParaRPr sz="1954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575</Words>
  <Application>Microsoft Macintosh PowerPoint</Application>
  <PresentationFormat>On-screen Show (16:9)</PresentationFormat>
  <Paragraphs>46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Times New Roman</vt:lpstr>
      <vt:lpstr>Lato</vt:lpstr>
      <vt:lpstr>Arial</vt:lpstr>
      <vt:lpstr>Raleway</vt:lpstr>
      <vt:lpstr>Swiss</vt:lpstr>
      <vt:lpstr>Athens Zoo Database </vt:lpstr>
      <vt:lpstr>Context</vt:lpstr>
      <vt:lpstr>Nature of Business</vt:lpstr>
      <vt:lpstr>PowerPoint Presentation</vt:lpstr>
      <vt:lpstr>Entities and Relationship</vt:lpstr>
      <vt:lpstr>Entities and Relationship Cont.</vt:lpstr>
      <vt:lpstr>Entities and Relationship Cont.</vt:lpstr>
      <vt:lpstr>Entities and Relationship Cont.</vt:lpstr>
      <vt:lpstr>Relationships</vt:lpstr>
      <vt:lpstr>Attributes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Shritha Gorla</cp:lastModifiedBy>
  <cp:revision>1</cp:revision>
  <dcterms:modified xsi:type="dcterms:W3CDTF">2025-03-18T22:58:44Z</dcterms:modified>
</cp:coreProperties>
</file>