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80" r:id="rId1"/>
  </p:sldMasterIdLst>
  <p:notesMasterIdLst>
    <p:notesMasterId r:id="rId28"/>
  </p:notesMasterIdLst>
  <p:sldIdLst>
    <p:sldId id="256" r:id="rId2"/>
    <p:sldId id="258" r:id="rId3"/>
    <p:sldId id="259" r:id="rId4"/>
    <p:sldId id="260" r:id="rId5"/>
    <p:sldId id="284" r:id="rId6"/>
    <p:sldId id="262" r:id="rId7"/>
    <p:sldId id="285" r:id="rId8"/>
    <p:sldId id="302" r:id="rId9"/>
    <p:sldId id="303" r:id="rId10"/>
    <p:sldId id="286" r:id="rId11"/>
    <p:sldId id="287" r:id="rId12"/>
    <p:sldId id="288" r:id="rId13"/>
    <p:sldId id="289" r:id="rId14"/>
    <p:sldId id="290" r:id="rId15"/>
    <p:sldId id="291" r:id="rId16"/>
    <p:sldId id="293" r:id="rId17"/>
    <p:sldId id="295" r:id="rId18"/>
    <p:sldId id="296" r:id="rId19"/>
    <p:sldId id="297" r:id="rId20"/>
    <p:sldId id="298" r:id="rId21"/>
    <p:sldId id="299" r:id="rId22"/>
    <p:sldId id="301" r:id="rId23"/>
    <p:sldId id="300" r:id="rId24"/>
    <p:sldId id="306" r:id="rId25"/>
    <p:sldId id="307" r:id="rId26"/>
    <p:sldId id="294" r:id="rId27"/>
  </p:sldIdLst>
  <p:sldSz cx="9144000" cy="5143500" type="screen16x9"/>
  <p:notesSz cx="6858000" cy="9144000"/>
  <p:embeddedFontLst>
    <p:embeddedFont>
      <p:font typeface="Barlow Semi Condensed Medium" panose="020B0604020202020204" charset="0"/>
      <p:regular r:id="rId29"/>
      <p:bold r:id="rId30"/>
      <p:italic r:id="rId31"/>
      <p:boldItalic r:id="rId32"/>
    </p:embeddedFont>
    <p:embeddedFont>
      <p:font typeface="Fjalla One" panose="020B0604020202020204" charset="0"/>
      <p:regular r:id="rId33"/>
    </p:embeddedFont>
    <p:embeddedFont>
      <p:font typeface="Calibri" panose="020F0502020204030204" pitchFamily="34" charset="0"/>
      <p:regular r:id="rId34"/>
      <p:bold r:id="rId35"/>
    </p:embeddedFont>
    <p:embeddedFont>
      <p:font typeface="Barlow Semi Condense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FD62BC-ABBE-4A09-A527-A49F4B44D681}">
  <a:tblStyle styleId="{07FD62BC-ABBE-4A09-A527-A49F4B44D6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94660"/>
  </p:normalViewPr>
  <p:slideViewPr>
    <p:cSldViewPr snapToGrid="0">
      <p:cViewPr varScale="1">
        <p:scale>
          <a:sx n="92" d="100"/>
          <a:sy n="92"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73" r:id="rId8"/>
    <p:sldLayoutId id="2147483674"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0" y="2294735"/>
            <a:ext cx="2951018" cy="2853745"/>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786638" y="1463145"/>
            <a:ext cx="3328162" cy="6307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u="sng" dirty="0" err="1" smtClean="0">
                <a:solidFill>
                  <a:schemeClr val="tx1"/>
                </a:solidFill>
              </a:rPr>
              <a:t>Soutenance</a:t>
            </a:r>
            <a:r>
              <a:rPr lang="en-US" sz="2800" u="sng" dirty="0" smtClean="0">
                <a:solidFill>
                  <a:schemeClr val="tx1"/>
                </a:solidFill>
              </a:rPr>
              <a:t> de stage :</a:t>
            </a:r>
            <a:endParaRPr sz="2800" u="sng" dirty="0">
              <a:solidFill>
                <a:schemeClr val="tx1"/>
              </a:solidFill>
            </a:endParaRPr>
          </a:p>
        </p:txBody>
      </p:sp>
      <p:sp>
        <p:nvSpPr>
          <p:cNvPr id="1885" name="Google Shape;1885;p35"/>
          <p:cNvSpPr txBox="1">
            <a:spLocks noGrp="1"/>
          </p:cNvSpPr>
          <p:nvPr>
            <p:ph type="subTitle" idx="1"/>
          </p:nvPr>
        </p:nvSpPr>
        <p:spPr>
          <a:xfrm>
            <a:off x="3894531" y="2112050"/>
            <a:ext cx="3690963" cy="1128191"/>
          </a:xfrm>
          <a:prstGeom prst="rect">
            <a:avLst/>
          </a:prstGeom>
        </p:spPr>
        <p:txBody>
          <a:bodyPr spcFirstLastPara="1" wrap="square" lIns="91425" tIns="91425" rIns="91425" bIns="91425" anchor="t" anchorCtr="0">
            <a:noAutofit/>
          </a:bodyPr>
          <a:lstStyle/>
          <a:p>
            <a:pPr algn="l"/>
            <a:r>
              <a:rPr lang="fr-FR" sz="1800" b="1" u="sng" dirty="0"/>
              <a:t>Sous thème :</a:t>
            </a:r>
            <a:endParaRPr lang="en-US" sz="1800" b="1" dirty="0"/>
          </a:p>
          <a:p>
            <a:pPr algn="l"/>
            <a:r>
              <a:rPr lang="fr-FR" sz="1800" b="1" dirty="0">
                <a:solidFill>
                  <a:schemeClr val="tx1"/>
                </a:solidFill>
              </a:rPr>
              <a:t>  Une solution informatique pour </a:t>
            </a:r>
            <a:endParaRPr lang="en-US" sz="1800" b="1" dirty="0">
              <a:solidFill>
                <a:schemeClr val="tx1"/>
              </a:solidFill>
            </a:endParaRPr>
          </a:p>
          <a:p>
            <a:pPr algn="l"/>
            <a:r>
              <a:rPr lang="fr-FR" sz="1800" b="1" dirty="0">
                <a:solidFill>
                  <a:schemeClr val="tx1"/>
                </a:solidFill>
              </a:rPr>
              <a:t>               une meilleur gestion scolaire</a:t>
            </a:r>
            <a:endParaRPr lang="en-US" sz="1800" b="1" dirty="0">
              <a:solidFill>
                <a:schemeClr val="tx1"/>
              </a:solidFill>
            </a:endParaRPr>
          </a:p>
          <a:p>
            <a:pPr lvl="0" algn="l">
              <a:buClr>
                <a:schemeClr val="dk1"/>
              </a:buClr>
              <a:buSzPts val="1100"/>
            </a:pPr>
            <a:endParaRPr lang="en-US" sz="2300" dirty="0">
              <a:solidFill>
                <a:schemeClr val="tx1"/>
              </a:solidFill>
            </a:endParaRPr>
          </a:p>
          <a:p>
            <a:pPr lvl="0" algn="ctr">
              <a:buClr>
                <a:schemeClr val="dk1"/>
              </a:buClr>
              <a:buSzPts val="1100"/>
            </a:pPr>
            <a:r>
              <a:rPr lang="fr-FR" sz="1400" dirty="0" smtClean="0"/>
              <a:t>              Soutenu  </a:t>
            </a:r>
            <a:r>
              <a:rPr lang="fr-FR" sz="1400" dirty="0"/>
              <a:t>Par </a:t>
            </a:r>
            <a:r>
              <a:rPr lang="fr-FR" sz="1400" dirty="0" smtClean="0"/>
              <a:t>: </a:t>
            </a:r>
            <a:r>
              <a:rPr lang="fr-FR" sz="1400" dirty="0" smtClean="0">
                <a:solidFill>
                  <a:schemeClr val="tx1"/>
                </a:solidFill>
              </a:rPr>
              <a:t>EDRAOUI </a:t>
            </a:r>
            <a:r>
              <a:rPr lang="fr-FR" sz="1400" dirty="0">
                <a:solidFill>
                  <a:schemeClr val="tx1"/>
                </a:solidFill>
              </a:rPr>
              <a:t>HAMZA </a:t>
            </a:r>
          </a:p>
          <a:p>
            <a:pPr lvl="0" algn="just">
              <a:buClr>
                <a:schemeClr val="dk1"/>
              </a:buClr>
              <a:buSzPts val="1100"/>
            </a:pPr>
            <a:endParaRPr lang="fr-FR" sz="1400" dirty="0" smtClean="0"/>
          </a:p>
          <a:p>
            <a:pPr lvl="0" algn="just">
              <a:buClr>
                <a:schemeClr val="dk1"/>
              </a:buClr>
              <a:buSzPts val="1100"/>
            </a:pPr>
            <a:r>
              <a:rPr lang="fr-FR" sz="1400" dirty="0" smtClean="0"/>
              <a:t>Encadré </a:t>
            </a:r>
            <a:r>
              <a:rPr lang="fr-FR" sz="1400" dirty="0"/>
              <a:t>au niveau d’établissement par  :</a:t>
            </a:r>
          </a:p>
          <a:p>
            <a:pPr lvl="0" algn="just">
              <a:buClr>
                <a:schemeClr val="dk1"/>
              </a:buClr>
              <a:buSzPts val="1100"/>
            </a:pPr>
            <a:r>
              <a:rPr lang="fr-FR" sz="1400" dirty="0" smtClean="0">
                <a:solidFill>
                  <a:schemeClr val="tx1"/>
                </a:solidFill>
              </a:rPr>
              <a:t>	M.RAHMOUNI </a:t>
            </a:r>
            <a:r>
              <a:rPr lang="fr-FR" sz="1400" dirty="0">
                <a:solidFill>
                  <a:schemeClr val="tx1"/>
                </a:solidFill>
              </a:rPr>
              <a:t>OUSSAMA</a:t>
            </a:r>
          </a:p>
          <a:p>
            <a:pPr lvl="6" algn="just">
              <a:buClr>
                <a:schemeClr val="dk1"/>
              </a:buClr>
              <a:buSzPts val="1100"/>
            </a:pPr>
            <a:r>
              <a:rPr lang="fr-FR" sz="1400" dirty="0" smtClean="0"/>
              <a:t>							</a:t>
            </a:r>
            <a:r>
              <a:rPr lang="en-US" sz="2300" dirty="0" smtClean="0">
                <a:solidFill>
                  <a:schemeClr val="tx1"/>
                </a:solidFill>
              </a:rPr>
              <a:t>	</a:t>
            </a:r>
            <a:endParaRPr sz="2300" dirty="0">
              <a:solidFill>
                <a:schemeClr val="tx1"/>
              </a:solidFill>
            </a:endParaRPr>
          </a:p>
        </p:txBody>
      </p:sp>
      <p:sp>
        <p:nvSpPr>
          <p:cNvPr id="2" name="Rectangle 1"/>
          <p:cNvSpPr/>
          <p:nvPr/>
        </p:nvSpPr>
        <p:spPr>
          <a:xfrm>
            <a:off x="6078682" y="4356764"/>
            <a:ext cx="2930236" cy="7223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buClr>
                <a:schemeClr val="dk1"/>
              </a:buClr>
              <a:buSzPts val="1100"/>
            </a:pPr>
            <a:r>
              <a:rPr lang="fr-FR" dirty="0">
                <a:solidFill>
                  <a:schemeClr val="accent1"/>
                </a:solidFill>
                <a:latin typeface="Barlow Semi Condensed Medium"/>
                <a:ea typeface="Barlow Semi Condensed Medium"/>
                <a:cs typeface="Barlow Semi Condensed Medium"/>
                <a:sym typeface="Barlow Semi Condensed Medium"/>
              </a:rPr>
              <a:t>Encadré au niveau d’entreprise par :</a:t>
            </a:r>
          </a:p>
          <a:p>
            <a:pPr algn="just">
              <a:buClr>
                <a:schemeClr val="dk1"/>
              </a:buClr>
              <a:buSzPts val="1100"/>
            </a:pPr>
            <a:r>
              <a:rPr lang="fr-FR" dirty="0">
                <a:solidFill>
                  <a:schemeClr val="accent1"/>
                </a:solidFill>
                <a:latin typeface="Barlow Semi Condensed Medium"/>
                <a:ea typeface="Barlow Semi Condensed Medium"/>
                <a:cs typeface="Barlow Semi Condensed Medium"/>
                <a:sym typeface="Barlow Semi Condensed Medium"/>
              </a:rPr>
              <a:t>	      </a:t>
            </a:r>
            <a:r>
              <a:rPr lang="fr-FR" dirty="0">
                <a:solidFill>
                  <a:schemeClr val="tx1"/>
                </a:solidFill>
                <a:latin typeface="Barlow Semi Condensed Medium"/>
                <a:ea typeface="Barlow Semi Condensed Medium"/>
                <a:cs typeface="Barlow Semi Condensed Medium"/>
                <a:sym typeface="Barlow Semi Condensed Medium"/>
              </a:rPr>
              <a:t>M.TEYAR</a:t>
            </a:r>
            <a:r>
              <a:rPr lang="fr-FR" dirty="0">
                <a:solidFill>
                  <a:schemeClr val="accent1"/>
                </a:solidFill>
                <a:latin typeface="Barlow Semi Condensed Medium"/>
                <a:ea typeface="Barlow Semi Condensed Medium"/>
                <a:cs typeface="Barlow Semi Condensed Medium"/>
                <a:sym typeface="Barlow Semi Condensed Medium"/>
              </a:rPr>
              <a:t> </a:t>
            </a:r>
            <a:r>
              <a:rPr lang="fr-FR" dirty="0">
                <a:solidFill>
                  <a:schemeClr val="tx1"/>
                </a:solidFill>
                <a:latin typeface="Barlow Semi Condensed Medium"/>
                <a:ea typeface="Barlow Semi Condensed Medium"/>
                <a:cs typeface="Barlow Semi Condensed Medium"/>
                <a:sym typeface="Barlow Semi Condensed Medium"/>
              </a:rPr>
              <a:t>SAAD</a:t>
            </a:r>
          </a:p>
        </p:txBody>
      </p:sp>
      <p:pic>
        <p:nvPicPr>
          <p:cNvPr id="201" name="Image 200"/>
          <p:cNvPicPr/>
          <p:nvPr/>
        </p:nvPicPr>
        <p:blipFill>
          <a:blip r:embed="rId3">
            <a:extLst>
              <a:ext uri="{28A0092B-C50C-407E-A947-70E740481C1C}">
                <a14:useLocalDpi xmlns:a14="http://schemas.microsoft.com/office/drawing/2010/main" val="0"/>
              </a:ext>
            </a:extLst>
          </a:blip>
          <a:stretch>
            <a:fillRect/>
          </a:stretch>
        </p:blipFill>
        <p:spPr>
          <a:xfrm>
            <a:off x="55640" y="17738"/>
            <a:ext cx="1307721" cy="1287730"/>
          </a:xfrm>
          <a:prstGeom prst="rect">
            <a:avLst/>
          </a:prstGeom>
        </p:spPr>
      </p:pic>
      <p:pic>
        <p:nvPicPr>
          <p:cNvPr id="202" name="Image 201"/>
          <p:cNvPicPr/>
          <p:nvPr/>
        </p:nvPicPr>
        <p:blipFill>
          <a:blip r:embed="rId4" cstate="print">
            <a:extLst>
              <a:ext uri="{28A0092B-C50C-407E-A947-70E740481C1C}">
                <a14:useLocalDpi xmlns:a14="http://schemas.microsoft.com/office/drawing/2010/main" val="0"/>
              </a:ext>
            </a:extLst>
          </a:blip>
          <a:stretch>
            <a:fillRect/>
          </a:stretch>
        </p:blipFill>
        <p:spPr>
          <a:xfrm>
            <a:off x="5722723" y="756797"/>
            <a:ext cx="2140528" cy="6334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dirty="0"/>
          </a:p>
        </p:txBody>
      </p:sp>
      <p:sp>
        <p:nvSpPr>
          <p:cNvPr id="3" name="Titre 2"/>
          <p:cNvSpPr>
            <a:spLocks noGrp="1"/>
          </p:cNvSpPr>
          <p:nvPr>
            <p:ph type="title"/>
          </p:nvPr>
        </p:nvSpPr>
        <p:spPr>
          <a:xfrm>
            <a:off x="2167128" y="441406"/>
            <a:ext cx="4809600" cy="576000"/>
          </a:xfrm>
        </p:spPr>
        <p:txBody>
          <a:bodyPr/>
          <a:lstStyle/>
          <a:p>
            <a:pPr lvl="0"/>
            <a:r>
              <a:rPr lang="en-US" dirty="0"/>
              <a:t>Le </a:t>
            </a:r>
            <a:r>
              <a:rPr lang="en-US" dirty="0" err="1"/>
              <a:t>diagramme</a:t>
            </a:r>
            <a:r>
              <a:rPr lang="en-US" dirty="0"/>
              <a:t> PERT</a:t>
            </a:r>
            <a:br>
              <a:rPr lang="en-US" dirty="0"/>
            </a:br>
            <a:endParaRPr lang="en-US"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1142928" y="1508587"/>
            <a:ext cx="6858000" cy="2853690"/>
          </a:xfrm>
          <a:prstGeom prst="rect">
            <a:avLst/>
          </a:prstGeom>
        </p:spPr>
      </p:pic>
    </p:spTree>
    <p:extLst>
      <p:ext uri="{BB962C8B-B14F-4D97-AF65-F5344CB8AC3E}">
        <p14:creationId xmlns:p14="http://schemas.microsoft.com/office/powerpoint/2010/main" val="4263418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368670"/>
            <a:ext cx="4809600" cy="576000"/>
          </a:xfrm>
        </p:spPr>
        <p:txBody>
          <a:bodyPr/>
          <a:lstStyle/>
          <a:p>
            <a:pPr lvl="0"/>
            <a:r>
              <a:rPr lang="en-US" dirty="0" err="1"/>
              <a:t>Diagramme</a:t>
            </a:r>
            <a:r>
              <a:rPr lang="en-US" dirty="0"/>
              <a:t> de </a:t>
            </a:r>
            <a:r>
              <a:rPr lang="en-US" dirty="0" err="1"/>
              <a:t>cas</a:t>
            </a:r>
            <a:r>
              <a:rPr lang="en-US" dirty="0"/>
              <a:t> </a:t>
            </a:r>
            <a:r>
              <a:rPr lang="en-US" dirty="0" err="1"/>
              <a:t>d’utilisation</a:t>
            </a:r>
            <a:r>
              <a:rPr lang="en-US" dirty="0"/>
              <a:t> </a:t>
            </a:r>
            <a:br>
              <a:rPr lang="en-US" dirty="0"/>
            </a:br>
            <a:endParaRPr lang="en-US"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793501" y="944670"/>
            <a:ext cx="5448964" cy="4127075"/>
          </a:xfrm>
          <a:prstGeom prst="rect">
            <a:avLst/>
          </a:prstGeom>
        </p:spPr>
      </p:pic>
    </p:spTree>
    <p:extLst>
      <p:ext uri="{BB962C8B-B14F-4D97-AF65-F5344CB8AC3E}">
        <p14:creationId xmlns:p14="http://schemas.microsoft.com/office/powerpoint/2010/main" val="748729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094391" y="140069"/>
            <a:ext cx="4809600" cy="576000"/>
          </a:xfrm>
        </p:spPr>
        <p:txBody>
          <a:bodyPr/>
          <a:lstStyle/>
          <a:p>
            <a:pPr lvl="0"/>
            <a:r>
              <a:rPr lang="en-US" dirty="0" err="1"/>
              <a:t>Diagramme</a:t>
            </a:r>
            <a:r>
              <a:rPr lang="en-US" dirty="0"/>
              <a:t> de </a:t>
            </a:r>
            <a:r>
              <a:rPr lang="en-US" dirty="0" err="1"/>
              <a:t>séquence</a:t>
            </a:r>
            <a:r>
              <a:rPr lang="en-US" dirty="0"/>
              <a:t/>
            </a:r>
            <a:br>
              <a:rPr lang="en-US" dirty="0"/>
            </a:br>
            <a:endParaRPr lang="en-US"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900237" y="947737"/>
            <a:ext cx="5343525" cy="3248025"/>
          </a:xfrm>
          <a:prstGeom prst="rect">
            <a:avLst/>
          </a:prstGeom>
        </p:spPr>
      </p:pic>
    </p:spTree>
    <p:extLst>
      <p:ext uri="{BB962C8B-B14F-4D97-AF65-F5344CB8AC3E}">
        <p14:creationId xmlns:p14="http://schemas.microsoft.com/office/powerpoint/2010/main" val="234203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67600" y="2397390"/>
            <a:ext cx="3200400" cy="804600"/>
          </a:xfrm>
        </p:spPr>
        <p:txBody>
          <a:bodyPr/>
          <a:lstStyle/>
          <a:p>
            <a:pPr lvl="0"/>
            <a:r>
              <a:rPr lang="fr-FR" b="1" dirty="0"/>
              <a:t>SPECIFICATIONS TECHNIQUES</a:t>
            </a:r>
            <a:r>
              <a:rPr lang="fr-FR" dirty="0"/>
              <a:t/>
            </a:r>
            <a:br>
              <a:rPr lang="fr-FR" dirty="0"/>
            </a:br>
            <a:endParaRPr lang="en-US" dirty="0"/>
          </a:p>
        </p:txBody>
      </p:sp>
      <p:sp>
        <p:nvSpPr>
          <p:cNvPr id="3" name="Titre 2"/>
          <p:cNvSpPr>
            <a:spLocks noGrp="1"/>
          </p:cNvSpPr>
          <p:nvPr>
            <p:ph type="title" idx="2"/>
          </p:nvPr>
        </p:nvSpPr>
        <p:spPr/>
        <p:txBody>
          <a:bodyPr/>
          <a:lstStyle/>
          <a:p>
            <a:r>
              <a:rPr lang="en-US" dirty="0" smtClean="0"/>
              <a:t>03</a:t>
            </a:r>
            <a:endParaRPr lang="en-US" dirty="0"/>
          </a:p>
        </p:txBody>
      </p:sp>
    </p:spTree>
    <p:extLst>
      <p:ext uri="{BB962C8B-B14F-4D97-AF65-F5344CB8AC3E}">
        <p14:creationId xmlns:p14="http://schemas.microsoft.com/office/powerpoint/2010/main" val="3638729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315921" y="1142097"/>
            <a:ext cx="4512013" cy="2827231"/>
          </a:xfrm>
        </p:spPr>
        <p:txBody>
          <a:bodyPr/>
          <a:lstStyle/>
          <a:p>
            <a:pPr algn="l"/>
            <a:endParaRPr lang="en-US" dirty="0" smtClean="0">
              <a:solidFill>
                <a:schemeClr val="tx1"/>
              </a:solidFill>
            </a:endParaRPr>
          </a:p>
          <a:p>
            <a:pPr algn="l"/>
            <a:endParaRPr lang="en-US" sz="2000" dirty="0">
              <a:solidFill>
                <a:schemeClr val="accent1"/>
              </a:solidFill>
            </a:endParaRPr>
          </a:p>
        </p:txBody>
      </p:sp>
      <p:sp>
        <p:nvSpPr>
          <p:cNvPr id="3" name="Titre 2"/>
          <p:cNvSpPr>
            <a:spLocks noGrp="1"/>
          </p:cNvSpPr>
          <p:nvPr>
            <p:ph type="title"/>
          </p:nvPr>
        </p:nvSpPr>
        <p:spPr>
          <a:xfrm>
            <a:off x="2167128" y="160851"/>
            <a:ext cx="4809600" cy="576000"/>
          </a:xfrm>
        </p:spPr>
        <p:txBody>
          <a:bodyPr/>
          <a:lstStyle/>
          <a:p>
            <a:pPr lvl="0"/>
            <a:r>
              <a:rPr lang="fr-FR" dirty="0"/>
              <a:t>Les choix de </a:t>
            </a:r>
            <a:r>
              <a:rPr lang="fr-FR" dirty="0" smtClean="0"/>
              <a:t>technologies</a:t>
            </a:r>
            <a:endParaRPr lang="en-US" dirty="0"/>
          </a:p>
        </p:txBody>
      </p:sp>
      <p:sp>
        <p:nvSpPr>
          <p:cNvPr id="4" name="Google Shape;2233;p41"/>
          <p:cNvSpPr txBox="1"/>
          <p:nvPr/>
        </p:nvSpPr>
        <p:spPr>
          <a:xfrm>
            <a:off x="1136321" y="174554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5" name="Google Shape;2233;p41"/>
          <p:cNvSpPr txBox="1"/>
          <p:nvPr/>
        </p:nvSpPr>
        <p:spPr>
          <a:xfrm>
            <a:off x="5263870" y="174554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6" name="Google Shape;2233;p41"/>
          <p:cNvSpPr txBox="1"/>
          <p:nvPr/>
        </p:nvSpPr>
        <p:spPr>
          <a:xfrm>
            <a:off x="1488984" y="3764293"/>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7" name="Rectangle 6"/>
          <p:cNvSpPr/>
          <p:nvPr/>
        </p:nvSpPr>
        <p:spPr>
          <a:xfrm>
            <a:off x="1136321" y="736851"/>
            <a:ext cx="2651688" cy="461665"/>
          </a:xfrm>
          <a:prstGeom prst="rect">
            <a:avLst/>
          </a:prstGeom>
        </p:spPr>
        <p:txBody>
          <a:bodyPr wrap="none">
            <a:spAutoFit/>
          </a:bodyPr>
          <a:lstStyle/>
          <a:p>
            <a:r>
              <a:rPr lang="en-US" sz="2400" dirty="0" smtClean="0">
                <a:solidFill>
                  <a:schemeClr val="accent1"/>
                </a:solidFill>
              </a:rPr>
              <a:t>Techniques </a:t>
            </a:r>
            <a:r>
              <a:rPr lang="en-US" sz="2400" dirty="0" err="1">
                <a:solidFill>
                  <a:schemeClr val="accent1"/>
                </a:solidFill>
              </a:rPr>
              <a:t>utilisé</a:t>
            </a:r>
            <a:endParaRPr lang="en-US" sz="2400" dirty="0">
              <a:solidFill>
                <a:schemeClr val="accent1"/>
              </a:solidFill>
            </a:endParaRPr>
          </a:p>
        </p:txBody>
      </p:sp>
      <p:sp>
        <p:nvSpPr>
          <p:cNvPr id="8" name="Rectangle 7"/>
          <p:cNvSpPr/>
          <p:nvPr/>
        </p:nvSpPr>
        <p:spPr>
          <a:xfrm>
            <a:off x="2496893" y="1886134"/>
            <a:ext cx="554960" cy="307777"/>
          </a:xfrm>
          <a:prstGeom prst="rect">
            <a:avLst/>
          </a:prstGeom>
        </p:spPr>
        <p:txBody>
          <a:bodyPr wrap="none">
            <a:spAutoFit/>
          </a:bodyPr>
          <a:lstStyle/>
          <a:p>
            <a:r>
              <a:rPr lang="en-US" dirty="0">
                <a:solidFill>
                  <a:schemeClr val="tx1"/>
                </a:solidFill>
              </a:rPr>
              <a:t>PHP</a:t>
            </a:r>
          </a:p>
        </p:txBody>
      </p:sp>
      <p:sp>
        <p:nvSpPr>
          <p:cNvPr id="9" name="Rectangle 8"/>
          <p:cNvSpPr/>
          <p:nvPr/>
        </p:nvSpPr>
        <p:spPr>
          <a:xfrm>
            <a:off x="6672058" y="1886134"/>
            <a:ext cx="1261884" cy="307777"/>
          </a:xfrm>
          <a:prstGeom prst="rect">
            <a:avLst/>
          </a:prstGeom>
        </p:spPr>
        <p:txBody>
          <a:bodyPr wrap="none">
            <a:spAutoFit/>
          </a:bodyPr>
          <a:lstStyle/>
          <a:p>
            <a:r>
              <a:rPr lang="en-US" dirty="0"/>
              <a:t>Tailwind CSS</a:t>
            </a:r>
          </a:p>
        </p:txBody>
      </p:sp>
      <p:sp>
        <p:nvSpPr>
          <p:cNvPr id="10" name="Rectangle 9"/>
          <p:cNvSpPr/>
          <p:nvPr/>
        </p:nvSpPr>
        <p:spPr>
          <a:xfrm>
            <a:off x="2573652" y="3944695"/>
            <a:ext cx="1715534" cy="307777"/>
          </a:xfrm>
          <a:prstGeom prst="rect">
            <a:avLst/>
          </a:prstGeom>
        </p:spPr>
        <p:txBody>
          <a:bodyPr wrap="none">
            <a:spAutoFit/>
          </a:bodyPr>
          <a:lstStyle/>
          <a:p>
            <a:r>
              <a:rPr lang="en-US" dirty="0"/>
              <a:t>Framework </a:t>
            </a:r>
            <a:r>
              <a:rPr lang="en-US" dirty="0" err="1"/>
              <a:t>Laravel</a:t>
            </a:r>
            <a:endParaRPr lang="en-US" dirty="0"/>
          </a:p>
        </p:txBody>
      </p:sp>
      <p:pic>
        <p:nvPicPr>
          <p:cNvPr id="11" name="Image 10"/>
          <p:cNvPicPr/>
          <p:nvPr/>
        </p:nvPicPr>
        <p:blipFill>
          <a:blip r:embed="rId2">
            <a:extLst>
              <a:ext uri="{28A0092B-C50C-407E-A947-70E740481C1C}">
                <a14:useLocalDpi xmlns:a14="http://schemas.microsoft.com/office/drawing/2010/main" val="0"/>
              </a:ext>
            </a:extLst>
          </a:blip>
          <a:stretch>
            <a:fillRect/>
          </a:stretch>
        </p:blipFill>
        <p:spPr>
          <a:xfrm>
            <a:off x="2905721" y="4303843"/>
            <a:ext cx="2056145" cy="758463"/>
          </a:xfrm>
          <a:prstGeom prst="rect">
            <a:avLst/>
          </a:prstGeom>
        </p:spPr>
      </p:pic>
      <p:pic>
        <p:nvPicPr>
          <p:cNvPr id="12" name="Image 11"/>
          <p:cNvPicPr/>
          <p:nvPr/>
        </p:nvPicPr>
        <p:blipFill>
          <a:blip r:embed="rId3">
            <a:extLst>
              <a:ext uri="{28A0092B-C50C-407E-A947-70E740481C1C}">
                <a14:useLocalDpi xmlns:a14="http://schemas.microsoft.com/office/drawing/2010/main" val="0"/>
              </a:ext>
            </a:extLst>
          </a:blip>
          <a:stretch>
            <a:fillRect/>
          </a:stretch>
        </p:blipFill>
        <p:spPr>
          <a:xfrm>
            <a:off x="6282928" y="2067315"/>
            <a:ext cx="1961743" cy="1063683"/>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70" y="2107553"/>
            <a:ext cx="1135683" cy="612378"/>
          </a:xfrm>
          <a:prstGeom prst="rect">
            <a:avLst/>
          </a:prstGeom>
        </p:spPr>
      </p:pic>
      <p:pic>
        <p:nvPicPr>
          <p:cNvPr id="14" name="image4.png"/>
          <p:cNvPicPr/>
          <p:nvPr/>
        </p:nvPicPr>
        <p:blipFill>
          <a:blip r:embed="rId5" cstate="print"/>
          <a:stretch>
            <a:fillRect/>
          </a:stretch>
        </p:blipFill>
        <p:spPr>
          <a:xfrm>
            <a:off x="6827934" y="4303843"/>
            <a:ext cx="1125797" cy="757136"/>
          </a:xfrm>
          <a:prstGeom prst="rect">
            <a:avLst/>
          </a:prstGeom>
        </p:spPr>
      </p:pic>
      <p:sp>
        <p:nvSpPr>
          <p:cNvPr id="15" name="Rectangle 14"/>
          <p:cNvSpPr/>
          <p:nvPr/>
        </p:nvSpPr>
        <p:spPr>
          <a:xfrm>
            <a:off x="6388073" y="4056216"/>
            <a:ext cx="1856598" cy="307777"/>
          </a:xfrm>
          <a:prstGeom prst="rect">
            <a:avLst/>
          </a:prstGeom>
        </p:spPr>
        <p:txBody>
          <a:bodyPr wrap="none">
            <a:spAutoFit/>
          </a:bodyPr>
          <a:lstStyle/>
          <a:p>
            <a:r>
              <a:rPr lang="en-US" dirty="0">
                <a:solidFill>
                  <a:schemeClr val="tx1"/>
                </a:solidFill>
              </a:rPr>
              <a:t>MySQL (Workbench)</a:t>
            </a:r>
          </a:p>
        </p:txBody>
      </p:sp>
      <p:sp>
        <p:nvSpPr>
          <p:cNvPr id="16" name="Google Shape;2233;p41"/>
          <p:cNvSpPr txBox="1"/>
          <p:nvPr/>
        </p:nvSpPr>
        <p:spPr>
          <a:xfrm>
            <a:off x="5332040" y="3749867"/>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Tree>
    <p:extLst>
      <p:ext uri="{BB962C8B-B14F-4D97-AF65-F5344CB8AC3E}">
        <p14:creationId xmlns:p14="http://schemas.microsoft.com/office/powerpoint/2010/main" val="749994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1800" y="2345436"/>
            <a:ext cx="3200400" cy="804600"/>
          </a:xfrm>
        </p:spPr>
        <p:txBody>
          <a:bodyPr/>
          <a:lstStyle/>
          <a:p>
            <a:pPr lvl="0"/>
            <a:r>
              <a:rPr lang="fr-FR" b="1" dirty="0"/>
              <a:t>Manuel d'utilisateur</a:t>
            </a:r>
            <a:r>
              <a:rPr lang="fr-FR" dirty="0"/>
              <a:t/>
            </a:r>
            <a:br>
              <a:rPr lang="fr-FR" dirty="0"/>
            </a:br>
            <a:endParaRPr lang="en-US" dirty="0"/>
          </a:p>
        </p:txBody>
      </p:sp>
      <p:sp>
        <p:nvSpPr>
          <p:cNvPr id="3" name="Titre 2"/>
          <p:cNvSpPr>
            <a:spLocks noGrp="1"/>
          </p:cNvSpPr>
          <p:nvPr>
            <p:ph type="title" idx="2"/>
          </p:nvPr>
        </p:nvSpPr>
        <p:spPr/>
        <p:txBody>
          <a:bodyPr/>
          <a:lstStyle/>
          <a:p>
            <a:r>
              <a:rPr lang="en-US" dirty="0" smtClean="0"/>
              <a:t>04</a:t>
            </a:r>
            <a:endParaRPr lang="en-US" dirty="0"/>
          </a:p>
        </p:txBody>
      </p:sp>
    </p:spTree>
    <p:extLst>
      <p:ext uri="{BB962C8B-B14F-4D97-AF65-F5344CB8AC3E}">
        <p14:creationId xmlns:p14="http://schemas.microsoft.com/office/powerpoint/2010/main" val="1470077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dirty="0"/>
          </a:p>
        </p:txBody>
      </p:sp>
      <p:sp>
        <p:nvSpPr>
          <p:cNvPr id="3" name="Titre 2"/>
          <p:cNvSpPr>
            <a:spLocks noGrp="1"/>
          </p:cNvSpPr>
          <p:nvPr>
            <p:ph type="title"/>
          </p:nvPr>
        </p:nvSpPr>
        <p:spPr>
          <a:xfrm>
            <a:off x="2167128" y="119288"/>
            <a:ext cx="4809600" cy="576000"/>
          </a:xfrm>
        </p:spPr>
        <p:txBody>
          <a:bodyPr/>
          <a:lstStyle/>
          <a:p>
            <a:pPr lvl="0"/>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5310" r="-307" b="5138"/>
          <a:stretch/>
        </p:blipFill>
        <p:spPr bwMode="auto">
          <a:xfrm>
            <a:off x="1309255" y="695289"/>
            <a:ext cx="6764481" cy="34928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1339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295933"/>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4247" r="-305" b="5493"/>
          <a:stretch/>
        </p:blipFill>
        <p:spPr bwMode="auto">
          <a:xfrm>
            <a:off x="1132768" y="871933"/>
            <a:ext cx="6878320" cy="347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677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192024"/>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l="-1" t="4957" r="489" b="5845"/>
          <a:stretch/>
        </p:blipFill>
        <p:spPr bwMode="auto">
          <a:xfrm>
            <a:off x="1160145" y="852487"/>
            <a:ext cx="6823710" cy="3438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476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15379"/>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4956" r="-896" b="5137"/>
          <a:stretch/>
        </p:blipFill>
        <p:spPr bwMode="auto">
          <a:xfrm>
            <a:off x="1112520" y="838517"/>
            <a:ext cx="6918960" cy="3466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1293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3766497" y="82298"/>
            <a:ext cx="2615100" cy="576000"/>
          </a:xfrm>
          <a:prstGeom prst="rect">
            <a:avLst/>
          </a:prstGeom>
        </p:spPr>
        <p:txBody>
          <a:bodyPr spcFirstLastPara="1" wrap="square" lIns="91425" tIns="91425" rIns="91425" bIns="91425" anchor="ctr" anchorCtr="0">
            <a:noAutofit/>
          </a:bodyPr>
          <a:lstStyle/>
          <a:p>
            <a:pPr lvl="0" algn="l"/>
            <a:r>
              <a:rPr lang="en-US" b="1" dirty="0" smtClean="0"/>
              <a:t>Le </a:t>
            </a:r>
            <a:r>
              <a:rPr lang="en-US" b="1" dirty="0"/>
              <a:t>p</a:t>
            </a:r>
            <a:r>
              <a:rPr lang="en-US" b="1" dirty="0" smtClean="0"/>
              <a:t>lan</a:t>
            </a:r>
            <a:endParaRPr b="1" dirty="0"/>
          </a:p>
        </p:txBody>
      </p:sp>
      <p:sp>
        <p:nvSpPr>
          <p:cNvPr id="2139" name="Google Shape;2139;p37"/>
          <p:cNvSpPr txBox="1">
            <a:spLocks noGrp="1"/>
          </p:cNvSpPr>
          <p:nvPr>
            <p:ph type="subTitle" idx="2"/>
          </p:nvPr>
        </p:nvSpPr>
        <p:spPr>
          <a:xfrm>
            <a:off x="1664207" y="643861"/>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fr-FR" sz="1400" dirty="0" smtClean="0"/>
              <a:t>Le </a:t>
            </a:r>
            <a:r>
              <a:rPr lang="fr-FR" sz="1400" dirty="0"/>
              <a:t>Contexte de stage	</a:t>
            </a:r>
          </a:p>
          <a:p>
            <a:pPr lvl="0">
              <a:buClr>
                <a:schemeClr val="dk1"/>
              </a:buClr>
              <a:buSzPts val="1100"/>
            </a:pPr>
            <a:r>
              <a:rPr lang="fr-FR" sz="1400" dirty="0" smtClean="0"/>
              <a:t>L’entreprise </a:t>
            </a:r>
            <a:r>
              <a:rPr lang="fr-FR" sz="1400" dirty="0"/>
              <a:t>ADSELLO</a:t>
            </a:r>
            <a:r>
              <a:rPr lang="fr-FR" dirty="0"/>
              <a:t>	</a:t>
            </a:r>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7" y="335455"/>
            <a:ext cx="2615100" cy="384000"/>
          </a:xfrm>
          <a:prstGeom prst="rect">
            <a:avLst/>
          </a:prstGeom>
        </p:spPr>
        <p:txBody>
          <a:bodyPr spcFirstLastPara="1" wrap="square" lIns="91425" tIns="91425" rIns="91425" bIns="91425" anchor="t" anchorCtr="0">
            <a:noAutofit/>
          </a:bodyPr>
          <a:lstStyle/>
          <a:p>
            <a:pPr lvl="0">
              <a:lnSpc>
                <a:spcPct val="115000"/>
              </a:lnSpc>
            </a:pPr>
            <a:r>
              <a:rPr lang="fr-FR" b="1" dirty="0" smtClean="0"/>
              <a:t>Introduction</a:t>
            </a:r>
            <a:endParaRPr dirty="0"/>
          </a:p>
        </p:txBody>
      </p:sp>
      <p:sp>
        <p:nvSpPr>
          <p:cNvPr id="2141" name="Google Shape;2141;p37"/>
          <p:cNvSpPr txBox="1">
            <a:spLocks noGrp="1"/>
          </p:cNvSpPr>
          <p:nvPr>
            <p:ph type="subTitle" idx="3"/>
          </p:nvPr>
        </p:nvSpPr>
        <p:spPr>
          <a:xfrm>
            <a:off x="1664207" y="1298460"/>
            <a:ext cx="2615100" cy="384000"/>
          </a:xfrm>
          <a:prstGeom prst="rect">
            <a:avLst/>
          </a:prstGeom>
        </p:spPr>
        <p:txBody>
          <a:bodyPr spcFirstLastPara="1" wrap="square" lIns="91425" tIns="91425" rIns="91425" bIns="91425" anchor="t" anchorCtr="0">
            <a:noAutofit/>
          </a:bodyPr>
          <a:lstStyle/>
          <a:p>
            <a:pPr lvl="0">
              <a:lnSpc>
                <a:spcPct val="115000"/>
              </a:lnSpc>
            </a:pPr>
            <a:r>
              <a:rPr lang="fr-FR" b="1" dirty="0"/>
              <a:t>Analyse et Conception</a:t>
            </a:r>
            <a:endParaRPr dirty="0"/>
          </a:p>
        </p:txBody>
      </p:sp>
      <p:sp>
        <p:nvSpPr>
          <p:cNvPr id="2142" name="Google Shape;2142;p37"/>
          <p:cNvSpPr txBox="1">
            <a:spLocks noGrp="1"/>
          </p:cNvSpPr>
          <p:nvPr>
            <p:ph type="subTitle" idx="4"/>
          </p:nvPr>
        </p:nvSpPr>
        <p:spPr>
          <a:xfrm>
            <a:off x="1664208" y="1560233"/>
            <a:ext cx="2615099" cy="852555"/>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Les users Stories</a:t>
            </a:r>
          </a:p>
          <a:p>
            <a:pPr lvl="0">
              <a:buClr>
                <a:schemeClr val="dk1"/>
              </a:buClr>
              <a:buSzPts val="1100"/>
            </a:pPr>
            <a:r>
              <a:rPr lang="en-US" dirty="0" smtClean="0"/>
              <a:t>Le </a:t>
            </a:r>
            <a:r>
              <a:rPr lang="en-US" dirty="0" err="1"/>
              <a:t>diagramme</a:t>
            </a:r>
            <a:r>
              <a:rPr lang="en-US" dirty="0"/>
              <a:t> </a:t>
            </a:r>
            <a:r>
              <a:rPr lang="en-US" dirty="0" smtClean="0"/>
              <a:t>PERT</a:t>
            </a:r>
          </a:p>
          <a:p>
            <a:pPr lvl="0">
              <a:buClr>
                <a:schemeClr val="dk1"/>
              </a:buClr>
              <a:buSzPts val="1100"/>
            </a:pPr>
            <a:r>
              <a:rPr lang="en-US" dirty="0" err="1"/>
              <a:t>Diagramme</a:t>
            </a:r>
            <a:r>
              <a:rPr lang="en-US" dirty="0"/>
              <a:t> de </a:t>
            </a:r>
            <a:r>
              <a:rPr lang="en-US" dirty="0" err="1"/>
              <a:t>cas</a:t>
            </a:r>
            <a:r>
              <a:rPr lang="en-US" dirty="0"/>
              <a:t> </a:t>
            </a:r>
            <a:r>
              <a:rPr lang="en-US" dirty="0" err="1"/>
              <a:t>d’utilisation</a:t>
            </a:r>
            <a:r>
              <a:rPr lang="en-US" dirty="0"/>
              <a:t> </a:t>
            </a:r>
            <a:endParaRPr lang="en-US" dirty="0" smtClean="0"/>
          </a:p>
          <a:p>
            <a:pPr lvl="0">
              <a:buClr>
                <a:schemeClr val="dk1"/>
              </a:buClr>
              <a:buSzPts val="1100"/>
            </a:pPr>
            <a:r>
              <a:rPr lang="en-US" dirty="0" err="1"/>
              <a:t>Diagramme</a:t>
            </a:r>
            <a:r>
              <a:rPr lang="en-US" dirty="0"/>
              <a:t> de </a:t>
            </a:r>
            <a:r>
              <a:rPr lang="en-US" dirty="0" err="1" smtClean="0"/>
              <a:t>séquence</a:t>
            </a:r>
            <a:endParaRPr dirty="0"/>
          </a:p>
        </p:txBody>
      </p:sp>
      <p:sp>
        <p:nvSpPr>
          <p:cNvPr id="2143" name="Google Shape;2143;p37"/>
          <p:cNvSpPr txBox="1">
            <a:spLocks noGrp="1"/>
          </p:cNvSpPr>
          <p:nvPr>
            <p:ph type="subTitle" idx="5"/>
          </p:nvPr>
        </p:nvSpPr>
        <p:spPr>
          <a:xfrm>
            <a:off x="1664207" y="2670502"/>
            <a:ext cx="2912561" cy="384048"/>
          </a:xfrm>
          <a:prstGeom prst="rect">
            <a:avLst/>
          </a:prstGeom>
        </p:spPr>
        <p:txBody>
          <a:bodyPr spcFirstLastPara="1" wrap="square" lIns="91425" tIns="91425" rIns="91425" bIns="91425" anchor="t" anchorCtr="0">
            <a:noAutofit/>
          </a:bodyPr>
          <a:lstStyle/>
          <a:p>
            <a:pPr lvl="0">
              <a:lnSpc>
                <a:spcPct val="115000"/>
              </a:lnSpc>
            </a:pPr>
            <a:r>
              <a:rPr lang="fr-FR" b="1" dirty="0"/>
              <a:t>SPECIFICATIONS TECHNIQUES</a:t>
            </a:r>
            <a:endParaRPr dirty="0"/>
          </a:p>
        </p:txBody>
      </p:sp>
      <p:sp>
        <p:nvSpPr>
          <p:cNvPr id="2144" name="Google Shape;2144;p37"/>
          <p:cNvSpPr txBox="1">
            <a:spLocks noGrp="1"/>
          </p:cNvSpPr>
          <p:nvPr>
            <p:ph type="subTitle" idx="6"/>
          </p:nvPr>
        </p:nvSpPr>
        <p:spPr>
          <a:xfrm>
            <a:off x="1664207" y="2949012"/>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fr-FR" dirty="0" smtClean="0"/>
              <a:t>Les choix de technologies</a:t>
            </a:r>
            <a:endParaRPr lang="fr-FR" dirty="0" smtClean="0"/>
          </a:p>
          <a:p>
            <a:pPr lvl="0">
              <a:buClr>
                <a:schemeClr val="dk1"/>
              </a:buClr>
              <a:buSzPts val="1100"/>
            </a:pP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lvl="0">
              <a:lnSpc>
                <a:spcPct val="115000"/>
              </a:lnSpc>
            </a:pPr>
            <a:r>
              <a:rPr lang="fr-FR" b="1" dirty="0"/>
              <a:t>Manuel d'utilisateur</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Les </a:t>
            </a:r>
            <a:r>
              <a:rPr lang="en-US" dirty="0" err="1"/>
              <a:t>écrans</a:t>
            </a:r>
            <a:r>
              <a:rPr lang="en-US" dirty="0"/>
              <a:t> </a:t>
            </a:r>
            <a:r>
              <a:rPr lang="en-US" dirty="0" err="1"/>
              <a:t>finaux</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5" name="Google Shape;2130;p37"/>
          <p:cNvGrpSpPr/>
          <p:nvPr/>
        </p:nvGrpSpPr>
        <p:grpSpPr>
          <a:xfrm>
            <a:off x="5424875" y="473969"/>
            <a:ext cx="635100" cy="734704"/>
            <a:chOff x="731647" y="3806675"/>
            <a:chExt cx="635100" cy="734704"/>
          </a:xfrm>
        </p:grpSpPr>
        <p:grpSp>
          <p:nvGrpSpPr>
            <p:cNvPr id="56" name="Google Shape;2131;p37"/>
            <p:cNvGrpSpPr/>
            <p:nvPr/>
          </p:nvGrpSpPr>
          <p:grpSpPr>
            <a:xfrm>
              <a:off x="731647" y="3806675"/>
              <a:ext cx="635100" cy="635100"/>
              <a:chOff x="917231" y="3983097"/>
              <a:chExt cx="635100" cy="635100"/>
            </a:xfrm>
          </p:grpSpPr>
          <p:sp>
            <p:nvSpPr>
              <p:cNvPr id="61"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34;p37"/>
            <p:cNvGrpSpPr/>
            <p:nvPr/>
          </p:nvGrpSpPr>
          <p:grpSpPr>
            <a:xfrm>
              <a:off x="961679" y="4514379"/>
              <a:ext cx="175013" cy="27000"/>
              <a:chOff x="5662375" y="212375"/>
              <a:chExt cx="175013" cy="27000"/>
            </a:xfrm>
          </p:grpSpPr>
          <p:sp>
            <p:nvSpPr>
              <p:cNvPr id="58"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9"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0"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63" name="Google Shape;2140;p37"/>
          <p:cNvSpPr txBox="1">
            <a:spLocks/>
          </p:cNvSpPr>
          <p:nvPr/>
        </p:nvSpPr>
        <p:spPr>
          <a:xfrm>
            <a:off x="6219615" y="573573"/>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fr-FR" b="1" dirty="0" smtClean="0"/>
              <a:t>Conclusion</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0"/>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3540" r="888" b="5492"/>
          <a:stretch/>
        </p:blipFill>
        <p:spPr bwMode="auto">
          <a:xfrm>
            <a:off x="1173797" y="818197"/>
            <a:ext cx="6796405" cy="35071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1348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0"/>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5311" r="3257" b="4430"/>
          <a:stretch/>
        </p:blipFill>
        <p:spPr bwMode="auto">
          <a:xfrm>
            <a:off x="1255712" y="832167"/>
            <a:ext cx="6632575" cy="34791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5224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88114"/>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4248" r="-2" b="4783"/>
          <a:stretch/>
        </p:blipFill>
        <p:spPr bwMode="auto">
          <a:xfrm>
            <a:off x="1143000" y="818197"/>
            <a:ext cx="6858000" cy="35071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1563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en-US"/>
          </a:p>
        </p:txBody>
      </p:sp>
      <p:sp>
        <p:nvSpPr>
          <p:cNvPr id="3" name="Titre 2"/>
          <p:cNvSpPr>
            <a:spLocks noGrp="1"/>
          </p:cNvSpPr>
          <p:nvPr>
            <p:ph type="title"/>
          </p:nvPr>
        </p:nvSpPr>
        <p:spPr>
          <a:xfrm>
            <a:off x="2167128" y="0"/>
            <a:ext cx="4809600" cy="576000"/>
          </a:xfrm>
        </p:spPr>
        <p:txBody>
          <a:bodyPr/>
          <a:lstStyle/>
          <a:p>
            <a:r>
              <a:rPr lang="en-US" dirty="0"/>
              <a:t>Les </a:t>
            </a:r>
            <a:r>
              <a:rPr lang="en-US" dirty="0" err="1"/>
              <a:t>écrans</a:t>
            </a:r>
            <a:r>
              <a:rPr lang="en-US" dirty="0"/>
              <a:t> </a:t>
            </a:r>
            <a:r>
              <a:rPr lang="en-US" dirty="0" err="1"/>
              <a:t>finaux</a:t>
            </a:r>
            <a:r>
              <a:rPr lang="en-US" dirty="0"/>
              <a:t/>
            </a:r>
            <a:br>
              <a:rPr lang="en-US" dirty="0"/>
            </a:br>
            <a:endParaRPr lang="en-US" dirty="0"/>
          </a:p>
        </p:txBody>
      </p:sp>
      <p:pic>
        <p:nvPicPr>
          <p:cNvPr id="4" name="Image 3"/>
          <p:cNvPicPr/>
          <p:nvPr/>
        </p:nvPicPr>
        <p:blipFill rotWithShape="1">
          <a:blip r:embed="rId2">
            <a:extLst>
              <a:ext uri="{28A0092B-C50C-407E-A947-70E740481C1C}">
                <a14:useLocalDpi xmlns:a14="http://schemas.microsoft.com/office/drawing/2010/main" val="0"/>
              </a:ext>
            </a:extLst>
          </a:blip>
          <a:srcRect t="3540" r="2883" b="5136"/>
          <a:stretch/>
        </p:blipFill>
        <p:spPr bwMode="auto">
          <a:xfrm>
            <a:off x="1242060" y="811212"/>
            <a:ext cx="6659880" cy="3521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1306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1800" y="2002536"/>
            <a:ext cx="3200400" cy="804600"/>
          </a:xfrm>
        </p:spPr>
        <p:txBody>
          <a:bodyPr/>
          <a:lstStyle/>
          <a:p>
            <a:r>
              <a:rPr lang="en-US" dirty="0" smtClean="0"/>
              <a:t>Conclusion</a:t>
            </a:r>
            <a:endParaRPr lang="en-US" dirty="0"/>
          </a:p>
        </p:txBody>
      </p:sp>
    </p:spTree>
    <p:extLst>
      <p:ext uri="{BB962C8B-B14F-4D97-AF65-F5344CB8AC3E}">
        <p14:creationId xmlns:p14="http://schemas.microsoft.com/office/powerpoint/2010/main" val="1170327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333383" y="1360377"/>
            <a:ext cx="4643345" cy="2421913"/>
          </a:xfrm>
        </p:spPr>
        <p:txBody>
          <a:bodyPr/>
          <a:lstStyle/>
          <a:p>
            <a:r>
              <a:rPr lang="fr-FR" dirty="0"/>
              <a:t>Ce stage m'a donné une expérience professionnelle nouvelle et </a:t>
            </a:r>
            <a:r>
              <a:rPr lang="fr-FR" dirty="0" smtClean="0"/>
              <a:t>valorisante. </a:t>
            </a:r>
            <a:r>
              <a:rPr lang="fr-FR" dirty="0"/>
              <a:t>Grâce à ce mois passés au sein de la société , j’ai acquis de nouvelles connaissances autant sur le milieu de l’entreprise que sur les langages informatiques</a:t>
            </a:r>
            <a:r>
              <a:rPr lang="fr-FR" dirty="0" smtClean="0"/>
              <a:t>.</a:t>
            </a:r>
          </a:p>
          <a:p>
            <a:endParaRPr lang="fr-FR" dirty="0"/>
          </a:p>
          <a:p>
            <a:r>
              <a:rPr lang="fr-FR" dirty="0"/>
              <a:t>Au cours de ce mois j’ai pu maitriser l'utilisation des </a:t>
            </a:r>
            <a:r>
              <a:rPr lang="fr-FR" dirty="0" err="1"/>
              <a:t>frameworks</a:t>
            </a:r>
            <a:r>
              <a:rPr lang="fr-FR" dirty="0"/>
              <a:t> front-end et back-end, et d’autres outils que je ne connaissais que de nom et que j’ai appris à les utiliser lors de ce stage. j’ai eu aussi la chance d’assister et travailler dans une équipe de développement.</a:t>
            </a:r>
            <a:endParaRPr lang="en-US" dirty="0"/>
          </a:p>
          <a:p>
            <a:endParaRPr lang="en-US" dirty="0"/>
          </a:p>
        </p:txBody>
      </p:sp>
      <p:sp>
        <p:nvSpPr>
          <p:cNvPr id="3" name="Titre 2"/>
          <p:cNvSpPr>
            <a:spLocks noGrp="1"/>
          </p:cNvSpPr>
          <p:nvPr>
            <p:ph type="title"/>
          </p:nvPr>
        </p:nvSpPr>
        <p:spPr>
          <a:xfrm>
            <a:off x="2167128" y="264761"/>
            <a:ext cx="4809600" cy="576000"/>
          </a:xfrm>
        </p:spPr>
        <p:txBody>
          <a:bodyPr/>
          <a:lstStyle/>
          <a:p>
            <a:r>
              <a:rPr lang="en-US" dirty="0" smtClean="0"/>
              <a:t>Conclusion</a:t>
            </a:r>
            <a:endParaRPr lang="en-US" dirty="0"/>
          </a:p>
        </p:txBody>
      </p:sp>
    </p:spTree>
    <p:extLst>
      <p:ext uri="{BB962C8B-B14F-4D97-AF65-F5344CB8AC3E}">
        <p14:creationId xmlns:p14="http://schemas.microsoft.com/office/powerpoint/2010/main" val="358571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a:xfrm>
            <a:off x="2973225" y="1826306"/>
            <a:ext cx="2967600" cy="1069800"/>
          </a:xfrm>
        </p:spPr>
        <p:txBody>
          <a:bodyPr/>
          <a:lstStyle/>
          <a:p>
            <a:r>
              <a:rPr lang="en-US" dirty="0" smtClean="0"/>
              <a:t>Merci</a:t>
            </a:r>
            <a:endParaRPr lang="en-US" dirty="0"/>
          </a:p>
        </p:txBody>
      </p:sp>
      <p:sp>
        <p:nvSpPr>
          <p:cNvPr id="4" name="Sous-titre 3"/>
          <p:cNvSpPr>
            <a:spLocks noGrp="1"/>
          </p:cNvSpPr>
          <p:nvPr>
            <p:ph type="subTitle" idx="1"/>
          </p:nvPr>
        </p:nvSpPr>
        <p:spPr/>
        <p:txBody>
          <a:bodyPr/>
          <a:lstStyle/>
          <a:p>
            <a:r>
              <a:rPr lang="en-US" b="1" dirty="0" smtClean="0"/>
              <a:t>Pour </a:t>
            </a:r>
            <a:r>
              <a:rPr lang="en-US" b="1" dirty="0" err="1" smtClean="0"/>
              <a:t>votre</a:t>
            </a:r>
            <a:r>
              <a:rPr lang="en-US" b="1" dirty="0" smtClean="0"/>
              <a:t> Attention</a:t>
            </a:r>
            <a:endParaRPr lang="en-US" b="1" dirty="0"/>
          </a:p>
        </p:txBody>
      </p:sp>
      <p:sp>
        <p:nvSpPr>
          <p:cNvPr id="5" name="Sous-titre 3"/>
          <p:cNvSpPr txBox="1">
            <a:spLocks/>
          </p:cNvSpPr>
          <p:nvPr/>
        </p:nvSpPr>
        <p:spPr>
          <a:xfrm>
            <a:off x="4871298" y="4034859"/>
            <a:ext cx="3200400"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EDRAOUI HAMZA</a:t>
            </a:r>
            <a:endParaRPr lang="en-US" b="1" dirty="0"/>
          </a:p>
        </p:txBody>
      </p:sp>
    </p:spTree>
    <p:extLst>
      <p:ext uri="{BB962C8B-B14F-4D97-AF65-F5344CB8AC3E}">
        <p14:creationId xmlns:p14="http://schemas.microsoft.com/office/powerpoint/2010/main" val="2815608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lvl="0"/>
            <a:r>
              <a:rPr lang="fr-FR" sz="4800" b="1" dirty="0"/>
              <a:t>Introduction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281427" y="306323"/>
            <a:ext cx="4809600" cy="576000"/>
          </a:xfrm>
          <a:prstGeom prst="rect">
            <a:avLst/>
          </a:prstGeom>
        </p:spPr>
        <p:txBody>
          <a:bodyPr spcFirstLastPara="1" wrap="square" lIns="91425" tIns="91425" rIns="91425" bIns="91425" anchor="t" anchorCtr="0">
            <a:noAutofit/>
          </a:bodyPr>
          <a:lstStyle/>
          <a:p>
            <a:pPr lvl="0"/>
            <a:r>
              <a:rPr lang="en-US" dirty="0"/>
              <a:t>Le </a:t>
            </a:r>
            <a:r>
              <a:rPr lang="en-US" dirty="0" err="1"/>
              <a:t>Contexte</a:t>
            </a:r>
            <a:r>
              <a:rPr lang="en-US" dirty="0"/>
              <a:t> de stage	</a:t>
            </a:r>
          </a:p>
        </p:txBody>
      </p:sp>
      <p:sp>
        <p:nvSpPr>
          <p:cNvPr id="2178" name="Google Shape;2178;p39"/>
          <p:cNvSpPr txBox="1">
            <a:spLocks noGrp="1"/>
          </p:cNvSpPr>
          <p:nvPr>
            <p:ph type="subTitle" idx="1"/>
          </p:nvPr>
        </p:nvSpPr>
        <p:spPr>
          <a:xfrm>
            <a:off x="2167128" y="1257300"/>
            <a:ext cx="4805172" cy="3002973"/>
          </a:xfrm>
          <a:prstGeom prst="rect">
            <a:avLst/>
          </a:prstGeom>
        </p:spPr>
        <p:txBody>
          <a:bodyPr spcFirstLastPara="1" wrap="square" lIns="91425" tIns="91425" rIns="91425" bIns="91425" anchor="t" anchorCtr="0">
            <a:noAutofit/>
          </a:bodyPr>
          <a:lstStyle/>
          <a:p>
            <a:pPr lvl="0"/>
            <a:r>
              <a:rPr lang="fr-FR" sz="1600" dirty="0"/>
              <a:t>Pendant mon stage chez </a:t>
            </a:r>
            <a:r>
              <a:rPr lang="fr-FR" sz="1600" dirty="0">
                <a:solidFill>
                  <a:schemeClr val="accent1"/>
                </a:solidFill>
              </a:rPr>
              <a:t>ADSELLO</a:t>
            </a:r>
            <a:r>
              <a:rPr lang="fr-FR" sz="1600" dirty="0"/>
              <a:t>, j'ai travaillé sur le développement de l'application "Smart </a:t>
            </a:r>
            <a:r>
              <a:rPr lang="fr-FR" sz="1600" dirty="0" err="1"/>
              <a:t>Edu</a:t>
            </a:r>
            <a:r>
              <a:rPr lang="fr-FR" sz="1600" dirty="0"/>
              <a:t> Tools" en utilisant les </a:t>
            </a:r>
            <a:r>
              <a:rPr lang="fr-FR" sz="1600" dirty="0" err="1"/>
              <a:t>frameworks</a:t>
            </a:r>
            <a:r>
              <a:rPr lang="fr-FR" sz="1600" dirty="0"/>
              <a:t> </a:t>
            </a:r>
            <a:r>
              <a:rPr lang="fr-FR" sz="1600" dirty="0" err="1"/>
              <a:t>Laravel</a:t>
            </a:r>
            <a:r>
              <a:rPr lang="fr-FR" sz="1600" dirty="0"/>
              <a:t> et </a:t>
            </a:r>
            <a:r>
              <a:rPr lang="fr-FR" sz="1600" dirty="0" err="1"/>
              <a:t>Tailwind</a:t>
            </a:r>
            <a:r>
              <a:rPr lang="fr-FR" sz="1600" dirty="0"/>
              <a:t> CSS. Ma principale responsabilité était la gestion de la messagerie, en prenant en compte tous les utilisateurs de l'application. J'ai développé les fonctionnalités nécessaires pour la création de conversations, l'envoi et la réception de messages, ainsi que la gestion des notifications. En utilisant les fonctionnalités avancées de </a:t>
            </a:r>
            <a:r>
              <a:rPr lang="fr-FR" sz="1600" dirty="0" err="1"/>
              <a:t>Laravel</a:t>
            </a:r>
            <a:r>
              <a:rPr lang="fr-FR" sz="1600" dirty="0"/>
              <a:t> et les classes préconçues de </a:t>
            </a:r>
            <a:r>
              <a:rPr lang="fr-FR" sz="1600" dirty="0" err="1"/>
              <a:t>Tailwind</a:t>
            </a:r>
            <a:r>
              <a:rPr lang="fr-FR" sz="1600" dirty="0"/>
              <a:t> CSS, j'ai pu concevoir une interface utilisateur efficace et cohérente.</a:t>
            </a:r>
            <a:endParaRPr sz="1600" dirty="0">
              <a:sym typeface="Barlow Semi Condense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87910" y="2701636"/>
            <a:ext cx="4659699" cy="1517073"/>
          </a:xfrm>
        </p:spPr>
        <p:txBody>
          <a:bodyPr/>
          <a:lstStyle/>
          <a:p>
            <a:r>
              <a:rPr lang="fr-FR" dirty="0"/>
              <a:t>ADSELLO est une société de services numériques opérant à travers tout le continent africain depuis sa création en 2019. Elle se spécialise dans la transformation des réflexions de ses clients en projets réussis en leur offrant les meilleures solutions adaptées à leurs </a:t>
            </a:r>
            <a:r>
              <a:rPr lang="fr-FR" dirty="0" smtClean="0"/>
              <a:t>besoins.</a:t>
            </a:r>
            <a:endParaRPr lang="en-US" dirty="0"/>
          </a:p>
        </p:txBody>
      </p:sp>
      <p:sp>
        <p:nvSpPr>
          <p:cNvPr id="3" name="Titre 2"/>
          <p:cNvSpPr>
            <a:spLocks noGrp="1"/>
          </p:cNvSpPr>
          <p:nvPr>
            <p:ph type="title"/>
          </p:nvPr>
        </p:nvSpPr>
        <p:spPr>
          <a:xfrm>
            <a:off x="930609" y="1111874"/>
            <a:ext cx="4809600" cy="576000"/>
          </a:xfrm>
        </p:spPr>
        <p:txBody>
          <a:bodyPr/>
          <a:lstStyle/>
          <a:p>
            <a:pPr lvl="0"/>
            <a:r>
              <a:rPr lang="fr-FR" dirty="0"/>
              <a:t>L’entreprise ADSELLO	</a:t>
            </a:r>
            <a:br>
              <a:rPr lang="fr-FR" dirty="0"/>
            </a:br>
            <a:endParaRPr lang="en-US" dirty="0"/>
          </a:p>
        </p:txBody>
      </p:sp>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5740209" y="1111874"/>
            <a:ext cx="2344420" cy="523875"/>
          </a:xfrm>
          <a:prstGeom prst="rect">
            <a:avLst/>
          </a:prstGeom>
        </p:spPr>
      </p:pic>
    </p:spTree>
    <p:extLst>
      <p:ext uri="{BB962C8B-B14F-4D97-AF65-F5344CB8AC3E}">
        <p14:creationId xmlns:p14="http://schemas.microsoft.com/office/powerpoint/2010/main" val="3357817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839230" y="641823"/>
            <a:ext cx="6037371" cy="837858"/>
          </a:xfrm>
          <a:prstGeom prst="rect">
            <a:avLst/>
          </a:prstGeom>
        </p:spPr>
        <p:txBody>
          <a:bodyPr spcFirstLastPara="1" wrap="square" lIns="91425" tIns="91425" rIns="91425" bIns="91425" anchor="t" anchorCtr="0">
            <a:noAutofit/>
          </a:bodyPr>
          <a:lstStyle/>
          <a:p>
            <a:pPr lvl="0"/>
            <a:r>
              <a:rPr lang="fr-FR" dirty="0"/>
              <a:t>-</a:t>
            </a:r>
            <a:r>
              <a:rPr lang="fr-FR" sz="1800" dirty="0"/>
              <a:t>La société ADSELLO est principalement active dans les domaines suivants :</a:t>
            </a:r>
            <a:endParaRPr sz="1800" dirty="0"/>
          </a:p>
        </p:txBody>
      </p:sp>
      <p:sp>
        <p:nvSpPr>
          <p:cNvPr id="2225" name="Google Shape;2225;p41"/>
          <p:cNvSpPr txBox="1">
            <a:spLocks noGrp="1"/>
          </p:cNvSpPr>
          <p:nvPr>
            <p:ph type="subTitle" idx="1"/>
          </p:nvPr>
        </p:nvSpPr>
        <p:spPr>
          <a:xfrm>
            <a:off x="1712060" y="1900197"/>
            <a:ext cx="1945200" cy="375000"/>
          </a:xfrm>
          <a:prstGeom prst="rect">
            <a:avLst/>
          </a:prstGeom>
        </p:spPr>
        <p:txBody>
          <a:bodyPr spcFirstLastPara="1" wrap="square" lIns="91425" tIns="91425" rIns="91425" bIns="91425" anchor="t" anchorCtr="0">
            <a:noAutofit/>
          </a:bodyPr>
          <a:lstStyle/>
          <a:p>
            <a:pPr lvl="0"/>
            <a:r>
              <a:rPr lang="en-US" dirty="0" err="1">
                <a:solidFill>
                  <a:schemeClr val="tx1"/>
                </a:solidFill>
              </a:rPr>
              <a:t>Conseil</a:t>
            </a:r>
            <a:r>
              <a:rPr lang="en-US" dirty="0">
                <a:solidFill>
                  <a:schemeClr val="tx1"/>
                </a:solidFill>
              </a:rPr>
              <a:t> et formation</a:t>
            </a:r>
          </a:p>
        </p:txBody>
      </p:sp>
      <p:sp>
        <p:nvSpPr>
          <p:cNvPr id="2227" name="Google Shape;2227;p41"/>
          <p:cNvSpPr txBox="1">
            <a:spLocks noGrp="1"/>
          </p:cNvSpPr>
          <p:nvPr>
            <p:ph type="subTitle" idx="3"/>
          </p:nvPr>
        </p:nvSpPr>
        <p:spPr>
          <a:xfrm>
            <a:off x="5469098" y="1887317"/>
            <a:ext cx="1947600" cy="375000"/>
          </a:xfrm>
          <a:prstGeom prst="rect">
            <a:avLst/>
          </a:prstGeom>
        </p:spPr>
        <p:txBody>
          <a:bodyPr spcFirstLastPara="1" wrap="square" lIns="91425" tIns="91425" rIns="91425" bIns="91425" anchor="t" anchorCtr="0">
            <a:noAutofit/>
          </a:bodyPr>
          <a:lstStyle/>
          <a:p>
            <a:r>
              <a:rPr lang="en-US" dirty="0" err="1">
                <a:solidFill>
                  <a:schemeClr val="tx1"/>
                </a:solidFill>
              </a:rPr>
              <a:t>Infogérance</a:t>
            </a:r>
            <a:endParaRPr lang="en-US" dirty="0">
              <a:solidFill>
                <a:schemeClr val="tx1"/>
              </a:solidFill>
            </a:endParaRPr>
          </a:p>
          <a:p>
            <a:pPr marL="0" lvl="0" indent="0" algn="l" rtl="0">
              <a:spcBef>
                <a:spcPts val="0"/>
              </a:spcBef>
              <a:spcAft>
                <a:spcPts val="0"/>
              </a:spcAft>
              <a:buNone/>
            </a:pPr>
            <a:endParaRPr dirty="0"/>
          </a:p>
        </p:txBody>
      </p:sp>
      <p:sp>
        <p:nvSpPr>
          <p:cNvPr id="2229" name="Google Shape;2229;p41"/>
          <p:cNvSpPr txBox="1">
            <a:spLocks noGrp="1"/>
          </p:cNvSpPr>
          <p:nvPr>
            <p:ph type="subTitle" idx="5"/>
          </p:nvPr>
        </p:nvSpPr>
        <p:spPr>
          <a:xfrm>
            <a:off x="2802969" y="3528689"/>
            <a:ext cx="1945200" cy="375000"/>
          </a:xfrm>
          <a:prstGeom prst="rect">
            <a:avLst/>
          </a:prstGeom>
        </p:spPr>
        <p:txBody>
          <a:bodyPr spcFirstLastPara="1" wrap="square" lIns="91425" tIns="91425" rIns="91425" bIns="91425" anchor="t" anchorCtr="0">
            <a:noAutofit/>
          </a:bodyPr>
          <a:lstStyle/>
          <a:p>
            <a:r>
              <a:rPr lang="en-US" dirty="0" err="1">
                <a:solidFill>
                  <a:schemeClr val="tx1"/>
                </a:solidFill>
              </a:rPr>
              <a:t>Développement</a:t>
            </a:r>
            <a:endParaRPr lang="en-US" dirty="0">
              <a:solidFill>
                <a:schemeClr val="tx1"/>
              </a:solidFill>
            </a:endParaRPr>
          </a:p>
          <a:p>
            <a:pPr marL="0" lvl="0" indent="0" algn="l" rtl="0">
              <a:spcBef>
                <a:spcPts val="0"/>
              </a:spcBef>
              <a:spcAft>
                <a:spcPts val="0"/>
              </a:spcAft>
              <a:buNone/>
            </a:pPr>
            <a:endParaRPr dirty="0"/>
          </a:p>
        </p:txBody>
      </p:sp>
      <p:sp>
        <p:nvSpPr>
          <p:cNvPr id="2231" name="Google Shape;2231;p41"/>
          <p:cNvSpPr txBox="1">
            <a:spLocks noGrp="1"/>
          </p:cNvSpPr>
          <p:nvPr>
            <p:ph type="subTitle" idx="7"/>
          </p:nvPr>
        </p:nvSpPr>
        <p:spPr>
          <a:xfrm>
            <a:off x="6442898" y="3605645"/>
            <a:ext cx="1993500" cy="375000"/>
          </a:xfrm>
          <a:prstGeom prst="rect">
            <a:avLst/>
          </a:prstGeom>
        </p:spPr>
        <p:txBody>
          <a:bodyPr spcFirstLastPara="1" wrap="square" lIns="91425" tIns="91425" rIns="91425" bIns="91425" anchor="t" anchorCtr="0">
            <a:noAutofit/>
          </a:bodyPr>
          <a:lstStyle/>
          <a:p>
            <a:pPr lvl="0"/>
            <a:r>
              <a:rPr lang="en-US" dirty="0" err="1">
                <a:solidFill>
                  <a:schemeClr val="tx1"/>
                </a:solidFill>
              </a:rPr>
              <a:t>Réseaux</a:t>
            </a:r>
            <a:r>
              <a:rPr lang="en-US" dirty="0">
                <a:solidFill>
                  <a:schemeClr val="tx1"/>
                </a:solidFill>
              </a:rPr>
              <a:t> et </a:t>
            </a:r>
            <a:r>
              <a:rPr lang="en-US" dirty="0" err="1">
                <a:solidFill>
                  <a:schemeClr val="tx1"/>
                </a:solidFill>
              </a:rPr>
              <a:t>sécurité</a:t>
            </a:r>
            <a:endParaRPr lang="en-US" dirty="0">
              <a:solidFill>
                <a:schemeClr val="tx1"/>
              </a:solidFill>
            </a:endParaRPr>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2"/>
          </p:nvPr>
        </p:nvSpPr>
        <p:spPr/>
        <p:txBody>
          <a:bodyPr/>
          <a:lstStyle/>
          <a:p>
            <a:r>
              <a:rPr lang="en-US" dirty="0" smtClean="0"/>
              <a:t>02</a:t>
            </a:r>
            <a:endParaRPr lang="en-US" dirty="0"/>
          </a:p>
        </p:txBody>
      </p:sp>
      <p:sp>
        <p:nvSpPr>
          <p:cNvPr id="5" name="Titre 4"/>
          <p:cNvSpPr>
            <a:spLocks noGrp="1"/>
          </p:cNvSpPr>
          <p:nvPr>
            <p:ph type="title"/>
          </p:nvPr>
        </p:nvSpPr>
        <p:spPr>
          <a:xfrm>
            <a:off x="2971800" y="2231088"/>
            <a:ext cx="3169227" cy="1134200"/>
          </a:xfrm>
        </p:spPr>
        <p:txBody>
          <a:bodyPr/>
          <a:lstStyle/>
          <a:p>
            <a:pPr lvl="0"/>
            <a:r>
              <a:rPr lang="fr-FR" b="1" dirty="0"/>
              <a:t>Analyse et Conception</a:t>
            </a:r>
            <a:r>
              <a:rPr lang="fr-FR" dirty="0"/>
              <a:t/>
            </a:r>
            <a:br>
              <a:rPr lang="fr-FR" dirty="0"/>
            </a:br>
            <a:endParaRPr lang="en-US" dirty="0"/>
          </a:p>
        </p:txBody>
      </p:sp>
    </p:spTree>
    <p:extLst>
      <p:ext uri="{BB962C8B-B14F-4D97-AF65-F5344CB8AC3E}">
        <p14:creationId xmlns:p14="http://schemas.microsoft.com/office/powerpoint/2010/main" val="403617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932709" y="684897"/>
            <a:ext cx="5044019" cy="4063748"/>
          </a:xfrm>
        </p:spPr>
        <p:txBody>
          <a:bodyPr/>
          <a:lstStyle/>
          <a:p>
            <a:pPr marL="342900" lvl="0" indent="-342900" algn="l">
              <a:buFont typeface="+mj-lt"/>
              <a:buAutoNum type="arabicPeriod"/>
            </a:pPr>
            <a:r>
              <a:rPr lang="fr-FR" b="1" dirty="0"/>
              <a:t>En tant qu</a:t>
            </a:r>
            <a:r>
              <a:rPr lang="fr-FR" dirty="0"/>
              <a:t>'administrateur, </a:t>
            </a:r>
            <a:r>
              <a:rPr lang="fr-FR" b="1" dirty="0"/>
              <a:t>je peux</a:t>
            </a:r>
            <a:r>
              <a:rPr lang="fr-FR" dirty="0"/>
              <a:t> envoyer des notifications importantes à tous les professeurs pour les informer des mises à jour, des événements ou des rappels importants.</a:t>
            </a:r>
            <a:endParaRPr lang="en-US" b="1" dirty="0"/>
          </a:p>
          <a:p>
            <a:pPr marL="342900" lvl="0" indent="-342900" algn="l">
              <a:buFont typeface="+mj-lt"/>
              <a:buAutoNum type="arabicPeriod"/>
            </a:pPr>
            <a:r>
              <a:rPr lang="fr-FR" b="1" dirty="0"/>
              <a:t>En tant que</a:t>
            </a:r>
            <a:r>
              <a:rPr lang="fr-FR" dirty="0"/>
              <a:t> professeur, </a:t>
            </a:r>
            <a:r>
              <a:rPr lang="fr-FR" b="1" dirty="0"/>
              <a:t>je peux</a:t>
            </a:r>
            <a:r>
              <a:rPr lang="fr-FR" dirty="0"/>
              <a:t> envoyer des messages individuels aux étudiants pour leur transmettre des informations spécifiques concernant leurs cours, leurs devoirs ou leurs performances académiques.</a:t>
            </a:r>
            <a:endParaRPr lang="en-US" b="1" dirty="0"/>
          </a:p>
          <a:p>
            <a:pPr marL="342900" lvl="0" indent="-342900" algn="l">
              <a:buFont typeface="+mj-lt"/>
              <a:buAutoNum type="arabicPeriod"/>
            </a:pPr>
            <a:r>
              <a:rPr lang="fr-FR" b="1" dirty="0"/>
              <a:t>En tant qu</a:t>
            </a:r>
            <a:r>
              <a:rPr lang="fr-FR" dirty="0"/>
              <a:t>'administrateur, </a:t>
            </a:r>
            <a:r>
              <a:rPr lang="fr-FR" b="1" dirty="0"/>
              <a:t>je peux</a:t>
            </a:r>
            <a:r>
              <a:rPr lang="fr-FR" dirty="0"/>
              <a:t> envoyer des annonces globales aux étudiants et aux parents pour communiquer des informations importantes telles que les dates de vacances, les réunions parents-enseignants, les résultats des examens, etc.</a:t>
            </a:r>
            <a:endParaRPr lang="en-US" b="1" dirty="0"/>
          </a:p>
          <a:p>
            <a:pPr marL="342900" lvl="0" indent="-342900" algn="l">
              <a:buFont typeface="+mj-lt"/>
              <a:buAutoNum type="arabicPeriod"/>
            </a:pPr>
            <a:r>
              <a:rPr lang="fr-FR" b="1" dirty="0"/>
              <a:t>En tant qu</a:t>
            </a:r>
            <a:r>
              <a:rPr lang="fr-FR" dirty="0"/>
              <a:t>'étudiant</a:t>
            </a:r>
            <a:r>
              <a:rPr lang="fr-FR" b="1" dirty="0"/>
              <a:t>, je peux</a:t>
            </a:r>
            <a:r>
              <a:rPr lang="fr-FR" dirty="0"/>
              <a:t> recevoir des notifications de mes professeurs concernant les changements d'emploi du temps, les devoirs à rendre ou les informations importantes liées à mes cours.</a:t>
            </a:r>
            <a:endParaRPr lang="en-US" b="1" dirty="0"/>
          </a:p>
          <a:p>
            <a:pPr marL="342900" lvl="0" indent="-342900" algn="l">
              <a:buFont typeface="+mj-lt"/>
              <a:buAutoNum type="arabicPeriod"/>
            </a:pPr>
            <a:r>
              <a:rPr lang="fr-FR" b="1" dirty="0"/>
              <a:t>En tant que</a:t>
            </a:r>
            <a:r>
              <a:rPr lang="fr-FR" dirty="0"/>
              <a:t> parent</a:t>
            </a:r>
            <a:r>
              <a:rPr lang="fr-FR" b="1" dirty="0"/>
              <a:t>, je peux</a:t>
            </a:r>
            <a:r>
              <a:rPr lang="fr-FR" dirty="0"/>
              <a:t> recevoir des notifications de l'école concernant les absences de mon enfant, les événements scolaires, les réunions parents-enseignant, etc.	</a:t>
            </a:r>
            <a:endParaRPr lang="en-US" b="1" dirty="0"/>
          </a:p>
          <a:p>
            <a:endParaRPr lang="en-US" dirty="0"/>
          </a:p>
        </p:txBody>
      </p:sp>
      <p:sp>
        <p:nvSpPr>
          <p:cNvPr id="3" name="Titre 2"/>
          <p:cNvSpPr>
            <a:spLocks noGrp="1"/>
          </p:cNvSpPr>
          <p:nvPr>
            <p:ph type="title"/>
          </p:nvPr>
        </p:nvSpPr>
        <p:spPr>
          <a:xfrm>
            <a:off x="2167128" y="108897"/>
            <a:ext cx="4809600" cy="576000"/>
          </a:xfrm>
        </p:spPr>
        <p:txBody>
          <a:bodyPr/>
          <a:lstStyle/>
          <a:p>
            <a:r>
              <a:rPr lang="en-US" dirty="0" smtClean="0"/>
              <a:t>Les </a:t>
            </a:r>
            <a:r>
              <a:rPr lang="en-US" dirty="0" smtClean="0"/>
              <a:t>user </a:t>
            </a:r>
            <a:r>
              <a:rPr lang="en-US" dirty="0" smtClean="0"/>
              <a:t>stories</a:t>
            </a:r>
            <a:endParaRPr lang="en-US" dirty="0"/>
          </a:p>
        </p:txBody>
      </p:sp>
    </p:spTree>
    <p:extLst>
      <p:ext uri="{BB962C8B-B14F-4D97-AF65-F5344CB8AC3E}">
        <p14:creationId xmlns:p14="http://schemas.microsoft.com/office/powerpoint/2010/main" val="1176770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167128" y="0"/>
            <a:ext cx="4809600" cy="576000"/>
          </a:xfrm>
        </p:spPr>
        <p:txBody>
          <a:bodyPr/>
          <a:lstStyle/>
          <a:p>
            <a:r>
              <a:rPr lang="en-US" dirty="0"/>
              <a:t>Les </a:t>
            </a:r>
            <a:r>
              <a:rPr lang="en-US" dirty="0" smtClean="0"/>
              <a:t>user </a:t>
            </a:r>
            <a:r>
              <a:rPr lang="en-US" dirty="0"/>
              <a:t>stories</a:t>
            </a:r>
          </a:p>
        </p:txBody>
      </p:sp>
      <p:sp>
        <p:nvSpPr>
          <p:cNvPr id="6" name="Sous-titre 5"/>
          <p:cNvSpPr>
            <a:spLocks noGrp="1"/>
          </p:cNvSpPr>
          <p:nvPr>
            <p:ph type="subTitle" idx="1"/>
          </p:nvPr>
        </p:nvSpPr>
        <p:spPr>
          <a:xfrm>
            <a:off x="2067791" y="820881"/>
            <a:ext cx="4908937" cy="3699163"/>
          </a:xfrm>
        </p:spPr>
        <p:txBody>
          <a:bodyPr/>
          <a:lstStyle/>
          <a:p>
            <a:pPr marL="342900" lvl="0" indent="-342900" algn="l" eaLnBrk="0" fontAlgn="base" hangingPunct="0">
              <a:spcBef>
                <a:spcPct val="0"/>
              </a:spcBef>
              <a:spcAft>
                <a:spcPct val="0"/>
              </a:spcAft>
              <a:buClrTx/>
              <a:buFont typeface="+mj-lt"/>
              <a:buAutoNum type="arabicPeriod" startAt="6"/>
            </a:pPr>
            <a:r>
              <a:rPr lang="fr-FR" altLang="en-US" b="1" dirty="0">
                <a:solidFill>
                  <a:srgbClr val="0F0F3F"/>
                </a:solidFill>
                <a:latin typeface="Calibri" panose="020F0502020204030204" pitchFamily="34" charset="0"/>
                <a:ea typeface="MS Mincho" charset="-128"/>
                <a:cs typeface="Times New Roman" panose="02020603050405020304" pitchFamily="18" charset="0"/>
              </a:rPr>
              <a:t>En tant qu</a:t>
            </a:r>
            <a:r>
              <a:rPr lang="fr-FR" altLang="en-US" dirty="0">
                <a:solidFill>
                  <a:srgbClr val="0F0F3F"/>
                </a:solidFill>
                <a:latin typeface="Calibri" panose="020F0502020204030204" pitchFamily="34" charset="0"/>
                <a:ea typeface="MS Mincho" charset="-128"/>
                <a:cs typeface="Times New Roman" panose="02020603050405020304" pitchFamily="18" charset="0"/>
              </a:rPr>
              <a:t>'administrateur, </a:t>
            </a:r>
            <a:r>
              <a:rPr lang="fr-FR" altLang="en-US" b="1" dirty="0">
                <a:solidFill>
                  <a:srgbClr val="0F0F3F"/>
                </a:solidFill>
                <a:latin typeface="Calibri" panose="020F0502020204030204" pitchFamily="34" charset="0"/>
                <a:ea typeface="MS Mincho" charset="-128"/>
                <a:cs typeface="Times New Roman" panose="02020603050405020304" pitchFamily="18" charset="0"/>
              </a:rPr>
              <a:t>je peux</a:t>
            </a:r>
            <a:r>
              <a:rPr lang="fr-FR" altLang="en-US" dirty="0">
                <a:solidFill>
                  <a:srgbClr val="0F0F3F"/>
                </a:solidFill>
                <a:latin typeface="Calibri" panose="020F0502020204030204" pitchFamily="34" charset="0"/>
                <a:ea typeface="MS Mincho" charset="-128"/>
                <a:cs typeface="Times New Roman" panose="02020603050405020304" pitchFamily="18" charset="0"/>
              </a:rPr>
              <a:t> créer des groupes de discussion pour les différents cours, où les professeurs et les étudiants peuvent interagir et échanger des informations.</a:t>
            </a:r>
            <a:endParaRPr lang="en-US" altLang="en-US" sz="900" dirty="0">
              <a:solidFill>
                <a:schemeClr val="tx1"/>
              </a:solidFill>
            </a:endParaRPr>
          </a:p>
          <a:p>
            <a:pPr marL="342900" lvl="0" indent="-342900" algn="l" eaLnBrk="0" fontAlgn="base" hangingPunct="0">
              <a:spcBef>
                <a:spcPct val="0"/>
              </a:spcBef>
              <a:spcAft>
                <a:spcPct val="0"/>
              </a:spcAft>
              <a:buClrTx/>
              <a:buFont typeface="+mj-lt"/>
              <a:buAutoNum type="arabicPeriod" startAt="6"/>
            </a:pPr>
            <a:r>
              <a:rPr lang="fr-FR" altLang="en-US" b="1" dirty="0">
                <a:solidFill>
                  <a:srgbClr val="0F0F3F"/>
                </a:solidFill>
                <a:latin typeface="Calibri" panose="020F0502020204030204" pitchFamily="34" charset="0"/>
                <a:ea typeface="MS Mincho" charset="-128"/>
                <a:cs typeface="Times New Roman" panose="02020603050405020304" pitchFamily="18" charset="0"/>
              </a:rPr>
              <a:t>En tant que</a:t>
            </a:r>
            <a:r>
              <a:rPr lang="fr-FR" altLang="en-US" dirty="0">
                <a:solidFill>
                  <a:srgbClr val="0F0F3F"/>
                </a:solidFill>
                <a:latin typeface="Calibri" panose="020F0502020204030204" pitchFamily="34" charset="0"/>
                <a:ea typeface="MS Mincho" charset="-128"/>
                <a:cs typeface="Times New Roman" panose="02020603050405020304" pitchFamily="18" charset="0"/>
              </a:rPr>
              <a:t> professeur</a:t>
            </a:r>
            <a:r>
              <a:rPr lang="fr-FR" altLang="en-US" b="1" dirty="0">
                <a:solidFill>
                  <a:srgbClr val="0F0F3F"/>
                </a:solidFill>
                <a:latin typeface="Calibri" panose="020F0502020204030204" pitchFamily="34" charset="0"/>
                <a:ea typeface="MS Mincho" charset="-128"/>
                <a:cs typeface="Times New Roman" panose="02020603050405020304" pitchFamily="18" charset="0"/>
              </a:rPr>
              <a:t>, je peux</a:t>
            </a:r>
            <a:r>
              <a:rPr lang="fr-FR" altLang="en-US" dirty="0">
                <a:solidFill>
                  <a:srgbClr val="0F0F3F"/>
                </a:solidFill>
                <a:latin typeface="Calibri" panose="020F0502020204030204" pitchFamily="34" charset="0"/>
                <a:ea typeface="MS Mincho" charset="-128"/>
                <a:cs typeface="Times New Roman" panose="02020603050405020304" pitchFamily="18" charset="0"/>
              </a:rPr>
              <a:t> planifier des réunions virtuelles avec les parents pour discuter de la progression académique de leurs enfants.</a:t>
            </a:r>
            <a:endParaRPr lang="en-US" altLang="en-US" sz="900" dirty="0">
              <a:solidFill>
                <a:schemeClr val="tx1"/>
              </a:solidFill>
            </a:endParaRPr>
          </a:p>
          <a:p>
            <a:pPr marL="342900" lvl="0" indent="-342900" algn="l" eaLnBrk="0" fontAlgn="base" hangingPunct="0">
              <a:spcBef>
                <a:spcPct val="0"/>
              </a:spcBef>
              <a:spcAft>
                <a:spcPct val="0"/>
              </a:spcAft>
              <a:buClrTx/>
              <a:buFont typeface="+mj-lt"/>
              <a:buAutoNum type="arabicPeriod" startAt="6"/>
            </a:pPr>
            <a:r>
              <a:rPr lang="fr-FR" altLang="en-US" b="1" dirty="0">
                <a:solidFill>
                  <a:srgbClr val="0F0F3F"/>
                </a:solidFill>
                <a:latin typeface="Calibri" panose="020F0502020204030204" pitchFamily="34" charset="0"/>
                <a:ea typeface="MS Mincho" charset="-128"/>
                <a:cs typeface="Times New Roman" panose="02020603050405020304" pitchFamily="18" charset="0"/>
              </a:rPr>
              <a:t>En tant qu</a:t>
            </a:r>
            <a:r>
              <a:rPr lang="fr-FR" altLang="en-US" dirty="0">
                <a:solidFill>
                  <a:srgbClr val="0F0F3F"/>
                </a:solidFill>
                <a:latin typeface="Calibri" panose="020F0502020204030204" pitchFamily="34" charset="0"/>
                <a:ea typeface="MS Mincho" charset="-128"/>
                <a:cs typeface="Times New Roman" panose="02020603050405020304" pitchFamily="18" charset="0"/>
              </a:rPr>
              <a:t>'administrateur, </a:t>
            </a:r>
            <a:r>
              <a:rPr lang="fr-FR" altLang="en-US" b="1" dirty="0">
                <a:solidFill>
                  <a:srgbClr val="0F0F3F"/>
                </a:solidFill>
                <a:latin typeface="Calibri" panose="020F0502020204030204" pitchFamily="34" charset="0"/>
                <a:ea typeface="MS Mincho" charset="-128"/>
                <a:cs typeface="Times New Roman" panose="02020603050405020304" pitchFamily="18" charset="0"/>
              </a:rPr>
              <a:t>je peux</a:t>
            </a:r>
            <a:r>
              <a:rPr lang="fr-FR" altLang="en-US" dirty="0">
                <a:solidFill>
                  <a:srgbClr val="0F0F3F"/>
                </a:solidFill>
                <a:latin typeface="Calibri" panose="020F0502020204030204" pitchFamily="34" charset="0"/>
                <a:ea typeface="MS Mincho" charset="-128"/>
                <a:cs typeface="Times New Roman" panose="02020603050405020304" pitchFamily="18" charset="0"/>
              </a:rPr>
              <a:t> archiver les communications passées entre les professeurs, les étudiants et les parents, afin de pouvoir les consulter ultérieurement si nécessaire.</a:t>
            </a:r>
            <a:endParaRPr lang="en-US" altLang="en-US" sz="900" dirty="0">
              <a:solidFill>
                <a:schemeClr val="tx1"/>
              </a:solidFill>
            </a:endParaRPr>
          </a:p>
          <a:p>
            <a:pPr marL="342900" lvl="0" indent="-342900" algn="l" eaLnBrk="0" fontAlgn="base" hangingPunct="0">
              <a:spcBef>
                <a:spcPct val="0"/>
              </a:spcBef>
              <a:spcAft>
                <a:spcPct val="0"/>
              </a:spcAft>
              <a:buClrTx/>
              <a:buFont typeface="+mj-lt"/>
              <a:buAutoNum type="arabicPeriod" startAt="6"/>
            </a:pPr>
            <a:r>
              <a:rPr lang="fr-FR" altLang="en-US" b="1" dirty="0">
                <a:solidFill>
                  <a:srgbClr val="0F0F3F"/>
                </a:solidFill>
                <a:latin typeface="Calibri" panose="020F0502020204030204" pitchFamily="34" charset="0"/>
                <a:ea typeface="MS Mincho" charset="-128"/>
                <a:cs typeface="Times New Roman" panose="02020603050405020304" pitchFamily="18" charset="0"/>
              </a:rPr>
              <a:t>En tant</a:t>
            </a:r>
            <a:r>
              <a:rPr lang="fr-FR" altLang="en-US" dirty="0">
                <a:solidFill>
                  <a:srgbClr val="0F0F3F"/>
                </a:solidFill>
                <a:latin typeface="Calibri" panose="020F0502020204030204" pitchFamily="34" charset="0"/>
                <a:ea typeface="MS Mincho" charset="-128"/>
                <a:cs typeface="Times New Roman" panose="02020603050405020304" pitchFamily="18" charset="0"/>
              </a:rPr>
              <a:t> </a:t>
            </a:r>
            <a:r>
              <a:rPr lang="fr-FR" altLang="en-US" b="1" dirty="0">
                <a:solidFill>
                  <a:srgbClr val="0F0F3F"/>
                </a:solidFill>
                <a:latin typeface="Calibri" panose="020F0502020204030204" pitchFamily="34" charset="0"/>
                <a:ea typeface="MS Mincho" charset="-128"/>
                <a:cs typeface="Times New Roman" panose="02020603050405020304" pitchFamily="18" charset="0"/>
              </a:rPr>
              <a:t>qu</a:t>
            </a:r>
            <a:r>
              <a:rPr lang="fr-FR" altLang="en-US" dirty="0">
                <a:solidFill>
                  <a:srgbClr val="0F0F3F"/>
                </a:solidFill>
                <a:latin typeface="Calibri" panose="020F0502020204030204" pitchFamily="34" charset="0"/>
                <a:ea typeface="MS Mincho" charset="-128"/>
                <a:cs typeface="Times New Roman" panose="02020603050405020304" pitchFamily="18" charset="0"/>
              </a:rPr>
              <a:t>'étudiant</a:t>
            </a:r>
            <a:r>
              <a:rPr lang="fr-FR" altLang="en-US" b="1" dirty="0">
                <a:solidFill>
                  <a:srgbClr val="0F0F3F"/>
                </a:solidFill>
                <a:latin typeface="Calibri" panose="020F0502020204030204" pitchFamily="34" charset="0"/>
                <a:ea typeface="MS Mincho" charset="-128"/>
                <a:cs typeface="Times New Roman" panose="02020603050405020304" pitchFamily="18" charset="0"/>
              </a:rPr>
              <a:t>, je peux</a:t>
            </a:r>
            <a:r>
              <a:rPr lang="fr-FR" altLang="en-US" dirty="0">
                <a:solidFill>
                  <a:srgbClr val="0F0F3F"/>
                </a:solidFill>
                <a:latin typeface="Calibri" panose="020F0502020204030204" pitchFamily="34" charset="0"/>
                <a:ea typeface="MS Mincho" charset="-128"/>
                <a:cs typeface="Times New Roman" panose="02020603050405020304" pitchFamily="18" charset="0"/>
              </a:rPr>
              <a:t> poser des questions à mes professeurs via une messagerie interne, pour obtenir des éclaircissements sur les devoirs, les cours ou d'autres sujets académiques.</a:t>
            </a:r>
            <a:endParaRPr lang="en-US" altLang="en-US" sz="900" dirty="0">
              <a:solidFill>
                <a:schemeClr val="tx1"/>
              </a:solidFill>
            </a:endParaRPr>
          </a:p>
          <a:p>
            <a:pPr marL="342900" lvl="0" indent="-342900" algn="l" eaLnBrk="0" fontAlgn="base" hangingPunct="0">
              <a:spcBef>
                <a:spcPct val="0"/>
              </a:spcBef>
              <a:spcAft>
                <a:spcPct val="0"/>
              </a:spcAft>
              <a:buClrTx/>
              <a:buFont typeface="+mj-lt"/>
              <a:buAutoNum type="arabicPeriod" startAt="6"/>
            </a:pPr>
            <a:r>
              <a:rPr lang="fr-FR" altLang="en-US" b="1" dirty="0">
                <a:solidFill>
                  <a:srgbClr val="0F0F3F"/>
                </a:solidFill>
                <a:latin typeface="Calibri" panose="020F0502020204030204" pitchFamily="34" charset="0"/>
                <a:ea typeface="MS Mincho" charset="-128"/>
                <a:cs typeface="Times New Roman" panose="02020603050405020304" pitchFamily="18" charset="0"/>
              </a:rPr>
              <a:t>En tant que</a:t>
            </a:r>
            <a:r>
              <a:rPr lang="fr-FR" altLang="en-US" dirty="0">
                <a:solidFill>
                  <a:srgbClr val="0F0F3F"/>
                </a:solidFill>
                <a:latin typeface="Calibri" panose="020F0502020204030204" pitchFamily="34" charset="0"/>
                <a:ea typeface="MS Mincho" charset="-128"/>
                <a:cs typeface="Times New Roman" panose="02020603050405020304" pitchFamily="18" charset="0"/>
              </a:rPr>
              <a:t> parent, </a:t>
            </a:r>
            <a:r>
              <a:rPr lang="fr-FR" altLang="en-US" b="1" dirty="0">
                <a:solidFill>
                  <a:srgbClr val="0F0F3F"/>
                </a:solidFill>
                <a:latin typeface="Calibri" panose="020F0502020204030204" pitchFamily="34" charset="0"/>
                <a:ea typeface="MS Mincho" charset="-128"/>
                <a:cs typeface="Times New Roman" panose="02020603050405020304" pitchFamily="18" charset="0"/>
              </a:rPr>
              <a:t>je peux</a:t>
            </a:r>
            <a:r>
              <a:rPr lang="fr-FR" altLang="en-US" dirty="0">
                <a:solidFill>
                  <a:srgbClr val="0F0F3F"/>
                </a:solidFill>
                <a:latin typeface="Calibri" panose="020F0502020204030204" pitchFamily="34" charset="0"/>
                <a:ea typeface="MS Mincho" charset="-128"/>
                <a:cs typeface="Times New Roman" panose="02020603050405020304" pitchFamily="18" charset="0"/>
              </a:rPr>
              <a:t> contacter facilement les professeurs de mon enfant via la plateforme, pour discuter de ses progrès académiques ou de toute autre préoccupation.</a:t>
            </a:r>
            <a:endParaRPr lang="fr-FR" altLang="en-US" sz="20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1080423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3357</TotalTime>
  <Words>694</Words>
  <Application>Microsoft Office PowerPoint</Application>
  <PresentationFormat>Affichage à l'écran (16:9)</PresentationFormat>
  <Paragraphs>92</Paragraphs>
  <Slides>26</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Arial</vt:lpstr>
      <vt:lpstr>Times New Roman</vt:lpstr>
      <vt:lpstr>Barlow Semi Condensed Medium</vt:lpstr>
      <vt:lpstr>MS Mincho</vt:lpstr>
      <vt:lpstr>Fjalla One</vt:lpstr>
      <vt:lpstr>Calibri</vt:lpstr>
      <vt:lpstr>Barlow Semi Condensed</vt:lpstr>
      <vt:lpstr>Technology Consulting by Slidesgo</vt:lpstr>
      <vt:lpstr>Soutenance de stage :</vt:lpstr>
      <vt:lpstr>Le plan</vt:lpstr>
      <vt:lpstr>Introduction</vt:lpstr>
      <vt:lpstr>Le Contexte de stage </vt:lpstr>
      <vt:lpstr>L’entreprise ADSELLO  </vt:lpstr>
      <vt:lpstr>-La société ADSELLO est principalement active dans les domaines suivants :</vt:lpstr>
      <vt:lpstr>02</vt:lpstr>
      <vt:lpstr>Les user stories</vt:lpstr>
      <vt:lpstr>Les user stories</vt:lpstr>
      <vt:lpstr>Le diagramme PERT </vt:lpstr>
      <vt:lpstr>Diagramme de cas d’utilisation  </vt:lpstr>
      <vt:lpstr>Diagramme de séquence </vt:lpstr>
      <vt:lpstr>SPECIFICATIONS TECHNIQUES </vt:lpstr>
      <vt:lpstr>Les choix de technologies</vt:lpstr>
      <vt:lpstr>Manuel d'utilisateur </vt:lpstr>
      <vt:lpstr>Les écrans finaux </vt:lpstr>
      <vt:lpstr>Les écrans finaux </vt:lpstr>
      <vt:lpstr>Les écrans finaux </vt:lpstr>
      <vt:lpstr>Les écrans finaux </vt:lpstr>
      <vt:lpstr>Les écrans finaux </vt:lpstr>
      <vt:lpstr>Les écrans finaux </vt:lpstr>
      <vt:lpstr>Les écrans finaux </vt:lpstr>
      <vt:lpstr>Les écrans finaux </vt:lpstr>
      <vt:lpstr>Conclusion</vt:lpstr>
      <vt:lpstr>Conclusion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dc:title>
  <cp:lastModifiedBy>HP</cp:lastModifiedBy>
  <cp:revision>30</cp:revision>
  <dcterms:modified xsi:type="dcterms:W3CDTF">2023-06-08T10:51:48Z</dcterms:modified>
</cp:coreProperties>
</file>