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257" r:id="rId3"/>
    <p:sldId id="295" r:id="rId4"/>
    <p:sldId id="270" r:id="rId5"/>
    <p:sldId id="283" r:id="rId6"/>
    <p:sldId id="284" r:id="rId7"/>
    <p:sldId id="338" r:id="rId8"/>
    <p:sldId id="262" r:id="rId9"/>
    <p:sldId id="293" r:id="rId10"/>
    <p:sldId id="329" r:id="rId11"/>
    <p:sldId id="267" r:id="rId12"/>
    <p:sldId id="273" r:id="rId13"/>
    <p:sldId id="340" r:id="rId14"/>
    <p:sldId id="347" r:id="rId15"/>
    <p:sldId id="348" r:id="rId16"/>
    <p:sldId id="349" r:id="rId17"/>
    <p:sldId id="350" r:id="rId18"/>
    <p:sldId id="331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FFF66"/>
    <a:srgbClr val="800080"/>
    <a:srgbClr val="FF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864"/>
        <p:guide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79FA7-96C8-455F-9CBF-0C60484665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83831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B0940-67FE-445A-9CF5-4465084AFBA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02453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BFC87-FB3E-4A43-BB44-B464C579016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56020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C3DE0A-9F14-4C99-B0C5-DB04DD3DD8D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2523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2E4EE-A04C-44A8-BE42-CF761684684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92006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E1CC9-E989-41A0-987B-5994E2029C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75844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553F2-E9DA-4585-AEB5-FC8110EB5B7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5273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EB9B4-6DE2-4DE4-AFFB-A66D9B5255B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38383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30F92-D323-4ADC-B912-6129760D92B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50335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A9A3D-D8CB-4B2B-A321-91B6A16A425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18468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3FF1D-FF91-4FC2-AF30-9598B888775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71684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98E989-FDA0-49B6-8709-7FCDBCAF180E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WordArt 3"/>
          <p:cNvSpPr>
            <a:spLocks noChangeArrowheads="1" noChangeShapeType="1"/>
          </p:cNvSpPr>
          <p:nvPr/>
        </p:nvSpPr>
        <p:spPr bwMode="auto">
          <a:xfrm>
            <a:off x="2916236" y="1340768"/>
            <a:ext cx="3417887" cy="338462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9600" b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W0200807093506366338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44550" y="715963"/>
            <a:ext cx="2279650" cy="560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040188" y="76200"/>
            <a:ext cx="4875212" cy="618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4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sz="4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画</a:t>
            </a:r>
          </a:p>
          <a:p>
            <a:pPr>
              <a:lnSpc>
                <a:spcPct val="200000"/>
              </a:lnSpc>
            </a:pPr>
            <a:r>
              <a:rPr lang="zh-CN" sz="4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远 看 山 有 色，</a:t>
            </a:r>
          </a:p>
          <a:p>
            <a:pPr>
              <a:lnSpc>
                <a:spcPct val="200000"/>
              </a:lnSpc>
            </a:pPr>
            <a:r>
              <a:rPr lang="zh-CN" sz="4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近 听 水 无 声。</a:t>
            </a:r>
          </a:p>
          <a:p>
            <a:pPr>
              <a:lnSpc>
                <a:spcPct val="200000"/>
              </a:lnSpc>
            </a:pPr>
            <a:r>
              <a:rPr lang="zh-CN" sz="4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春 去 花 还 在，</a:t>
            </a:r>
          </a:p>
          <a:p>
            <a:pPr>
              <a:lnSpc>
                <a:spcPct val="200000"/>
              </a:lnSpc>
            </a:pPr>
            <a:r>
              <a:rPr lang="zh-CN" sz="4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人 来 鸟 不 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小学语文(古诗词)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1600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676400" y="1744663"/>
            <a:ext cx="2633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● </a:t>
            </a:r>
            <a:r>
              <a:rPr lang="zh-CN" sz="3200" b="1">
                <a:latin typeface="楷体_GB2312" pitchFamily="49" charset="-122"/>
                <a:ea typeface="楷体_GB2312" pitchFamily="49" charset="-122"/>
              </a:rPr>
              <a:t>找朋友：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193925" y="2635250"/>
            <a:ext cx="4649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2800" b="1">
                <a:latin typeface="楷体_GB2312" pitchFamily="49" charset="-122"/>
                <a:ea typeface="楷体_GB2312" pitchFamily="49" charset="-122"/>
              </a:rPr>
              <a:t>找出课文中意思相反的词。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u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391400" y="3984625"/>
            <a:ext cx="1000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895600" y="2079625"/>
            <a:ext cx="38417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4800">
                <a:solidFill>
                  <a:schemeClr val="tx2"/>
                </a:solidFill>
                <a:ea typeface="楷体_GB2312" pitchFamily="49" charset="-122"/>
              </a:rPr>
              <a:t>远看山有色，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819400" y="2994025"/>
            <a:ext cx="38417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4800">
                <a:solidFill>
                  <a:schemeClr val="tx2"/>
                </a:solidFill>
                <a:ea typeface="楷体_GB2312" pitchFamily="49" charset="-122"/>
              </a:rPr>
              <a:t>近听水无声。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819400" y="3908425"/>
            <a:ext cx="38417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4800">
                <a:solidFill>
                  <a:schemeClr val="tx2"/>
                </a:solidFill>
                <a:ea typeface="楷体_GB2312" pitchFamily="49" charset="-122"/>
              </a:rPr>
              <a:t>春去花还在，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787650" y="4837113"/>
            <a:ext cx="38417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4800">
                <a:solidFill>
                  <a:schemeClr val="tx2"/>
                </a:solidFill>
                <a:ea typeface="楷体_GB2312" pitchFamily="49" charset="-122"/>
              </a:rPr>
              <a:t>人来鸟不惊。</a:t>
            </a:r>
          </a:p>
        </p:txBody>
      </p:sp>
      <p:sp>
        <p:nvSpPr>
          <p:cNvPr id="14343" name="WordArt 7"/>
          <p:cNvSpPr>
            <a:spLocks noChangeArrowheads="1" noChangeShapeType="1"/>
          </p:cNvSpPr>
          <p:nvPr/>
        </p:nvSpPr>
        <p:spPr bwMode="auto">
          <a:xfrm>
            <a:off x="3276600" y="1092200"/>
            <a:ext cx="2519363" cy="8239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3600" b="1" kern="10">
                <a:gradFill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楷体_GB2312"/>
                <a:ea typeface="楷体_GB2312"/>
              </a:rPr>
              <a:t>反义词</a:t>
            </a:r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4716463" y="2146300"/>
            <a:ext cx="793750" cy="720725"/>
          </a:xfrm>
          <a:prstGeom prst="octagon">
            <a:avLst>
              <a:gd name="adj" fmla="val 29287"/>
            </a:avLst>
          </a:prstGeom>
          <a:noFill/>
          <a:ln w="38100" cmpd="sng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4656138" y="3094038"/>
            <a:ext cx="793750" cy="720725"/>
          </a:xfrm>
          <a:prstGeom prst="octagon">
            <a:avLst>
              <a:gd name="adj" fmla="val 29287"/>
            </a:avLst>
          </a:prstGeom>
          <a:noFill/>
          <a:ln w="38100" cmpd="sng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2890838" y="2133600"/>
            <a:ext cx="792162" cy="792163"/>
          </a:xfrm>
          <a:prstGeom prst="ellips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2830513" y="3068638"/>
            <a:ext cx="792162" cy="792162"/>
          </a:xfrm>
          <a:prstGeom prst="ellips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3492500" y="4006850"/>
            <a:ext cx="647700" cy="646113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3467100" y="4953000"/>
            <a:ext cx="647700" cy="6477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  <p:bldP spid="14345" grpId="0" animBg="1"/>
      <p:bldP spid="14346" grpId="0" animBg="1"/>
      <p:bldP spid="14347" grpId="0" animBg="1"/>
      <p:bldP spid="14348" grpId="0" animBg="1"/>
      <p:bldP spid="143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小学语文(古诗词)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1600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082675" y="2039861"/>
            <a:ext cx="2633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楷体_GB2312" pitchFamily="49" charset="-122"/>
                <a:ea typeface="楷体_GB2312" pitchFamily="49" charset="-122"/>
              </a:rPr>
              <a:t>● </a:t>
            </a:r>
            <a:r>
              <a:rPr lang="zh-CN" sz="3200" b="1" dirty="0">
                <a:latin typeface="楷体_GB2312" pitchFamily="49" charset="-122"/>
                <a:ea typeface="楷体_GB2312" pitchFamily="49" charset="-122"/>
              </a:rPr>
              <a:t>我会说：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524000" y="2755823"/>
            <a:ext cx="6440488" cy="182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zh-CN" sz="2800" b="1" dirty="0">
                <a:latin typeface="楷体_GB2312" pitchFamily="49" charset="-122"/>
                <a:ea typeface="楷体_GB2312" pitchFamily="49" charset="-122"/>
              </a:rPr>
              <a:t>远</a:t>
            </a:r>
            <a:r>
              <a:rPr lang="zh-CN" altLang="zh-CN" sz="2800" b="1" dirty="0">
                <a:latin typeface="Times New Roman"/>
                <a:ea typeface="楷体_GB2312" pitchFamily="49" charset="-122"/>
              </a:rPr>
              <a:t>——</a:t>
            </a:r>
            <a:r>
              <a:rPr lang="zh-CN" sz="2800" b="1" dirty="0">
                <a:latin typeface="楷体_GB2312" pitchFamily="49" charset="-122"/>
                <a:ea typeface="楷体_GB2312" pitchFamily="49" charset="-122"/>
              </a:rPr>
              <a:t>（      ） 高</a:t>
            </a:r>
            <a:r>
              <a:rPr lang="zh-CN" altLang="zh-CN" sz="2800" b="1" dirty="0">
                <a:latin typeface="Times New Roman"/>
                <a:ea typeface="楷体_GB2312" pitchFamily="49" charset="-122"/>
              </a:rPr>
              <a:t>——</a:t>
            </a:r>
            <a:r>
              <a:rPr lang="zh-CN" sz="2800" b="1" dirty="0">
                <a:latin typeface="楷体_GB2312" pitchFamily="49" charset="-122"/>
                <a:ea typeface="楷体_GB2312" pitchFamily="49" charset="-122"/>
              </a:rPr>
              <a:t>（       ）</a:t>
            </a:r>
          </a:p>
          <a:p>
            <a:pPr>
              <a:lnSpc>
                <a:spcPct val="135000"/>
              </a:lnSpc>
            </a:pPr>
            <a:r>
              <a:rPr lang="zh-CN" sz="2800" b="1" dirty="0">
                <a:latin typeface="楷体_GB2312" pitchFamily="49" charset="-122"/>
                <a:ea typeface="楷体_GB2312" pitchFamily="49" charset="-122"/>
              </a:rPr>
              <a:t>来</a:t>
            </a:r>
            <a:r>
              <a:rPr lang="zh-CN" altLang="zh-CN" sz="2800" b="1" dirty="0">
                <a:latin typeface="Times New Roman"/>
                <a:ea typeface="楷体_GB2312" pitchFamily="49" charset="-122"/>
              </a:rPr>
              <a:t>——</a:t>
            </a:r>
            <a:r>
              <a:rPr lang="zh-CN" sz="2800" b="1" dirty="0">
                <a:latin typeface="楷体_GB2312" pitchFamily="49" charset="-122"/>
                <a:ea typeface="楷体_GB2312" pitchFamily="49" charset="-122"/>
              </a:rPr>
              <a:t>（      ） 笑</a:t>
            </a:r>
            <a:r>
              <a:rPr lang="zh-CN" altLang="zh-CN" sz="2800" b="1" dirty="0">
                <a:latin typeface="Times New Roman"/>
                <a:ea typeface="楷体_GB2312" pitchFamily="49" charset="-122"/>
              </a:rPr>
              <a:t>——</a:t>
            </a:r>
            <a:r>
              <a:rPr lang="zh-CN" sz="2800" b="1" dirty="0">
                <a:latin typeface="楷体_GB2312" pitchFamily="49" charset="-122"/>
                <a:ea typeface="楷体_GB2312" pitchFamily="49" charset="-122"/>
              </a:rPr>
              <a:t>（       ）</a:t>
            </a:r>
          </a:p>
          <a:p>
            <a:pPr>
              <a:lnSpc>
                <a:spcPct val="135000"/>
              </a:lnSpc>
            </a:pPr>
            <a:r>
              <a:rPr lang="zh-CN" sz="2800" b="1" dirty="0">
                <a:latin typeface="楷体_GB2312" pitchFamily="49" charset="-122"/>
                <a:ea typeface="楷体_GB2312" pitchFamily="49" charset="-122"/>
              </a:rPr>
              <a:t>白</a:t>
            </a:r>
            <a:r>
              <a:rPr lang="zh-CN" altLang="zh-CN" sz="2800" b="1" dirty="0">
                <a:latin typeface="Times New Roman"/>
                <a:ea typeface="楷体_GB2312" pitchFamily="49" charset="-122"/>
              </a:rPr>
              <a:t>——</a:t>
            </a:r>
            <a:r>
              <a:rPr lang="zh-CN" sz="2800" b="1" dirty="0">
                <a:latin typeface="楷体_GB2312" pitchFamily="49" charset="-122"/>
                <a:ea typeface="楷体_GB2312" pitchFamily="49" charset="-122"/>
              </a:rPr>
              <a:t>（      ） 晚</a:t>
            </a:r>
            <a:r>
              <a:rPr lang="zh-CN" altLang="zh-CN" sz="2800" b="1" dirty="0">
                <a:latin typeface="Times New Roman"/>
                <a:ea typeface="楷体_GB2312" pitchFamily="49" charset="-122"/>
              </a:rPr>
              <a:t>——</a:t>
            </a:r>
            <a:r>
              <a:rPr lang="zh-CN" sz="2800" b="1" dirty="0">
                <a:latin typeface="楷体_GB2312" pitchFamily="49" charset="-122"/>
                <a:ea typeface="楷体_GB2312" pitchFamily="49" charset="-122"/>
              </a:rPr>
              <a:t>（       ） </a:t>
            </a:r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3360738" y="2809798"/>
            <a:ext cx="3597275" cy="1738313"/>
            <a:chOff x="0" y="0"/>
            <a:chExt cx="2266" cy="1095"/>
          </a:xfrm>
        </p:grpSpPr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5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sz="28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近</a:t>
              </a:r>
            </a:p>
          </p:txBody>
        </p:sp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1925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sz="28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低</a:t>
              </a:r>
            </a:p>
          </p:txBody>
        </p: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0" y="38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sz="28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去</a:t>
              </a:r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1925" y="39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sz="28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哭</a:t>
              </a:r>
            </a:p>
          </p:txBody>
        </p: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0" y="72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sz="28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黑</a:t>
              </a:r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1925" y="76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sz="28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早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7411" name="Picture 3" descr="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0" y="-25400"/>
            <a:ext cx="9170988" cy="6883400"/>
          </a:xfrm>
          <a:noFill/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8435" name="Picture 3" descr="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36513" y="44450"/>
            <a:ext cx="9094787" cy="6813550"/>
          </a:xfrm>
          <a:noFill/>
          <a:ln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未命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789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609600" y="228600"/>
            <a:ext cx="2924175" cy="2924175"/>
            <a:chOff x="0" y="0"/>
            <a:chExt cx="1842" cy="1842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auto">
            <a:xfrm>
              <a:off x="9" y="9"/>
              <a:ext cx="1824" cy="1824"/>
            </a:xfrm>
            <a:prstGeom prst="rect">
              <a:avLst/>
            </a:prstGeom>
            <a:solidFill>
              <a:srgbClr val="CCFFFF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0484" name="AutoShape 4"/>
            <p:cNvCxnSpPr>
              <a:cxnSpLocks noChangeShapeType="1"/>
              <a:stCxn id="20483" idx="1"/>
              <a:endCxn id="20483" idx="3"/>
            </p:cNvCxnSpPr>
            <p:nvPr/>
          </p:nvCxnSpPr>
          <p:spPr bwMode="auto">
            <a:xfrm>
              <a:off x="0" y="921"/>
              <a:ext cx="1842" cy="0"/>
            </a:xfrm>
            <a:prstGeom prst="straightConnector1">
              <a:avLst/>
            </a:prstGeom>
            <a:noFill/>
            <a:ln w="2857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85" name="AutoShape 5"/>
            <p:cNvCxnSpPr>
              <a:cxnSpLocks noChangeShapeType="1"/>
              <a:stCxn id="20483" idx="0"/>
              <a:endCxn id="20483" idx="2"/>
            </p:cNvCxnSpPr>
            <p:nvPr/>
          </p:nvCxnSpPr>
          <p:spPr bwMode="auto">
            <a:xfrm>
              <a:off x="921" y="0"/>
              <a:ext cx="0" cy="1842"/>
            </a:xfrm>
            <a:prstGeom prst="straightConnector1">
              <a:avLst/>
            </a:prstGeom>
            <a:noFill/>
            <a:ln w="2857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5562600" y="228600"/>
            <a:ext cx="2924175" cy="2924175"/>
            <a:chOff x="0" y="0"/>
            <a:chExt cx="1842" cy="1842"/>
          </a:xfrm>
        </p:grpSpPr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9" y="9"/>
              <a:ext cx="1824" cy="1824"/>
            </a:xfrm>
            <a:prstGeom prst="rect">
              <a:avLst/>
            </a:prstGeom>
            <a:solidFill>
              <a:srgbClr val="CCFFFF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0488" name="AutoShape 8"/>
            <p:cNvCxnSpPr>
              <a:cxnSpLocks noChangeShapeType="1"/>
              <a:stCxn id="20487" idx="1"/>
              <a:endCxn id="20487" idx="3"/>
            </p:cNvCxnSpPr>
            <p:nvPr/>
          </p:nvCxnSpPr>
          <p:spPr bwMode="auto">
            <a:xfrm>
              <a:off x="0" y="921"/>
              <a:ext cx="1842" cy="0"/>
            </a:xfrm>
            <a:prstGeom prst="straightConnector1">
              <a:avLst/>
            </a:prstGeom>
            <a:noFill/>
            <a:ln w="2857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89" name="AutoShape 9"/>
            <p:cNvCxnSpPr>
              <a:cxnSpLocks noChangeShapeType="1"/>
              <a:stCxn id="20487" idx="0"/>
              <a:endCxn id="20487" idx="2"/>
            </p:cNvCxnSpPr>
            <p:nvPr/>
          </p:nvCxnSpPr>
          <p:spPr bwMode="auto">
            <a:xfrm>
              <a:off x="921" y="0"/>
              <a:ext cx="0" cy="1842"/>
            </a:xfrm>
            <a:prstGeom prst="straightConnector1">
              <a:avLst/>
            </a:prstGeom>
            <a:noFill/>
            <a:ln w="2857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490" name="Group 10"/>
          <p:cNvGrpSpPr>
            <a:grpSpLocks/>
          </p:cNvGrpSpPr>
          <p:nvPr/>
        </p:nvGrpSpPr>
        <p:grpSpPr bwMode="auto">
          <a:xfrm>
            <a:off x="609600" y="3657600"/>
            <a:ext cx="2924175" cy="2924175"/>
            <a:chOff x="0" y="0"/>
            <a:chExt cx="1842" cy="1842"/>
          </a:xfrm>
        </p:grpSpPr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9" y="9"/>
              <a:ext cx="1824" cy="1824"/>
            </a:xfrm>
            <a:prstGeom prst="rect">
              <a:avLst/>
            </a:prstGeom>
            <a:solidFill>
              <a:srgbClr val="CCFFFF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0492" name="AutoShape 12"/>
            <p:cNvCxnSpPr>
              <a:cxnSpLocks noChangeShapeType="1"/>
              <a:stCxn id="20491" idx="1"/>
              <a:endCxn id="20491" idx="3"/>
            </p:cNvCxnSpPr>
            <p:nvPr/>
          </p:nvCxnSpPr>
          <p:spPr bwMode="auto">
            <a:xfrm>
              <a:off x="0" y="921"/>
              <a:ext cx="1842" cy="0"/>
            </a:xfrm>
            <a:prstGeom prst="straightConnector1">
              <a:avLst/>
            </a:prstGeom>
            <a:noFill/>
            <a:ln w="2857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3" name="AutoShape 13"/>
            <p:cNvCxnSpPr>
              <a:cxnSpLocks noChangeShapeType="1"/>
              <a:stCxn id="20491" idx="0"/>
              <a:endCxn id="20491" idx="2"/>
            </p:cNvCxnSpPr>
            <p:nvPr/>
          </p:nvCxnSpPr>
          <p:spPr bwMode="auto">
            <a:xfrm>
              <a:off x="921" y="0"/>
              <a:ext cx="0" cy="1842"/>
            </a:xfrm>
            <a:prstGeom prst="straightConnector1">
              <a:avLst/>
            </a:prstGeom>
            <a:noFill/>
            <a:ln w="2857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494" name="Group 14"/>
          <p:cNvGrpSpPr>
            <a:grpSpLocks/>
          </p:cNvGrpSpPr>
          <p:nvPr/>
        </p:nvGrpSpPr>
        <p:grpSpPr bwMode="auto">
          <a:xfrm>
            <a:off x="5638800" y="3657600"/>
            <a:ext cx="2924175" cy="2924175"/>
            <a:chOff x="0" y="0"/>
            <a:chExt cx="1842" cy="1842"/>
          </a:xfrm>
        </p:grpSpPr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9" y="9"/>
              <a:ext cx="1824" cy="1824"/>
            </a:xfrm>
            <a:prstGeom prst="rect">
              <a:avLst/>
            </a:prstGeom>
            <a:solidFill>
              <a:srgbClr val="CCFFFF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0496" name="AutoShape 16"/>
            <p:cNvCxnSpPr>
              <a:cxnSpLocks noChangeShapeType="1"/>
              <a:stCxn id="20495" idx="1"/>
              <a:endCxn id="20495" idx="3"/>
            </p:cNvCxnSpPr>
            <p:nvPr/>
          </p:nvCxnSpPr>
          <p:spPr bwMode="auto">
            <a:xfrm>
              <a:off x="0" y="921"/>
              <a:ext cx="1842" cy="0"/>
            </a:xfrm>
            <a:prstGeom prst="straightConnector1">
              <a:avLst/>
            </a:prstGeom>
            <a:noFill/>
            <a:ln w="2857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7" name="AutoShape 17"/>
            <p:cNvCxnSpPr>
              <a:cxnSpLocks noChangeShapeType="1"/>
              <a:stCxn id="20495" idx="0"/>
              <a:endCxn id="20495" idx="2"/>
            </p:cNvCxnSpPr>
            <p:nvPr/>
          </p:nvCxnSpPr>
          <p:spPr bwMode="auto">
            <a:xfrm>
              <a:off x="921" y="0"/>
              <a:ext cx="0" cy="1842"/>
            </a:xfrm>
            <a:prstGeom prst="straightConnector1">
              <a:avLst/>
            </a:prstGeom>
            <a:noFill/>
            <a:ln w="2857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914400" y="228600"/>
            <a:ext cx="2209800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17200" b="1">
                <a:solidFill>
                  <a:srgbClr val="CC0000"/>
                </a:solidFill>
                <a:ea typeface="楷体_GB2312" pitchFamily="49" charset="-122"/>
              </a:rPr>
              <a:t>人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5943600" y="228600"/>
            <a:ext cx="2286000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17200" b="1">
                <a:solidFill>
                  <a:srgbClr val="CC0000"/>
                </a:solidFill>
                <a:ea typeface="楷体_GB2312" pitchFamily="49" charset="-122"/>
              </a:rPr>
              <a:t>火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971550" y="3860800"/>
            <a:ext cx="2286000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17200" b="1">
                <a:solidFill>
                  <a:srgbClr val="CC0000"/>
                </a:solidFill>
                <a:ea typeface="楷体_GB2312" pitchFamily="49" charset="-122"/>
              </a:rPr>
              <a:t>文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5940425" y="3644900"/>
            <a:ext cx="2133600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17200" b="1">
                <a:solidFill>
                  <a:srgbClr val="CC0000"/>
                </a:solidFill>
                <a:ea typeface="楷体_GB2312" pitchFamily="49" charset="-122"/>
              </a:rPr>
              <a:t>六</a:t>
            </a:r>
          </a:p>
        </p:txBody>
      </p:sp>
      <p:sp>
        <p:nvSpPr>
          <p:cNvPr id="20502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610600" y="6470650"/>
            <a:ext cx="304800" cy="381000"/>
          </a:xfrm>
          <a:prstGeom prst="actionButtonBackPrevious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eacher0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10200" y="2986088"/>
            <a:ext cx="3078163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小学语文(古诗词)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524000" y="936625"/>
            <a:ext cx="16002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752600" y="1905000"/>
            <a:ext cx="5257800" cy="1981200"/>
          </a:xfrm>
          <a:prstGeom prst="cloudCallout">
            <a:avLst>
              <a:gd name="adj1" fmla="val -24338"/>
              <a:gd name="adj2" fmla="val 80847"/>
            </a:avLst>
          </a:prstGeom>
          <a:solidFill>
            <a:srgbClr val="FFFFFF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sz="2800" b="1">
                <a:latin typeface="楷体_GB2312" pitchFamily="49" charset="-122"/>
                <a:ea typeface="楷体_GB2312" pitchFamily="49" charset="-122"/>
              </a:rPr>
              <a:t>春天有哪些景物让你觉得很美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pic>
        <p:nvPicPr>
          <p:cNvPr id="3077" name="Picture 5" descr="山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303213" y="-227013"/>
            <a:ext cx="9752013" cy="731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水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303213" y="-227013"/>
            <a:ext cx="9752013" cy="731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812925" y="34496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/>
              <a:t>人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6781800" y="1295400"/>
            <a:ext cx="1524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09800" y="19812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733800" y="19812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257800" y="19812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257800" y="5334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733800" y="5334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2209800" y="5334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685800" y="5334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ea typeface="楷体_GB2312" pitchFamily="49" charset="-122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3352800" y="37338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85800" y="34290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2209800" y="34290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85800" y="48768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5257800" y="48768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685800" y="19812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6600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733800" y="34290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733800" y="48768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209800" y="48768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5257800" y="34290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 flipV="1">
            <a:off x="685800" y="5638800"/>
            <a:ext cx="6096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 flipV="1">
            <a:off x="685800" y="1295400"/>
            <a:ext cx="6096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 flipV="1">
            <a:off x="685800" y="2743200"/>
            <a:ext cx="7543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 flipV="1">
            <a:off x="685800" y="4191000"/>
            <a:ext cx="6096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1447800" y="533400"/>
            <a:ext cx="0" cy="579120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2971800" y="533400"/>
            <a:ext cx="0" cy="579120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>
            <a:off x="4495800" y="533400"/>
            <a:ext cx="0" cy="579120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>
            <a:off x="6019800" y="533400"/>
            <a:ext cx="0" cy="579120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6781800" y="19812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6781800" y="5334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6781800" y="48768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>
            <a:off x="7543800" y="533400"/>
            <a:ext cx="0" cy="579120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6858000" y="3443288"/>
            <a:ext cx="1301750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8800"/>
              <a:t>张</a:t>
            </a:r>
          </a:p>
        </p:txBody>
      </p:sp>
      <p:sp>
        <p:nvSpPr>
          <p:cNvPr id="4130" name="Rectangle 34"/>
          <p:cNvSpPr>
            <a:spLocks noChangeArrowheads="1"/>
          </p:cNvSpPr>
          <p:nvPr/>
        </p:nvSpPr>
        <p:spPr bwMode="auto">
          <a:xfrm>
            <a:off x="6781800" y="34290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1" name="Line 35"/>
          <p:cNvSpPr>
            <a:spLocks noChangeShapeType="1"/>
          </p:cNvSpPr>
          <p:nvPr/>
        </p:nvSpPr>
        <p:spPr bwMode="auto">
          <a:xfrm>
            <a:off x="7543800" y="533400"/>
            <a:ext cx="0" cy="579120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>
            <a:off x="6781800" y="1295400"/>
            <a:ext cx="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3" name="Line 37"/>
          <p:cNvSpPr>
            <a:spLocks noChangeShapeType="1"/>
          </p:cNvSpPr>
          <p:nvPr/>
        </p:nvSpPr>
        <p:spPr bwMode="auto">
          <a:xfrm>
            <a:off x="6781800" y="1295400"/>
            <a:ext cx="1524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4" name="Line 38"/>
          <p:cNvSpPr>
            <a:spLocks noChangeShapeType="1"/>
          </p:cNvSpPr>
          <p:nvPr/>
        </p:nvSpPr>
        <p:spPr bwMode="auto">
          <a:xfrm>
            <a:off x="6781800" y="2743200"/>
            <a:ext cx="1524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5" name="Line 39"/>
          <p:cNvSpPr>
            <a:spLocks noChangeShapeType="1"/>
          </p:cNvSpPr>
          <p:nvPr/>
        </p:nvSpPr>
        <p:spPr bwMode="auto">
          <a:xfrm>
            <a:off x="6781800" y="4191000"/>
            <a:ext cx="1524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6781800" y="5638800"/>
            <a:ext cx="1524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838200" y="527050"/>
            <a:ext cx="72945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8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远 看 山 有 色</a:t>
            </a:r>
          </a:p>
        </p:txBody>
      </p:sp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838200" y="1965325"/>
            <a:ext cx="72945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8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近 听 水 无 声</a:t>
            </a:r>
          </a:p>
        </p:txBody>
      </p:sp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838200" y="3422650"/>
            <a:ext cx="72945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8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春 去 花 还 在</a:t>
            </a:r>
          </a:p>
        </p:txBody>
      </p:sp>
      <p:sp>
        <p:nvSpPr>
          <p:cNvPr id="4140" name="Text Box 44"/>
          <p:cNvSpPr txBox="1">
            <a:spLocks noChangeArrowheads="1"/>
          </p:cNvSpPr>
          <p:nvPr/>
        </p:nvSpPr>
        <p:spPr bwMode="auto">
          <a:xfrm>
            <a:off x="849313" y="4870450"/>
            <a:ext cx="72945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8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人 来 鸟 不 惊</a:t>
            </a:r>
          </a:p>
        </p:txBody>
      </p:sp>
      <p:sp>
        <p:nvSpPr>
          <p:cNvPr id="4141" name="Text Box 45"/>
          <p:cNvSpPr txBox="1">
            <a:spLocks noChangeArrowheads="1"/>
          </p:cNvSpPr>
          <p:nvPr/>
        </p:nvSpPr>
        <p:spPr bwMode="auto">
          <a:xfrm>
            <a:off x="8518525" y="354013"/>
            <a:ext cx="184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8000"/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900113" y="404813"/>
            <a:ext cx="7775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yuǎn      kàn     shān     yǒu     sè</a:t>
            </a:r>
          </a:p>
        </p:txBody>
      </p:sp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900113" y="1700213"/>
            <a:ext cx="7632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chemeClr val="accent2"/>
                </a:solidFill>
                <a:latin typeface="宋体" pitchFamily="2" charset="-122"/>
              </a:rPr>
              <a:t>jìn      tīnɡ     shuǐ      wú    shēnɡ</a:t>
            </a:r>
          </a:p>
        </p:txBody>
      </p:sp>
      <p:sp>
        <p:nvSpPr>
          <p:cNvPr id="4144" name="Rectangle 48"/>
          <p:cNvSpPr>
            <a:spLocks noChangeArrowheads="1"/>
          </p:cNvSpPr>
          <p:nvPr/>
        </p:nvSpPr>
        <p:spPr bwMode="auto">
          <a:xfrm>
            <a:off x="755650" y="3141663"/>
            <a:ext cx="8137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chemeClr val="accent2"/>
                </a:solidFill>
                <a:latin typeface="宋体" pitchFamily="2" charset="-122"/>
              </a:rPr>
              <a:t> chūn     qù      huā       hái     zài</a:t>
            </a:r>
          </a:p>
        </p:txBody>
      </p:sp>
      <p:sp>
        <p:nvSpPr>
          <p:cNvPr id="4145" name="Rectangle 49"/>
          <p:cNvSpPr>
            <a:spLocks noChangeArrowheads="1"/>
          </p:cNvSpPr>
          <p:nvPr/>
        </p:nvSpPr>
        <p:spPr bwMode="auto">
          <a:xfrm>
            <a:off x="900113" y="4652963"/>
            <a:ext cx="7920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chemeClr val="accent2"/>
                </a:solidFill>
                <a:latin typeface="宋体" pitchFamily="2" charset="-122"/>
              </a:rPr>
              <a:t> rén     lái      niǎo      bù     jīnɡ</a:t>
            </a:r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auto">
          <a:xfrm>
            <a:off x="900113" y="1700213"/>
            <a:ext cx="7632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jìn      tīnɡ     shuǐ      wú    shēnɡ</a:t>
            </a:r>
          </a:p>
        </p:txBody>
      </p:sp>
      <p:sp>
        <p:nvSpPr>
          <p:cNvPr id="4147" name="Rectangle 51"/>
          <p:cNvSpPr>
            <a:spLocks noChangeArrowheads="1"/>
          </p:cNvSpPr>
          <p:nvPr/>
        </p:nvSpPr>
        <p:spPr bwMode="auto">
          <a:xfrm>
            <a:off x="755650" y="3141663"/>
            <a:ext cx="8137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chūn     qù      huā       hái     zài</a:t>
            </a:r>
          </a:p>
        </p:txBody>
      </p:sp>
      <p:sp>
        <p:nvSpPr>
          <p:cNvPr id="4148" name="Rectangle 52"/>
          <p:cNvSpPr>
            <a:spLocks noChangeArrowheads="1"/>
          </p:cNvSpPr>
          <p:nvPr/>
        </p:nvSpPr>
        <p:spPr bwMode="auto">
          <a:xfrm>
            <a:off x="900113" y="4652963"/>
            <a:ext cx="7920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rén     lái      niǎo      bù     jīnɡ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2"/>
          <p:cNvSpPr>
            <a:spLocks noChangeArrowheads="1" noChangeShapeType="1"/>
          </p:cNvSpPr>
          <p:nvPr/>
        </p:nvSpPr>
        <p:spPr bwMode="auto">
          <a:xfrm>
            <a:off x="2843213" y="908050"/>
            <a:ext cx="3097212" cy="774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dirty="0">
                <a:gradFill rotWithShape="0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楷体_GB2312"/>
                <a:ea typeface="楷体_GB2312"/>
              </a:rPr>
              <a:t>生字宝宝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0" y="2438400"/>
            <a:ext cx="5670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4800" dirty="0">
                <a:ea typeface="楷体_GB2312" pitchFamily="49" charset="-122"/>
              </a:rPr>
              <a:t>远　色　近　听　无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68897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4800" dirty="0">
                <a:ea typeface="楷体_GB2312" pitchFamily="49" charset="-122"/>
              </a:rPr>
              <a:t>声　春　还　人　来　惊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476375" y="213201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yuǎn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843213" y="21320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sè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95738" y="2132013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jìn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294313" y="213677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tīnɡ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477000" y="21574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wú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914400" y="4270375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shēnɡ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2133600" y="427037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chūn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3419475" y="422116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hái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4572000" y="4175125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rén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5921375" y="4194175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lái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7092950" y="421957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jīnɡ</a:t>
            </a:r>
          </a:p>
        </p:txBody>
      </p:sp>
      <p:pic>
        <p:nvPicPr>
          <p:cNvPr id="5136" name="Picture 16" descr="200771691345771_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300788" y="260350"/>
            <a:ext cx="243840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 autoUpdateAnimBg="0"/>
      <p:bldP spid="5124" grpId="0" autoUpdateAnimBg="0"/>
      <p:bldP spid="5125" grpId="0" autoUpdateAnimBg="0"/>
      <p:bldP spid="5126" grpId="0" autoUpdateAnimBg="0"/>
      <p:bldP spid="5127" grpId="0" autoUpdateAnimBg="0"/>
      <p:bldP spid="5128" grpId="0" autoUpdateAnimBg="0"/>
      <p:bldP spid="5129" grpId="0" autoUpdateAnimBg="0"/>
      <p:bldP spid="5130" grpId="0" autoUpdateAnimBg="0"/>
      <p:bldP spid="5131" grpId="0" autoUpdateAnimBg="0"/>
      <p:bldP spid="5132" grpId="0" autoUpdateAnimBg="0"/>
      <p:bldP spid="5133" grpId="0" autoUpdateAnimBg="0"/>
      <p:bldP spid="5134" grpId="0" autoUpdateAnimBg="0"/>
      <p:bldP spid="513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333375"/>
            <a:ext cx="8064500" cy="59055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sz="8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远  近  还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zh-CN" sz="8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听  声  惊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zh-CN" sz="8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春  人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zh-CN" sz="8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来  无  色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zh-CN" sz="8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zh-CN" sz="80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419475" y="549275"/>
            <a:ext cx="140493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zh-CN" sz="9600" b="1">
                <a:solidFill>
                  <a:srgbClr val="D0D0CE"/>
                </a:solidFill>
                <a:latin typeface="楷体_GB2312" pitchFamily="49" charset="-122"/>
                <a:ea typeface="楷体_GB2312" pitchFamily="49" charset="-122"/>
              </a:rPr>
              <a:t>色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295400" y="620713"/>
            <a:ext cx="140493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zh-CN" sz="9600" b="1">
                <a:solidFill>
                  <a:srgbClr val="D0D0CE"/>
                </a:solidFill>
                <a:latin typeface="楷体_GB2312" pitchFamily="49" charset="-122"/>
                <a:ea typeface="楷体_GB2312" pitchFamily="49" charset="-122"/>
              </a:rPr>
              <a:t>远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276600" y="2205038"/>
            <a:ext cx="140493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zh-CN" sz="9600" b="1">
                <a:solidFill>
                  <a:srgbClr val="D0D0CE"/>
                </a:solidFill>
                <a:latin typeface="楷体_GB2312" pitchFamily="49" charset="-122"/>
                <a:ea typeface="楷体_GB2312" pitchFamily="49" charset="-122"/>
              </a:rPr>
              <a:t>惊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164388" y="3789363"/>
            <a:ext cx="14049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zh-CN" sz="9600" b="1">
                <a:solidFill>
                  <a:srgbClr val="D0D0CE"/>
                </a:solidFill>
                <a:latin typeface="楷体_GB2312" pitchFamily="49" charset="-122"/>
                <a:ea typeface="楷体_GB2312" pitchFamily="49" charset="-122"/>
              </a:rPr>
              <a:t>来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27088" y="2349500"/>
            <a:ext cx="14049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zh-CN" sz="9600" b="1">
                <a:solidFill>
                  <a:srgbClr val="D0D0CE"/>
                </a:solidFill>
                <a:latin typeface="楷体_GB2312" pitchFamily="49" charset="-122"/>
                <a:ea typeface="楷体_GB2312" pitchFamily="49" charset="-122"/>
              </a:rPr>
              <a:t>人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900113" y="4797425"/>
            <a:ext cx="14049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zh-CN" sz="9600" b="1">
                <a:solidFill>
                  <a:srgbClr val="D0D0CE"/>
                </a:solidFill>
                <a:latin typeface="楷体_GB2312" pitchFamily="49" charset="-122"/>
                <a:ea typeface="楷体_GB2312" pitchFamily="49" charset="-122"/>
              </a:rPr>
              <a:t>还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5219700" y="620713"/>
            <a:ext cx="140493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zh-CN" sz="9600" b="1">
                <a:solidFill>
                  <a:srgbClr val="D0D0CE"/>
                </a:solidFill>
                <a:latin typeface="楷体_GB2312" pitchFamily="49" charset="-122"/>
                <a:ea typeface="楷体_GB2312" pitchFamily="49" charset="-122"/>
              </a:rPr>
              <a:t>春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5435600" y="2636838"/>
            <a:ext cx="140493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zh-CN" sz="9600" b="1">
                <a:solidFill>
                  <a:srgbClr val="D0D0CE"/>
                </a:solidFill>
                <a:latin typeface="楷体_GB2312" pitchFamily="49" charset="-122"/>
                <a:ea typeface="楷体_GB2312" pitchFamily="49" charset="-122"/>
              </a:rPr>
              <a:t>声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132138" y="4076700"/>
            <a:ext cx="14049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zh-CN" sz="9600" b="1">
                <a:solidFill>
                  <a:srgbClr val="D0D0CE"/>
                </a:solidFill>
                <a:latin typeface="楷体_GB2312" pitchFamily="49" charset="-122"/>
                <a:ea typeface="楷体_GB2312" pitchFamily="49" charset="-122"/>
              </a:rPr>
              <a:t>无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932363" y="4868863"/>
            <a:ext cx="14049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zh-CN" sz="9600" b="1">
                <a:solidFill>
                  <a:srgbClr val="D0D0CE"/>
                </a:solidFill>
                <a:latin typeface="楷体_GB2312" pitchFamily="49" charset="-122"/>
                <a:ea typeface="楷体_GB2312" pitchFamily="49" charset="-122"/>
              </a:rPr>
              <a:t>听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7380288" y="1484313"/>
            <a:ext cx="14049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zh-CN" sz="9600" b="1">
                <a:solidFill>
                  <a:srgbClr val="D0D0CE"/>
                </a:solidFill>
                <a:latin typeface="楷体_GB2312" pitchFamily="49" charset="-122"/>
                <a:ea typeface="楷体_GB2312" pitchFamily="49" charset="-122"/>
              </a:rPr>
              <a:t>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17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17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17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17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717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717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718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717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717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717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717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  <p:bldP spid="7172" grpId="0" autoUpdateAnimBg="0"/>
      <p:bldP spid="7173" grpId="0" autoUpdateAnimBg="0"/>
      <p:bldP spid="7174" grpId="0" autoUpdateAnimBg="0"/>
      <p:bldP spid="7175" grpId="0" autoUpdateAnimBg="0"/>
      <p:bldP spid="7176" grpId="0" autoUpdateAnimBg="0"/>
      <p:bldP spid="7177" grpId="0" autoUpdateAnimBg="0"/>
      <p:bldP spid="7178" grpId="0" autoUpdateAnimBg="0"/>
      <p:bldP spid="7179" grpId="0" autoUpdateAnimBg="0"/>
      <p:bldP spid="718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12925" y="34496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/>
              <a:t>人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6781800" y="1295400"/>
            <a:ext cx="152400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09800" y="19812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733800" y="19812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257800" y="19812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257800" y="5334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733800" y="5334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209800" y="5334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685800" y="5334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ea typeface="楷体_GB2312" pitchFamily="49" charset="-122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352800" y="37338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685800" y="34290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2209800" y="34290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685800" y="48768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5257800" y="48768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685800" y="19812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660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3733800" y="34290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3733800" y="48768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2209800" y="48768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5257800" y="34290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685800" y="5638800"/>
            <a:ext cx="609600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685800" y="1295400"/>
            <a:ext cx="609600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V="1">
            <a:off x="685800" y="2743200"/>
            <a:ext cx="754380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 flipV="1">
            <a:off x="685800" y="4191000"/>
            <a:ext cx="609600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1447800" y="533400"/>
            <a:ext cx="1588" cy="579120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2971800" y="533400"/>
            <a:ext cx="1588" cy="579120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4495800" y="533400"/>
            <a:ext cx="1588" cy="579120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6019800" y="533400"/>
            <a:ext cx="1588" cy="579120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6781800" y="19812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6781800" y="5334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6781800" y="48768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>
            <a:off x="7543800" y="533400"/>
            <a:ext cx="1588" cy="579120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6858000" y="3443288"/>
            <a:ext cx="1301750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8800"/>
              <a:t>张</a:t>
            </a:r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6781800" y="3429000"/>
            <a:ext cx="1524000" cy="14478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>
            <a:off x="7543800" y="533400"/>
            <a:ext cx="1588" cy="579120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>
            <a:off x="6781800" y="1295400"/>
            <a:ext cx="1588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6781800" y="1295400"/>
            <a:ext cx="152400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>
            <a:off x="6781800" y="2743200"/>
            <a:ext cx="152400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1" name="Line 39"/>
          <p:cNvSpPr>
            <a:spLocks noChangeShapeType="1"/>
          </p:cNvSpPr>
          <p:nvPr/>
        </p:nvSpPr>
        <p:spPr bwMode="auto">
          <a:xfrm>
            <a:off x="6781800" y="4191000"/>
            <a:ext cx="152400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>
            <a:off x="6781800" y="5638800"/>
            <a:ext cx="152400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3" name="Text Box 41"/>
          <p:cNvSpPr txBox="1">
            <a:spLocks noChangeArrowheads="1"/>
          </p:cNvSpPr>
          <p:nvPr/>
        </p:nvSpPr>
        <p:spPr bwMode="auto">
          <a:xfrm>
            <a:off x="838200" y="527050"/>
            <a:ext cx="72945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8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远 看 山 有 色</a:t>
            </a:r>
          </a:p>
        </p:txBody>
      </p:sp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838200" y="1965325"/>
            <a:ext cx="72945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8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近 听 水 无 声</a:t>
            </a:r>
          </a:p>
        </p:txBody>
      </p:sp>
      <p:sp>
        <p:nvSpPr>
          <p:cNvPr id="8235" name="Text Box 43"/>
          <p:cNvSpPr txBox="1">
            <a:spLocks noChangeArrowheads="1"/>
          </p:cNvSpPr>
          <p:nvPr/>
        </p:nvSpPr>
        <p:spPr bwMode="auto">
          <a:xfrm>
            <a:off x="838200" y="3422650"/>
            <a:ext cx="72945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8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春 去 花 还 在</a:t>
            </a:r>
          </a:p>
        </p:txBody>
      </p:sp>
      <p:sp>
        <p:nvSpPr>
          <p:cNvPr id="8236" name="Text Box 44"/>
          <p:cNvSpPr txBox="1">
            <a:spLocks noChangeArrowheads="1"/>
          </p:cNvSpPr>
          <p:nvPr/>
        </p:nvSpPr>
        <p:spPr bwMode="auto">
          <a:xfrm>
            <a:off x="849313" y="4870450"/>
            <a:ext cx="72945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8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人 来 鸟 不 惊</a:t>
            </a:r>
          </a:p>
        </p:txBody>
      </p:sp>
      <p:sp>
        <p:nvSpPr>
          <p:cNvPr id="8237" name="Text Box 45"/>
          <p:cNvSpPr txBox="1">
            <a:spLocks noChangeArrowheads="1"/>
          </p:cNvSpPr>
          <p:nvPr/>
        </p:nvSpPr>
        <p:spPr bwMode="auto">
          <a:xfrm>
            <a:off x="8518525" y="354013"/>
            <a:ext cx="184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8000"/>
          </a:p>
        </p:txBody>
      </p:sp>
      <p:sp>
        <p:nvSpPr>
          <p:cNvPr id="8238" name="Rectangle 46"/>
          <p:cNvSpPr>
            <a:spLocks noChangeArrowheads="1"/>
          </p:cNvSpPr>
          <p:nvPr/>
        </p:nvSpPr>
        <p:spPr bwMode="auto">
          <a:xfrm>
            <a:off x="900113" y="404813"/>
            <a:ext cx="6821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chemeClr val="accent2"/>
                </a:solidFill>
                <a:latin typeface="宋体" pitchFamily="2" charset="-122"/>
              </a:rPr>
              <a:t>yuǎn      kàn     shān     yǒu     sè</a:t>
            </a:r>
          </a:p>
        </p:txBody>
      </p:sp>
      <p:sp>
        <p:nvSpPr>
          <p:cNvPr id="8239" name="Rectangle 47"/>
          <p:cNvSpPr>
            <a:spLocks noChangeArrowheads="1"/>
          </p:cNvSpPr>
          <p:nvPr/>
        </p:nvSpPr>
        <p:spPr bwMode="auto">
          <a:xfrm>
            <a:off x="900113" y="1700213"/>
            <a:ext cx="7180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chemeClr val="accent2"/>
                </a:solidFill>
                <a:latin typeface="宋体" pitchFamily="2" charset="-122"/>
              </a:rPr>
              <a:t>jìn      tīnɡ     shuǐ      wú    shēnɡ</a:t>
            </a:r>
          </a:p>
        </p:txBody>
      </p:sp>
      <p:sp>
        <p:nvSpPr>
          <p:cNvPr id="8240" name="Rectangle 48"/>
          <p:cNvSpPr>
            <a:spLocks noChangeArrowheads="1"/>
          </p:cNvSpPr>
          <p:nvPr/>
        </p:nvSpPr>
        <p:spPr bwMode="auto">
          <a:xfrm>
            <a:off x="755650" y="3141663"/>
            <a:ext cx="7180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chemeClr val="accent2"/>
                </a:solidFill>
                <a:latin typeface="宋体" pitchFamily="2" charset="-122"/>
              </a:rPr>
              <a:t> chūn     qù      huā       hái     zài</a:t>
            </a:r>
          </a:p>
        </p:txBody>
      </p:sp>
      <p:sp>
        <p:nvSpPr>
          <p:cNvPr id="8241" name="Rectangle 49"/>
          <p:cNvSpPr>
            <a:spLocks noChangeArrowheads="1"/>
          </p:cNvSpPr>
          <p:nvPr/>
        </p:nvSpPr>
        <p:spPr bwMode="auto">
          <a:xfrm>
            <a:off x="900113" y="4652963"/>
            <a:ext cx="7180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chemeClr val="accent2"/>
                </a:solidFill>
                <a:latin typeface="宋体" pitchFamily="2" charset="-122"/>
              </a:rPr>
              <a:t> rén     lái      niǎo      bù     jīnɡ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186092" y="2078930"/>
            <a:ext cx="697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◆ </a:t>
            </a:r>
            <a:r>
              <a:rPr lang="zh-CN" sz="2800" b="1" dirty="0">
                <a:latin typeface="楷体_GB2312" pitchFamily="49" charset="-122"/>
                <a:ea typeface="楷体_GB2312" pitchFamily="49" charset="-122"/>
              </a:rPr>
              <a:t>为什么人走近了听，还是听不到水声？ </a:t>
            </a:r>
          </a:p>
        </p:txBody>
      </p:sp>
      <p:pic>
        <p:nvPicPr>
          <p:cNvPr id="9219" name="Picture 3" descr="小学语文(古诗词)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1600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41642" y="3140968"/>
            <a:ext cx="6762750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◆ </a:t>
            </a:r>
            <a:r>
              <a:rPr lang="zh-CN" sz="2800" b="1" dirty="0">
                <a:latin typeface="楷体_GB2312" pitchFamily="49" charset="-122"/>
                <a:ea typeface="楷体_GB2312" pitchFamily="49" charset="-122"/>
              </a:rPr>
              <a:t>春天开的花，为什么春天已经过去了，</a:t>
            </a:r>
          </a:p>
          <a:p>
            <a:pPr>
              <a:lnSpc>
                <a:spcPct val="125000"/>
              </a:lnSpc>
            </a:pPr>
            <a:r>
              <a:rPr lang="zh-CN" sz="2800" b="1" dirty="0">
                <a:latin typeface="楷体_GB2312" pitchFamily="49" charset="-122"/>
                <a:ea typeface="楷体_GB2312" pitchFamily="49" charset="-122"/>
              </a:rPr>
              <a:t>   花还没谢？</a:t>
            </a:r>
          </a:p>
          <a:p>
            <a:pPr>
              <a:lnSpc>
                <a:spcPct val="125000"/>
              </a:lnSpc>
            </a:pPr>
            <a:r>
              <a:rPr 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sz="3200" b="1" dirty="0"/>
              <a:t>◆</a:t>
            </a:r>
            <a:r>
              <a:rPr lang="zh-CN" sz="2800" b="1" dirty="0">
                <a:ea typeface="楷体_GB2312" pitchFamily="49" charset="-122"/>
              </a:rPr>
              <a:t>为什么人走近了，鸟没飞走？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W0200807093506366338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44550" y="715963"/>
            <a:ext cx="2279650" cy="560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040188" y="76200"/>
            <a:ext cx="4875212" cy="618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画</a:t>
            </a:r>
          </a:p>
          <a:p>
            <a:pPr>
              <a:lnSpc>
                <a:spcPct val="200000"/>
              </a:lnSpc>
            </a:pPr>
            <a:r>
              <a:rPr lang="zh-CN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远 看 山 有 色，</a:t>
            </a:r>
          </a:p>
          <a:p>
            <a:pPr>
              <a:lnSpc>
                <a:spcPct val="200000"/>
              </a:lnSpc>
            </a:pPr>
            <a:r>
              <a:rPr lang="zh-CN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近 听 水 无 声。</a:t>
            </a:r>
          </a:p>
          <a:p>
            <a:pPr>
              <a:lnSpc>
                <a:spcPct val="200000"/>
              </a:lnSpc>
            </a:pPr>
            <a:r>
              <a:rPr lang="zh-CN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春 去 花 还 在，</a:t>
            </a:r>
          </a:p>
          <a:p>
            <a:pPr>
              <a:lnSpc>
                <a:spcPct val="200000"/>
              </a:lnSpc>
            </a:pPr>
            <a:r>
              <a:rPr lang="zh-CN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人 来 鸟 不 惊。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562600" y="228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>
                <a:latin typeface="宋体" pitchFamily="2" charset="-122"/>
              </a:rPr>
              <a:t>huà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038600" y="13716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>
                <a:latin typeface="宋体" pitchFamily="2" charset="-122"/>
              </a:rPr>
              <a:t>yuǎn</a:t>
            </a:r>
            <a:r>
              <a:rPr lang="zh-CN" altLang="zh-CN" sz="1800">
                <a:latin typeface="宋体" pitchFamily="2" charset="-122"/>
              </a:rPr>
              <a:t>  kàn</a:t>
            </a:r>
            <a:r>
              <a:rPr lang="zh-CN" altLang="zh-CN" sz="2000">
                <a:latin typeface="宋体" pitchFamily="2" charset="-122"/>
              </a:rPr>
              <a:t>  shān yǒu  sè</a:t>
            </a:r>
            <a:endParaRPr lang="zh-CN" altLang="zh-CN">
              <a:latin typeface="宋体" pitchFamily="2" charset="-122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038600" y="25908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>
                <a:latin typeface="宋体" pitchFamily="2" charset="-122"/>
              </a:rPr>
              <a:t>jìn</a:t>
            </a:r>
            <a:r>
              <a:rPr lang="zh-CN" altLang="zh-CN" sz="1800">
                <a:latin typeface="宋体" pitchFamily="2" charset="-122"/>
              </a:rPr>
              <a:t>  tīnɡ shuǐ  wú  shēnɡ</a:t>
            </a:r>
            <a:endParaRPr lang="zh-CN" altLang="zh-CN">
              <a:latin typeface="宋体" pitchFamily="2" charset="-122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038600" y="38100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>
                <a:latin typeface="宋体" pitchFamily="2" charset="-122"/>
              </a:rPr>
              <a:t>chūn  qù  huā  hái  zài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038600" y="495300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>
                <a:latin typeface="宋体" pitchFamily="2" charset="-122"/>
              </a:rPr>
              <a:t>rén</a:t>
            </a:r>
            <a:r>
              <a:rPr lang="zh-CN" altLang="zh-CN" sz="1000">
                <a:latin typeface="宋体" pitchFamily="2" charset="-122"/>
              </a:rPr>
              <a:t>   lái niǎo  bù  jīnɡ</a:t>
            </a:r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3333CC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FF3300"/>
      </a:accent2>
      <a:accent3>
        <a:srgbClr val="FFFFFF"/>
      </a:accent3>
      <a:accent4>
        <a:srgbClr val="2A2AAE"/>
      </a:accent4>
      <a:accent5>
        <a:srgbClr val="AAE2CA"/>
      </a:accent5>
      <a:accent6>
        <a:srgbClr val="E72D00"/>
      </a:accent6>
      <a:hlink>
        <a:srgbClr val="009900"/>
      </a:hlink>
      <a:folHlink>
        <a:srgbClr val="3333CC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Pages>0</Pages>
  <Words>504</Words>
  <Characters>0</Characters>
  <Application>Microsoft Office PowerPoint</Application>
  <DocSecurity>0</DocSecurity>
  <PresentationFormat>全屏显示(4:3)</PresentationFormat>
  <Lines>0</Lines>
  <Paragraphs>95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Manager/>
  <Company>Microsoft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第一PPT模板网-WWW.1PPT.COM_x000d_
</dc:description>
  <cp:lastModifiedBy>liuwei</cp:lastModifiedBy>
  <cp:revision>35</cp:revision>
  <dcterms:created xsi:type="dcterms:W3CDTF">2004-07-22T02:24:07Z</dcterms:created>
  <dcterms:modified xsi:type="dcterms:W3CDTF">2017-04-16T03:39:08Z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2052-8.1.0.3442</vt:lpwstr>
  </property>
</Properties>
</file>