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0" r:id="rId3"/>
    <p:sldId id="272" r:id="rId4"/>
    <p:sldId id="263" r:id="rId5"/>
    <p:sldId id="278" r:id="rId6"/>
    <p:sldId id="289" r:id="rId7"/>
    <p:sldId id="264" r:id="rId8"/>
    <p:sldId id="279" r:id="rId9"/>
    <p:sldId id="271" r:id="rId10"/>
    <p:sldId id="281" r:id="rId11"/>
    <p:sldId id="285" r:id="rId12"/>
    <p:sldId id="286" r:id="rId13"/>
    <p:sldId id="283" r:id="rId14"/>
    <p:sldId id="282" r:id="rId15"/>
    <p:sldId id="288" r:id="rId16"/>
    <p:sldId id="265" r:id="rId17"/>
    <p:sldId id="28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3600" b="1" kern="1200">
        <a:solidFill>
          <a:srgbClr val="FF3300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3600" b="1" kern="1200">
        <a:solidFill>
          <a:srgbClr val="FF3300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3600" b="1" kern="1200">
        <a:solidFill>
          <a:srgbClr val="FF3300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3600" b="1" kern="1200">
        <a:solidFill>
          <a:srgbClr val="FF3300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3600" b="1" kern="1200">
        <a:solidFill>
          <a:srgbClr val="FF33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rgbClr val="FF33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rgbClr val="FF33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rgbClr val="FF33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rgbClr val="FF3300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FF"/>
    <a:srgbClr val="FFFF00"/>
    <a:srgbClr val="FF0000"/>
    <a:srgbClr val="0000FF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106" d="100"/>
          <a:sy n="106" d="100"/>
        </p:scale>
        <p:origin x="-176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FFBF1-A157-4522-97C2-36124C82D0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753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3B032-6719-4B63-8D9E-0E637D4F71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845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50A95-2796-4EAB-B83F-ADA17844D8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403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F1B06-EE1D-40C6-B360-E60BF74B17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752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B92F5-F0AC-4962-BB90-5B44AAA264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980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4DCBC-43D3-494B-A448-C1B7DCAAB4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016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2EDF2-1520-4416-A7FA-8F88F36964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0715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56458-F939-4CD6-832E-4F2AFBBBAD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4222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21DBB-12DF-45DE-B67E-8310573F17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9278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6D9EA-41A5-4094-81C8-82BE1810DE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0821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64740-179D-4755-8AA2-C2FAA975BE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5581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9411BA05-ED54-403E-B8B5-D65B0A6498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gif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rita/&#26700;&#38754;/1&#12289;&#30011;_1/1&#12289;&#30011;/&#26032;&#24314;&#25991;&#20214;&#22841;/hua.swf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zrj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514600" y="1827440"/>
            <a:ext cx="2710544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画</a:t>
            </a:r>
            <a:r>
              <a:rPr lang="zh-CN" altLang="en-US" sz="13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       </a:t>
            </a:r>
            <a:endParaRPr lang="zh-CN" altLang="en-US" sz="20800" b="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pic>
        <p:nvPicPr>
          <p:cNvPr id="24588" name="Picture 12" descr="额卡哇伊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43400"/>
            <a:ext cx="10668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589" name="Picture 13" descr="额外评论员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13716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590" name="Picture 14" descr="kakhl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3800" y="1203606"/>
            <a:ext cx="16573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pic01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752600" y="685800"/>
            <a:ext cx="1860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400" b="0" dirty="0">
                <a:solidFill>
                  <a:schemeClr val="tx1"/>
                </a:solidFill>
              </a:rPr>
              <a:t>议一议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838200" y="3124200"/>
            <a:ext cx="749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0" dirty="0">
                <a:solidFill>
                  <a:schemeClr val="tx1"/>
                </a:solidFill>
              </a:rPr>
              <a:t>为什么人走近听，还是听不到水声？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838200" y="4038600"/>
            <a:ext cx="749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0" dirty="0">
                <a:solidFill>
                  <a:schemeClr val="tx1"/>
                </a:solidFill>
              </a:rPr>
              <a:t>为什么春天已经过去了，花还没谢？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990600" y="4953000"/>
            <a:ext cx="612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0" dirty="0">
                <a:solidFill>
                  <a:schemeClr val="tx1"/>
                </a:solidFill>
              </a:rPr>
              <a:t>为什么人走近了，鸟没飞走？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914400" y="205740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 dirty="0">
                <a:solidFill>
                  <a:schemeClr val="tx1"/>
                </a:solidFill>
              </a:rPr>
              <a:t>为什么山远看还能看得清楚颜色？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daix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5181600" cy="43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438400" y="5334000"/>
            <a:ext cx="40544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800">
                <a:solidFill>
                  <a:srgbClr val="FF66CC"/>
                </a:solidFill>
                <a:latin typeface="Times New Roman" pitchFamily="18" charset="0"/>
              </a:rPr>
              <a:t>近 听 水 无 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春之恋"/>
          <p:cNvPicPr>
            <a:picLocks noChangeAspect="1" noChangeArrowheads="1"/>
          </p:cNvPicPr>
          <p:nvPr/>
        </p:nvPicPr>
        <p:blipFill>
          <a:blip r:embed="rId4">
            <a:lum bright="1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419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819400" y="4724400"/>
            <a:ext cx="40544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800">
                <a:latin typeface="Times New Roman" pitchFamily="18" charset="0"/>
              </a:rPr>
              <a:t>春 去 花 还 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15"/>
          <p:cNvPicPr>
            <a:picLocks noChangeAspect="1" noChangeArrowheads="1"/>
          </p:cNvPicPr>
          <p:nvPr/>
        </p:nvPicPr>
        <p:blipFill>
          <a:blip r:embed="rId4">
            <a:lum bright="1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55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819" name="Picture 3" descr="p_gif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0812" y="4357694"/>
            <a:ext cx="1361583" cy="227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352800" y="1676400"/>
            <a:ext cx="40544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800" b="0">
                <a:solidFill>
                  <a:schemeClr val="tx1"/>
                </a:solidFill>
                <a:latin typeface="Times New Roman" pitchFamily="18" charset="0"/>
              </a:rPr>
              <a:t>人 来 鸟 不 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tnpic0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7425" y="4038600"/>
            <a:ext cx="1806575" cy="2286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5400000" scaled="1"/>
          </a:gradFill>
        </p:spPr>
      </p:pic>
      <p:pic>
        <p:nvPicPr>
          <p:cNvPr id="33795" name="Picture 3" descr="hud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429000"/>
            <a:ext cx="10001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895600" y="1563688"/>
            <a:ext cx="26225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800" b="0" dirty="0">
                <a:solidFill>
                  <a:schemeClr val="tx1"/>
                </a:solidFill>
                <a:latin typeface="Times New Roman" pitchFamily="18" charset="0"/>
              </a:rPr>
              <a:t>远</a:t>
            </a:r>
            <a:r>
              <a:rPr kumimoji="1" lang="en-US" altLang="zh-CN" sz="4800" b="0" dirty="0">
                <a:solidFill>
                  <a:schemeClr val="tx1"/>
                </a:solidFill>
                <a:latin typeface="Times New Roman" pitchFamily="18" charset="0"/>
              </a:rPr>
              <a:t>——</a:t>
            </a:r>
            <a:r>
              <a:rPr kumimoji="1" lang="zh-CN" altLang="en-US" sz="4800" b="0" dirty="0">
                <a:solidFill>
                  <a:schemeClr val="tx1"/>
                </a:solidFill>
                <a:latin typeface="Times New Roman" pitchFamily="18" charset="0"/>
              </a:rPr>
              <a:t>近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016250" y="4191000"/>
            <a:ext cx="2622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800" b="0">
                <a:solidFill>
                  <a:schemeClr val="tx1"/>
                </a:solidFill>
                <a:latin typeface="Times New Roman" pitchFamily="18" charset="0"/>
              </a:rPr>
              <a:t>来</a:t>
            </a:r>
            <a:r>
              <a:rPr kumimoji="1" lang="en-US" altLang="zh-CN" sz="4800" b="0">
                <a:solidFill>
                  <a:schemeClr val="tx1"/>
                </a:solidFill>
                <a:latin typeface="Times New Roman" pitchFamily="18" charset="0"/>
              </a:rPr>
              <a:t>——</a:t>
            </a:r>
            <a:r>
              <a:rPr kumimoji="1" lang="zh-CN" altLang="en-US" sz="4800" b="0">
                <a:solidFill>
                  <a:schemeClr val="tx1"/>
                </a:solidFill>
                <a:latin typeface="Times New Roman" pitchFamily="18" charset="0"/>
              </a:rPr>
              <a:t>去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971800" y="2895600"/>
            <a:ext cx="2622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800" b="0">
                <a:solidFill>
                  <a:schemeClr val="tx1"/>
                </a:solidFill>
                <a:latin typeface="Times New Roman" pitchFamily="18" charset="0"/>
              </a:rPr>
              <a:t>有</a:t>
            </a:r>
            <a:r>
              <a:rPr kumimoji="1" lang="en-US" altLang="zh-CN" sz="4800" b="0">
                <a:solidFill>
                  <a:schemeClr val="tx1"/>
                </a:solidFill>
                <a:latin typeface="Times New Roman" pitchFamily="18" charset="0"/>
              </a:rPr>
              <a:t>——</a:t>
            </a:r>
            <a:r>
              <a:rPr kumimoji="1" lang="zh-CN" altLang="en-US" sz="4800" b="0">
                <a:solidFill>
                  <a:schemeClr val="tx1"/>
                </a:solidFill>
                <a:latin typeface="Times New Roman" pitchFamily="18" charset="0"/>
              </a:rPr>
              <a:t>无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04800" y="90328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200" b="0">
                <a:solidFill>
                  <a:schemeClr val="tx1"/>
                </a:solidFill>
                <a:latin typeface="Times New Roman" pitchFamily="18" charset="0"/>
              </a:rPr>
              <a:t>小朋友你找对了吗？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828800" y="1828800"/>
            <a:ext cx="6704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6000">
                <a:solidFill>
                  <a:schemeClr val="tx1"/>
                </a:solidFill>
                <a:latin typeface="Times New Roman" pitchFamily="18" charset="0"/>
              </a:rPr>
              <a:t>远看</a:t>
            </a:r>
            <a:r>
              <a:rPr kumimoji="1" lang="zh-CN" altLang="en-US" sz="6000">
                <a:solidFill>
                  <a:srgbClr val="FF0000"/>
                </a:solidFill>
                <a:latin typeface="Times New Roman" pitchFamily="18" charset="0"/>
              </a:rPr>
              <a:t>∕</a:t>
            </a:r>
            <a:r>
              <a:rPr kumimoji="1" lang="zh-CN" altLang="en-US" sz="6000">
                <a:solidFill>
                  <a:schemeClr val="tx1"/>
                </a:solidFill>
                <a:latin typeface="Times New Roman" pitchFamily="18" charset="0"/>
              </a:rPr>
              <a:t>山</a:t>
            </a:r>
            <a:r>
              <a:rPr kumimoji="1" lang="zh-CN" altLang="en-US" sz="6000">
                <a:solidFill>
                  <a:srgbClr val="FF0000"/>
                </a:solidFill>
                <a:latin typeface="Times New Roman" pitchFamily="18" charset="0"/>
              </a:rPr>
              <a:t>∕</a:t>
            </a:r>
            <a:r>
              <a:rPr kumimoji="1" lang="zh-CN" altLang="en-US" sz="6000">
                <a:solidFill>
                  <a:schemeClr val="tx1"/>
                </a:solidFill>
                <a:latin typeface="Times New Roman" pitchFamily="18" charset="0"/>
              </a:rPr>
              <a:t>有色，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828800" y="2895600"/>
            <a:ext cx="6630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tx1"/>
                </a:solidFill>
                <a:latin typeface="Times New Roman" pitchFamily="18" charset="0"/>
              </a:rPr>
              <a:t>近听</a:t>
            </a:r>
            <a:r>
              <a:rPr kumimoji="1" lang="zh-CN" altLang="en-US" sz="6000" dirty="0">
                <a:solidFill>
                  <a:srgbClr val="FF0000"/>
                </a:solidFill>
                <a:latin typeface="Times New Roman" pitchFamily="18" charset="0"/>
              </a:rPr>
              <a:t>∕</a:t>
            </a:r>
            <a:r>
              <a:rPr kumimoji="1" lang="zh-CN" altLang="en-US" sz="6000" dirty="0">
                <a:solidFill>
                  <a:schemeClr val="tx1"/>
                </a:solidFill>
                <a:latin typeface="Times New Roman" pitchFamily="18" charset="0"/>
              </a:rPr>
              <a:t>水</a:t>
            </a:r>
            <a:r>
              <a:rPr kumimoji="1" lang="zh-CN" altLang="en-US" sz="6000" dirty="0">
                <a:solidFill>
                  <a:srgbClr val="FF0000"/>
                </a:solidFill>
                <a:latin typeface="Times New Roman" pitchFamily="18" charset="0"/>
              </a:rPr>
              <a:t>∕</a:t>
            </a:r>
            <a:r>
              <a:rPr kumimoji="1" lang="zh-CN" altLang="en-US" sz="6000" dirty="0">
                <a:solidFill>
                  <a:schemeClr val="tx1"/>
                </a:solidFill>
                <a:latin typeface="Times New Roman" pitchFamily="18" charset="0"/>
              </a:rPr>
              <a:t>无声，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752600" y="4038600"/>
            <a:ext cx="6635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6000">
                <a:solidFill>
                  <a:schemeClr val="tx1"/>
                </a:solidFill>
                <a:latin typeface="Times New Roman" pitchFamily="18" charset="0"/>
              </a:rPr>
              <a:t>春去</a:t>
            </a:r>
            <a:r>
              <a:rPr kumimoji="1" lang="zh-CN" altLang="en-US" sz="6000">
                <a:solidFill>
                  <a:srgbClr val="FF0000"/>
                </a:solidFill>
                <a:latin typeface="Times New Roman" pitchFamily="18" charset="0"/>
              </a:rPr>
              <a:t>∕</a:t>
            </a:r>
            <a:r>
              <a:rPr kumimoji="1" lang="zh-CN" altLang="en-US" sz="6000">
                <a:solidFill>
                  <a:schemeClr val="tx1"/>
                </a:solidFill>
                <a:latin typeface="Times New Roman" pitchFamily="18" charset="0"/>
              </a:rPr>
              <a:t>花</a:t>
            </a:r>
            <a:r>
              <a:rPr kumimoji="1" lang="zh-CN" altLang="en-US" sz="6000">
                <a:solidFill>
                  <a:srgbClr val="FF0000"/>
                </a:solidFill>
                <a:latin typeface="Times New Roman" pitchFamily="18" charset="0"/>
              </a:rPr>
              <a:t>∕</a:t>
            </a:r>
            <a:r>
              <a:rPr kumimoji="1" lang="zh-CN" altLang="en-US" sz="6000">
                <a:solidFill>
                  <a:schemeClr val="tx1"/>
                </a:solidFill>
                <a:latin typeface="Times New Roman" pitchFamily="18" charset="0"/>
              </a:rPr>
              <a:t>还在，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752600" y="5105400"/>
            <a:ext cx="6784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6000">
                <a:solidFill>
                  <a:schemeClr val="tx1"/>
                </a:solidFill>
                <a:latin typeface="Times New Roman" pitchFamily="18" charset="0"/>
              </a:rPr>
              <a:t>人来</a:t>
            </a:r>
            <a:r>
              <a:rPr kumimoji="1" lang="zh-CN" altLang="en-US" sz="6000">
                <a:solidFill>
                  <a:srgbClr val="FF0000"/>
                </a:solidFill>
                <a:latin typeface="Times New Roman" pitchFamily="18" charset="0"/>
              </a:rPr>
              <a:t>∕</a:t>
            </a:r>
            <a:r>
              <a:rPr kumimoji="1" lang="zh-CN" altLang="en-US" sz="6000">
                <a:solidFill>
                  <a:schemeClr val="tx1"/>
                </a:solidFill>
                <a:latin typeface="Times New Roman" pitchFamily="18" charset="0"/>
              </a:rPr>
              <a:t>鸟</a:t>
            </a:r>
            <a:r>
              <a:rPr kumimoji="1" lang="zh-CN" altLang="en-US" sz="6000">
                <a:solidFill>
                  <a:srgbClr val="FF0000"/>
                </a:solidFill>
                <a:latin typeface="Times New Roman" pitchFamily="18" charset="0"/>
              </a:rPr>
              <a:t>∕</a:t>
            </a:r>
            <a:r>
              <a:rPr kumimoji="1" lang="zh-CN" altLang="en-US" sz="6000">
                <a:solidFill>
                  <a:schemeClr val="tx1"/>
                </a:solidFill>
                <a:latin typeface="Times New Roman" pitchFamily="18" charset="0"/>
              </a:rPr>
              <a:t>不惊。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514600" y="381000"/>
            <a:ext cx="3429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80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kumimoji="1" lang="zh-CN" altLang="en-US" sz="8000">
                <a:solidFill>
                  <a:schemeClr val="tx1"/>
                </a:solidFill>
                <a:latin typeface="Times New Roman" pitchFamily="18" charset="0"/>
              </a:rPr>
              <a:t>画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米老鼠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5663" cy="227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5373688"/>
            <a:ext cx="9140825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5" y="0"/>
            <a:ext cx="9140825" cy="6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411413" y="404813"/>
            <a:ext cx="4032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ea typeface="楷体_GB2312" pitchFamily="49" charset="-122"/>
              </a:rPr>
              <a:t>我会</a:t>
            </a:r>
            <a:r>
              <a:rPr lang="zh-CN" altLang="en-US" sz="6000" dirty="0" smtClean="0">
                <a:ea typeface="楷体_GB2312" pitchFamily="49" charset="-122"/>
              </a:rPr>
              <a:t>说 </a:t>
            </a:r>
            <a:endParaRPr lang="zh-CN" altLang="en-US" sz="6000" dirty="0">
              <a:ea typeface="楷体_GB2312" pitchFamily="49" charset="-122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403350" y="2492375"/>
            <a:ext cx="1008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0">
                <a:solidFill>
                  <a:schemeClr val="tx1"/>
                </a:solidFill>
                <a:ea typeface="楷体_GB2312" pitchFamily="49" charset="-122"/>
              </a:rPr>
              <a:t>有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411413" y="2492375"/>
            <a:ext cx="86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0" dirty="0">
                <a:solidFill>
                  <a:schemeClr val="tx1"/>
                </a:solidFill>
                <a:ea typeface="楷体_GB2312" pitchFamily="49" charset="-122"/>
              </a:rPr>
              <a:t>无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403350" y="3284538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0">
                <a:solidFill>
                  <a:schemeClr val="tx1"/>
                </a:solidFill>
                <a:ea typeface="楷体_GB2312" pitchFamily="49" charset="-122"/>
              </a:rPr>
              <a:t>来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484438" y="3284538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0">
                <a:solidFill>
                  <a:schemeClr val="tx1"/>
                </a:solidFill>
                <a:ea typeface="楷体_GB2312" pitchFamily="49" charset="-122"/>
              </a:rPr>
              <a:t>去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403350" y="4076700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0">
                <a:solidFill>
                  <a:schemeClr val="tx1"/>
                </a:solidFill>
                <a:ea typeface="楷体_GB2312" pitchFamily="49" charset="-122"/>
              </a:rPr>
              <a:t>白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411413" y="4076700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0">
                <a:solidFill>
                  <a:schemeClr val="tx1"/>
                </a:solidFill>
                <a:ea typeface="楷体_GB2312" pitchFamily="49" charset="-122"/>
              </a:rPr>
              <a:t>黑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356100" y="2492375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0">
                <a:solidFill>
                  <a:schemeClr val="tx1"/>
                </a:solidFill>
                <a:ea typeface="楷体_GB2312" pitchFamily="49" charset="-122"/>
              </a:rPr>
              <a:t>高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651500" y="2492375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0">
                <a:solidFill>
                  <a:schemeClr val="tx1"/>
                </a:solidFill>
                <a:ea typeface="楷体_GB2312" pitchFamily="49" charset="-122"/>
              </a:rPr>
              <a:t>矮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356100" y="3284538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0">
                <a:solidFill>
                  <a:schemeClr val="tx1"/>
                </a:solidFill>
                <a:ea typeface="楷体_GB2312" pitchFamily="49" charset="-122"/>
              </a:rPr>
              <a:t>笑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724525" y="3213100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0">
                <a:solidFill>
                  <a:schemeClr val="tx1"/>
                </a:solidFill>
                <a:ea typeface="楷体_GB2312" pitchFamily="49" charset="-122"/>
              </a:rPr>
              <a:t>哭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356100" y="4076700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0">
                <a:solidFill>
                  <a:schemeClr val="tx1"/>
                </a:solidFill>
                <a:ea typeface="楷体_GB2312" pitchFamily="49" charset="-122"/>
              </a:rPr>
              <a:t>晚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795963" y="4005263"/>
            <a:ext cx="7239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0">
                <a:solidFill>
                  <a:schemeClr val="tx1"/>
                </a:solidFill>
                <a:ea typeface="楷体_GB2312" pitchFamily="49" charset="-122"/>
              </a:rPr>
              <a:t>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0" grpId="0"/>
      <p:bldP spid="13321" grpId="0"/>
      <p:bldP spid="13323" grpId="0"/>
      <p:bldP spid="13324" grpId="0"/>
      <p:bldP spid="13325" grpId="0"/>
      <p:bldP spid="13327" grpId="0"/>
      <p:bldP spid="13328" grpId="0"/>
      <p:bldP spid="133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tnpic0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7425" y="4038600"/>
            <a:ext cx="1806575" cy="2286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5400000" scaled="1"/>
          </a:gradFill>
        </p:spPr>
      </p:pic>
      <p:pic>
        <p:nvPicPr>
          <p:cNvPr id="39939" name="Picture 3" descr="hu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581400"/>
            <a:ext cx="10001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26987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6600" b="0">
                <a:solidFill>
                  <a:schemeClr val="tx1"/>
                </a:solidFill>
                <a:latin typeface="Times New Roman" pitchFamily="18" charset="0"/>
              </a:rPr>
              <a:t>跟我写</a:t>
            </a:r>
          </a:p>
        </p:txBody>
      </p:sp>
      <p:grpSp>
        <p:nvGrpSpPr>
          <p:cNvPr id="39948" name="Group 12"/>
          <p:cNvGrpSpPr>
            <a:grpSpLocks/>
          </p:cNvGrpSpPr>
          <p:nvPr/>
        </p:nvGrpSpPr>
        <p:grpSpPr bwMode="auto">
          <a:xfrm>
            <a:off x="1676400" y="2133600"/>
            <a:ext cx="1524000" cy="1524000"/>
            <a:chOff x="1008" y="1296"/>
            <a:chExt cx="960" cy="960"/>
          </a:xfrm>
        </p:grpSpPr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1008" y="1296"/>
              <a:ext cx="96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1488" y="129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1008" y="177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1008" y="1296"/>
              <a:ext cx="96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 flipV="1">
              <a:off x="1008" y="1296"/>
              <a:ext cx="96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54" name="Text Box 1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905000" y="2209800"/>
            <a:ext cx="1098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7200" b="0">
                <a:latin typeface="Times New Roman" pitchFamily="18" charset="0"/>
              </a:rPr>
              <a:t>火</a:t>
            </a:r>
          </a:p>
        </p:txBody>
      </p:sp>
      <p:grpSp>
        <p:nvGrpSpPr>
          <p:cNvPr id="39962" name="Group 26"/>
          <p:cNvGrpSpPr>
            <a:grpSpLocks/>
          </p:cNvGrpSpPr>
          <p:nvPr/>
        </p:nvGrpSpPr>
        <p:grpSpPr bwMode="auto">
          <a:xfrm>
            <a:off x="5105400" y="2133600"/>
            <a:ext cx="1524000" cy="1524000"/>
            <a:chOff x="1008" y="1296"/>
            <a:chExt cx="960" cy="960"/>
          </a:xfrm>
        </p:grpSpPr>
        <p:sp>
          <p:nvSpPr>
            <p:cNvPr id="39963" name="Rectangle 27"/>
            <p:cNvSpPr>
              <a:spLocks noChangeArrowheads="1"/>
            </p:cNvSpPr>
            <p:nvPr/>
          </p:nvSpPr>
          <p:spPr bwMode="auto">
            <a:xfrm>
              <a:off x="1008" y="1296"/>
              <a:ext cx="96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>
              <a:off x="1488" y="129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1008" y="177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>
              <a:off x="1008" y="1296"/>
              <a:ext cx="96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Line 31"/>
            <p:cNvSpPr>
              <a:spLocks noChangeShapeType="1"/>
            </p:cNvSpPr>
            <p:nvPr/>
          </p:nvSpPr>
          <p:spPr bwMode="auto">
            <a:xfrm flipV="1">
              <a:off x="1008" y="1296"/>
              <a:ext cx="96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68" name="Text Box 3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1098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7200" b="0">
                <a:latin typeface="Times New Roman" pitchFamily="18" charset="0"/>
              </a:rPr>
              <a:t>六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38100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猜一猜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两棵小树十个杈，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不长叶子不开花。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能写会算还会画，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天天干活不说话。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410200" y="1143000"/>
            <a:ext cx="28194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解落三秋叶，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能开二月花。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过江千尺浪，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入竹万竿斜。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752600" y="4419600"/>
            <a:ext cx="190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/>
              <a:t>（手）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4419600"/>
            <a:ext cx="243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/>
              <a:t>（风）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76375" y="260350"/>
            <a:ext cx="6408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0"/>
              <a:t>yuǎn  kàn  shān  yǒu  sè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76375" y="1844675"/>
            <a:ext cx="6769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0" dirty="0" err="1"/>
              <a:t>jìn</a:t>
            </a:r>
            <a:r>
              <a:rPr lang="en-US" altLang="zh-CN" sz="4400" b="0" dirty="0"/>
              <a:t>  </a:t>
            </a:r>
            <a:r>
              <a:rPr lang="en-US" altLang="zh-CN" sz="4400" b="0" dirty="0" err="1"/>
              <a:t>tīng</a:t>
            </a:r>
            <a:r>
              <a:rPr lang="en-US" altLang="zh-CN" sz="4400" b="0" dirty="0"/>
              <a:t>  </a:t>
            </a:r>
            <a:r>
              <a:rPr lang="en-US" altLang="zh-CN" sz="4400" b="0" dirty="0" err="1"/>
              <a:t>shuǐ</a:t>
            </a:r>
            <a:r>
              <a:rPr lang="en-US" altLang="zh-CN" sz="4400" b="0" dirty="0"/>
              <a:t>  </a:t>
            </a:r>
            <a:r>
              <a:rPr lang="en-US" altLang="zh-CN" sz="4400" b="0" dirty="0" err="1"/>
              <a:t>wú</a:t>
            </a:r>
            <a:r>
              <a:rPr lang="en-US" altLang="zh-CN" sz="4400" b="0" dirty="0"/>
              <a:t>  </a:t>
            </a:r>
            <a:r>
              <a:rPr lang="en-US" altLang="zh-CN" sz="4400" b="0" dirty="0" err="1"/>
              <a:t>shēng</a:t>
            </a:r>
            <a:endParaRPr lang="en-US" altLang="zh-CN" sz="4400" b="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47813" y="3357563"/>
            <a:ext cx="6300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0"/>
              <a:t>chūn  qù  huā  hái  zài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600200" y="4876800"/>
            <a:ext cx="6156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0"/>
              <a:t>rén   lái   niǎo   bù   jīng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47813" y="1125538"/>
            <a:ext cx="72723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chemeClr val="tx1"/>
                </a:solidFill>
              </a:rPr>
              <a:t>远      看     山     有   色，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76375" y="2636838"/>
            <a:ext cx="6769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</a:rPr>
              <a:t>近   听     水     无     声。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619250" y="4149725"/>
            <a:ext cx="6156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</a:rPr>
              <a:t>春     去   花     还   在，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763713" y="5661025"/>
            <a:ext cx="6227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</a:rPr>
              <a:t>人    来    鸟     不    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95800" y="990600"/>
            <a:ext cx="14398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/>
              <a:t>山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0" y="990600"/>
            <a:ext cx="15128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/>
              <a:t>水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495800" y="2819400"/>
            <a:ext cx="11509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/>
              <a:t>花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172200" y="2819400"/>
            <a:ext cx="1152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/>
              <a:t>鸟</a:t>
            </a:r>
          </a:p>
        </p:txBody>
      </p:sp>
      <p:sp>
        <p:nvSpPr>
          <p:cNvPr id="11278" name="AutoShape 14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5638800" y="5410200"/>
            <a:ext cx="685800" cy="533400"/>
          </a:xfrm>
          <a:custGeom>
            <a:avLst/>
            <a:gdLst>
              <a:gd name="G0" fmla="+- 6480 0 0"/>
              <a:gd name="G1" fmla="+- 8640 0 0"/>
              <a:gd name="G2" fmla="+- 4320 0 0"/>
              <a:gd name="G3" fmla="+- 21600 0 6480"/>
              <a:gd name="G4" fmla="+- 21600 0 8640"/>
              <a:gd name="G5" fmla="+- 21600 0 4320"/>
              <a:gd name="G6" fmla="+- 6480 0 10800"/>
              <a:gd name="G7" fmla="+- 8640 0 10800"/>
              <a:gd name="G8" fmla="*/ G7 4320 G6"/>
              <a:gd name="G9" fmla="+- 21600 0 G8"/>
              <a:gd name="T0" fmla="*/ G8 w 21600"/>
              <a:gd name="T1" fmla="*/ G1 h 21600"/>
              <a:gd name="T2" fmla="*/ G9 w 21600"/>
              <a:gd name="T3" fmla="*/ G4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7391400" y="4038600"/>
            <a:ext cx="762000" cy="838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69" grpId="0" autoUpdateAnimBg="0"/>
      <p:bldP spid="11270" grpId="0" autoUpdateAnimBg="0"/>
      <p:bldP spid="11271" grpId="0" autoUpdateAnimBg="0"/>
      <p:bldP spid="112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2057400" cy="6858000"/>
          </a:xfrm>
          <a:prstGeom prst="rect">
            <a:avLst/>
          </a:prstGeom>
          <a:solidFill>
            <a:srgbClr val="341A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4400"/>
          </a:p>
        </p:txBody>
      </p:sp>
      <p:pic>
        <p:nvPicPr>
          <p:cNvPr id="28675" name="Picture 3" descr="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02" t="14331" r="8157" b="11339"/>
          <a:stretch>
            <a:fillRect/>
          </a:stretch>
        </p:blipFill>
        <p:spPr bwMode="auto">
          <a:xfrm>
            <a:off x="0" y="914400"/>
            <a:ext cx="2057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0" y="228600"/>
            <a:ext cx="64087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0">
                <a:solidFill>
                  <a:schemeClr val="tx1"/>
                </a:solidFill>
              </a:rPr>
              <a:t>yu</a:t>
            </a:r>
            <a:r>
              <a:rPr lang="en-US" altLang="zh-CN" sz="4800">
                <a:solidFill>
                  <a:schemeClr val="tx1"/>
                </a:solidFill>
                <a:latin typeface="Arial Black" pitchFamily="34" charset="0"/>
              </a:rPr>
              <a:t>ǎ</a:t>
            </a:r>
            <a:r>
              <a:rPr lang="en-US" altLang="zh-CN" sz="4400" b="0">
                <a:solidFill>
                  <a:schemeClr val="tx1"/>
                </a:solidFill>
              </a:rPr>
              <a:t>n  kàn  sh</a:t>
            </a:r>
            <a:r>
              <a:rPr lang="en-US" altLang="zh-CN" sz="4800">
                <a:solidFill>
                  <a:schemeClr val="tx1"/>
                </a:solidFill>
              </a:rPr>
              <a:t>ā</a:t>
            </a:r>
            <a:r>
              <a:rPr lang="en-US" altLang="zh-CN" sz="4400" b="0">
                <a:solidFill>
                  <a:schemeClr val="tx1"/>
                </a:solidFill>
              </a:rPr>
              <a:t>n  y</a:t>
            </a:r>
            <a:r>
              <a:rPr lang="en-US" altLang="zh-CN" sz="4800">
                <a:solidFill>
                  <a:schemeClr val="tx1"/>
                </a:solidFill>
              </a:rPr>
              <a:t>ǒ</a:t>
            </a:r>
            <a:r>
              <a:rPr lang="en-US" altLang="zh-CN" sz="4400" b="0">
                <a:solidFill>
                  <a:schemeClr val="tx1"/>
                </a:solidFill>
              </a:rPr>
              <a:t>u  sè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90763" y="1862138"/>
            <a:ext cx="72104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0" dirty="0">
                <a:solidFill>
                  <a:schemeClr val="tx1"/>
                </a:solidFill>
              </a:rPr>
              <a:t> </a:t>
            </a:r>
            <a:r>
              <a:rPr lang="en-US" altLang="zh-CN" sz="4400" b="0" dirty="0" err="1">
                <a:solidFill>
                  <a:schemeClr val="tx1"/>
                </a:solidFill>
              </a:rPr>
              <a:t>jìn</a:t>
            </a:r>
            <a:r>
              <a:rPr lang="en-US" altLang="zh-CN" sz="4400" b="0" dirty="0">
                <a:solidFill>
                  <a:schemeClr val="tx1"/>
                </a:solidFill>
              </a:rPr>
              <a:t>   </a:t>
            </a:r>
            <a:r>
              <a:rPr lang="en-US" altLang="zh-CN" sz="4400" b="0" dirty="0" err="1">
                <a:solidFill>
                  <a:schemeClr val="tx1"/>
                </a:solidFill>
              </a:rPr>
              <a:t>t</a:t>
            </a:r>
            <a:r>
              <a:rPr lang="en-US" altLang="zh-CN" sz="4800" dirty="0" err="1">
                <a:solidFill>
                  <a:schemeClr val="tx1"/>
                </a:solidFill>
              </a:rPr>
              <a:t>ī</a:t>
            </a:r>
            <a:r>
              <a:rPr lang="en-US" altLang="zh-CN" sz="4400" b="0" dirty="0" err="1">
                <a:solidFill>
                  <a:schemeClr val="tx1"/>
                </a:solidFill>
              </a:rPr>
              <a:t>ng</a:t>
            </a:r>
            <a:r>
              <a:rPr lang="en-US" altLang="zh-CN" sz="4400" b="0" dirty="0">
                <a:solidFill>
                  <a:schemeClr val="tx1"/>
                </a:solidFill>
              </a:rPr>
              <a:t>  </a:t>
            </a:r>
            <a:r>
              <a:rPr lang="en-US" altLang="zh-CN" sz="4400" b="0" dirty="0" err="1">
                <a:solidFill>
                  <a:schemeClr val="tx1"/>
                </a:solidFill>
              </a:rPr>
              <a:t>shu</a:t>
            </a:r>
            <a:r>
              <a:rPr lang="en-US" altLang="zh-CN" sz="4800" dirty="0" err="1">
                <a:solidFill>
                  <a:schemeClr val="tx1"/>
                </a:solidFill>
              </a:rPr>
              <a:t>ǐ</a:t>
            </a:r>
            <a:r>
              <a:rPr lang="en-US" altLang="zh-CN" sz="4400" b="0" dirty="0">
                <a:solidFill>
                  <a:schemeClr val="tx1"/>
                </a:solidFill>
              </a:rPr>
              <a:t>  </a:t>
            </a:r>
            <a:r>
              <a:rPr lang="en-US" altLang="zh-CN" sz="4400" b="0" dirty="0" err="1">
                <a:solidFill>
                  <a:schemeClr val="tx1"/>
                </a:solidFill>
              </a:rPr>
              <a:t>wú</a:t>
            </a:r>
            <a:r>
              <a:rPr lang="en-US" altLang="zh-CN" sz="4400" b="0" dirty="0">
                <a:solidFill>
                  <a:schemeClr val="tx1"/>
                </a:solidFill>
              </a:rPr>
              <a:t>  </a:t>
            </a:r>
            <a:r>
              <a:rPr lang="en-US" altLang="zh-CN" sz="4400" b="0" dirty="0" err="1">
                <a:solidFill>
                  <a:schemeClr val="tx1"/>
                </a:solidFill>
              </a:rPr>
              <a:t>sh</a:t>
            </a:r>
            <a:r>
              <a:rPr lang="en-US" altLang="zh-CN" sz="4800" dirty="0" err="1">
                <a:solidFill>
                  <a:schemeClr val="tx1"/>
                </a:solidFill>
              </a:rPr>
              <a:t>ē</a:t>
            </a:r>
            <a:r>
              <a:rPr lang="en-US" altLang="zh-CN" sz="4400" b="0" dirty="0" err="1">
                <a:solidFill>
                  <a:schemeClr val="tx1"/>
                </a:solidFill>
              </a:rPr>
              <a:t>ng</a:t>
            </a:r>
            <a:endParaRPr lang="en-US" altLang="zh-CN" sz="4400" b="0" dirty="0">
              <a:solidFill>
                <a:schemeClr val="tx1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486025" y="3341688"/>
            <a:ext cx="6477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0">
                <a:solidFill>
                  <a:schemeClr val="tx1"/>
                </a:solidFill>
              </a:rPr>
              <a:t>ch</a:t>
            </a:r>
            <a:r>
              <a:rPr lang="en-US" altLang="zh-CN" sz="4800">
                <a:solidFill>
                  <a:schemeClr val="tx1"/>
                </a:solidFill>
              </a:rPr>
              <a:t>ū</a:t>
            </a:r>
            <a:r>
              <a:rPr lang="en-US" altLang="zh-CN" sz="4400" b="0">
                <a:solidFill>
                  <a:schemeClr val="tx1"/>
                </a:solidFill>
              </a:rPr>
              <a:t>n  qù    hu</a:t>
            </a:r>
            <a:r>
              <a:rPr lang="en-US" altLang="zh-CN" sz="4800">
                <a:solidFill>
                  <a:schemeClr val="tx1"/>
                </a:solidFill>
              </a:rPr>
              <a:t>ā </a:t>
            </a:r>
            <a:r>
              <a:rPr lang="en-US" altLang="zh-CN" sz="4400" b="0">
                <a:solidFill>
                  <a:schemeClr val="tx1"/>
                </a:solidFill>
              </a:rPr>
              <a:t>  hái    zài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262188" y="4886325"/>
            <a:ext cx="65436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0">
                <a:solidFill>
                  <a:schemeClr val="tx1"/>
                </a:solidFill>
              </a:rPr>
              <a:t>rén   lái     ni</a:t>
            </a:r>
            <a:r>
              <a:rPr lang="en-US" altLang="zh-CN" sz="4800">
                <a:solidFill>
                  <a:schemeClr val="tx1"/>
                </a:solidFill>
              </a:rPr>
              <a:t>ǎ</a:t>
            </a:r>
            <a:r>
              <a:rPr lang="en-US" altLang="zh-CN" sz="4400" b="0">
                <a:solidFill>
                  <a:schemeClr val="tx1"/>
                </a:solidFill>
              </a:rPr>
              <a:t>o   bù   j</a:t>
            </a:r>
            <a:r>
              <a:rPr lang="en-US" altLang="zh-CN" sz="4800">
                <a:solidFill>
                  <a:schemeClr val="tx1"/>
                </a:solidFill>
              </a:rPr>
              <a:t>ī</a:t>
            </a:r>
            <a:r>
              <a:rPr lang="en-US" altLang="zh-CN" sz="4400" b="0">
                <a:solidFill>
                  <a:schemeClr val="tx1"/>
                </a:solidFill>
              </a:rPr>
              <a:t>ng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362200" y="1143000"/>
            <a:ext cx="72723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rgbClr val="006600"/>
                </a:solidFill>
              </a:rPr>
              <a:t> </a:t>
            </a:r>
            <a:r>
              <a:rPr lang="zh-CN" altLang="en-US" sz="4400">
                <a:solidFill>
                  <a:srgbClr val="006600"/>
                </a:solidFill>
              </a:rPr>
              <a:t>远     看     山     有    色，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290763" y="2654300"/>
            <a:ext cx="73866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rgbClr val="006600"/>
                </a:solidFill>
              </a:rPr>
              <a:t> </a:t>
            </a:r>
            <a:r>
              <a:rPr lang="zh-CN" altLang="en-US" sz="4400">
                <a:solidFill>
                  <a:srgbClr val="006600"/>
                </a:solidFill>
              </a:rPr>
              <a:t>近     听     水     无     声。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433638" y="4167188"/>
            <a:ext cx="6710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rgbClr val="006600"/>
                </a:solidFill>
              </a:rPr>
              <a:t>春     去     花      还    在，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262188" y="5678488"/>
            <a:ext cx="7339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rgbClr val="006600"/>
                </a:solidFill>
              </a:rPr>
              <a:t> </a:t>
            </a:r>
            <a:r>
              <a:rPr lang="zh-CN" altLang="en-US" sz="4400">
                <a:solidFill>
                  <a:srgbClr val="006600"/>
                </a:solidFill>
              </a:rPr>
              <a:t>人    来      鸟     不     惊。</a:t>
            </a:r>
          </a:p>
        </p:txBody>
      </p: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2438400" y="1143000"/>
            <a:ext cx="6248400" cy="5257800"/>
            <a:chOff x="1536" y="720"/>
            <a:chExt cx="3936" cy="3312"/>
          </a:xfrm>
        </p:grpSpPr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1584" y="720"/>
              <a:ext cx="4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4400" dirty="0"/>
                <a:t>远</a:t>
              </a:r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1536" y="2592"/>
              <a:ext cx="7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4400">
                  <a:latin typeface="宋体" pitchFamily="2" charset="-122"/>
                </a:rPr>
                <a:t>春  </a:t>
              </a: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4080" y="1632"/>
              <a:ext cx="7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4400">
                  <a:latin typeface="宋体" pitchFamily="2" charset="-122"/>
                </a:rPr>
                <a:t>无 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1536" y="1632"/>
              <a:ext cx="72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4400">
                  <a:latin typeface="宋体" pitchFamily="2" charset="-122"/>
                </a:rPr>
                <a:t>近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4752" y="1632"/>
              <a:ext cx="72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>
                  <a:latin typeface="宋体" pitchFamily="2" charset="-122"/>
                </a:rPr>
                <a:t> </a:t>
              </a:r>
              <a:r>
                <a:rPr lang="zh-CN" altLang="en-US" sz="4400">
                  <a:latin typeface="宋体" pitchFamily="2" charset="-122"/>
                </a:rPr>
                <a:t>声</a:t>
              </a: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4848" y="720"/>
              <a:ext cx="58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4400">
                  <a:latin typeface="宋体" pitchFamily="2" charset="-122"/>
                </a:rPr>
                <a:t>色</a:t>
              </a:r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4896" y="3552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4400">
                  <a:latin typeface="宋体" pitchFamily="2" charset="-122"/>
                </a:rPr>
                <a:t>惊</a:t>
              </a:r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4176" y="2592"/>
              <a:ext cx="545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4400">
                  <a:latin typeface="宋体" pitchFamily="2" charset="-122"/>
                </a:rPr>
                <a:t>还</a:t>
              </a:r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1536" y="3552"/>
              <a:ext cx="4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4400">
                  <a:latin typeface="宋体" pitchFamily="2" charset="-122"/>
                </a:rPr>
                <a:t>人</a:t>
              </a: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2256" y="3552"/>
              <a:ext cx="51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4400">
                  <a:latin typeface="宋体" pitchFamily="2" charset="-122"/>
                </a:rPr>
                <a:t>来</a:t>
              </a: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2352" y="1632"/>
              <a:ext cx="48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4400">
                  <a:latin typeface="宋体" pitchFamily="2" charset="-122"/>
                </a:rPr>
                <a:t>听</a:t>
              </a:r>
            </a:p>
          </p:txBody>
        </p:sp>
      </p:grpSp>
      <p:sp>
        <p:nvSpPr>
          <p:cNvPr id="28696" name="Rectangle 24"/>
          <p:cNvSpPr>
            <a:spLocks noGrp="1" noChangeArrowheads="1"/>
          </p:cNvSpPr>
          <p:nvPr>
            <p:ph type="title" idx="4294967295"/>
          </p:nvPr>
        </p:nvSpPr>
        <p:spPr>
          <a:xfrm flipH="1" flipV="1">
            <a:off x="609600" y="457200"/>
            <a:ext cx="76200" cy="152400"/>
          </a:xfrm>
        </p:spPr>
        <p:txBody>
          <a:bodyPr/>
          <a:lstStyle/>
          <a:p>
            <a:r>
              <a:rPr lang="zh-CN" altLang="en-US"/>
              <a:t>画</a:t>
            </a:r>
          </a:p>
        </p:txBody>
      </p:sp>
      <p:sp>
        <p:nvSpPr>
          <p:cNvPr id="28697" name="AutoShape 2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14600" y="6477000"/>
            <a:ext cx="3810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533400" y="228600"/>
            <a:ext cx="744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FFFF00"/>
                </a:solidFill>
              </a:rPr>
              <a:t>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371600" y="1295400"/>
            <a:ext cx="7391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1.</a:t>
            </a:r>
            <a:r>
              <a:rPr kumimoji="1" lang="zh-CN" altLang="en-US" sz="4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把生字在课文中找出来，作上记号。</a:t>
            </a:r>
          </a:p>
          <a:p>
            <a:r>
              <a:rPr kumimoji="1" lang="en-US" altLang="zh-CN" sz="4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2.</a:t>
            </a:r>
            <a:r>
              <a:rPr kumimoji="1" lang="zh-CN" altLang="en-US" sz="4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小组合作认读生字。</a:t>
            </a:r>
          </a:p>
        </p:txBody>
      </p:sp>
      <p:pic>
        <p:nvPicPr>
          <p:cNvPr id="41987" name="Picture 3" descr="合作之窗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941888"/>
            <a:ext cx="3581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153400" y="5943600"/>
            <a:ext cx="304800" cy="45720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合作</a:t>
            </a:r>
          </a:p>
        </p:txBody>
      </p:sp>
      <p:pic>
        <p:nvPicPr>
          <p:cNvPr id="41989" name="Picture 5" descr="RW_0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1074738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990" name="Picture 6" descr="line0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152400"/>
            <a:ext cx="9144000" cy="1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991" name="Picture 7" descr="line0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9144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992" name="Picture 8" descr="line0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993" name="Picture 9" descr="line0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53188"/>
            <a:ext cx="9144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994" name="Picture 10" descr="line11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995" name="Picture 11" descr="line11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6308725"/>
            <a:ext cx="9144000" cy="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封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81200" y="1981200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1800" b="0">
              <a:solidFill>
                <a:schemeClr val="tx1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1550" y="1916113"/>
            <a:ext cx="1219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 dirty="0">
                <a:solidFill>
                  <a:srgbClr val="FFFF00"/>
                </a:solidFill>
                <a:ea typeface="楷体_GB2312" pitchFamily="49" charset="-122"/>
              </a:rPr>
              <a:t>春 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4213" y="1268413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000" b="0">
                <a:solidFill>
                  <a:srgbClr val="FFFF00"/>
                </a:solidFill>
              </a:rPr>
              <a:t>chūn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051050" y="1916113"/>
            <a:ext cx="1219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无</a:t>
            </a:r>
            <a:r>
              <a:rPr lang="zh-CN" altLang="en-US" sz="5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051050" y="1268413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0">
                <a:solidFill>
                  <a:srgbClr val="FFFF00"/>
                </a:solidFill>
              </a:rPr>
              <a:t>wú</a:t>
            </a:r>
            <a:endParaRPr lang="en-US" altLang="zh-CN" sz="4000" b="0">
              <a:solidFill>
                <a:schemeClr val="tx1"/>
              </a:solidFill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946525" y="3286125"/>
            <a:ext cx="869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5400" b="0">
                <a:solidFill>
                  <a:schemeClr val="tx1"/>
                </a:solidFill>
                <a:ea typeface="楷体_GB2312" pitchFamily="49" charset="-122"/>
              </a:rPr>
              <a:t>拉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132138" y="1916113"/>
            <a:ext cx="1143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近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276600" y="1317625"/>
            <a:ext cx="720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000" b="0">
                <a:solidFill>
                  <a:srgbClr val="FFFF00"/>
                </a:solidFill>
              </a:rPr>
              <a:t>jìn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572000" y="1916113"/>
            <a:ext cx="936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声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140200" y="1341438"/>
            <a:ext cx="172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0">
                <a:solidFill>
                  <a:srgbClr val="FFFF00"/>
                </a:solidFill>
              </a:rPr>
              <a:t>shēng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867400" y="3962400"/>
            <a:ext cx="9350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色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943600" y="3581400"/>
            <a:ext cx="86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0">
                <a:solidFill>
                  <a:srgbClr val="FFFF00"/>
                </a:solidFill>
              </a:rPr>
              <a:t>sè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900113" y="4005263"/>
            <a:ext cx="936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远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84213" y="3490913"/>
            <a:ext cx="1366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0" dirty="0" err="1">
                <a:solidFill>
                  <a:srgbClr val="FFFF00"/>
                </a:solidFill>
              </a:rPr>
              <a:t>yuǎn</a:t>
            </a:r>
            <a:endParaRPr lang="en-US" altLang="zh-CN" sz="4000" b="0" dirty="0">
              <a:solidFill>
                <a:srgbClr val="FFFF00"/>
              </a:solidFill>
            </a:endParaRP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979613" y="4005263"/>
            <a:ext cx="6477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惊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979613" y="3500438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0">
                <a:solidFill>
                  <a:srgbClr val="FFFF00"/>
                </a:solidFill>
              </a:rPr>
              <a:t>jīng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132138" y="4005263"/>
            <a:ext cx="8651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还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132138" y="3573463"/>
            <a:ext cx="9350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0">
                <a:solidFill>
                  <a:srgbClr val="FFFF00"/>
                </a:solidFill>
              </a:rPr>
              <a:t>hái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067175" y="4005263"/>
            <a:ext cx="869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人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995738" y="3573463"/>
            <a:ext cx="1063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0">
                <a:solidFill>
                  <a:srgbClr val="FFFF00"/>
                </a:solidFill>
              </a:rPr>
              <a:t>rén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5003800" y="4005263"/>
            <a:ext cx="869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来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076825" y="3573463"/>
            <a:ext cx="720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000" b="0">
                <a:solidFill>
                  <a:srgbClr val="FFFF00"/>
                </a:solidFill>
              </a:rPr>
              <a:t>lái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867400" y="1981200"/>
            <a:ext cx="12239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听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791200" y="13716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0">
                <a:solidFill>
                  <a:srgbClr val="FFFF00"/>
                </a:solidFill>
              </a:rPr>
              <a:t>tīng</a:t>
            </a:r>
          </a:p>
        </p:txBody>
      </p:sp>
    </p:spTree>
  </p:cSld>
  <p:clrMapOvr>
    <a:masterClrMapping/>
  </p:clrMapOvr>
  <p:transition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8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12295" grpId="0"/>
      <p:bldP spid="12297" grpId="0"/>
      <p:bldP spid="12298" grpId="0"/>
      <p:bldP spid="12299" grpId="0"/>
      <p:bldP spid="12300" grpId="0"/>
      <p:bldP spid="12301" grpId="0"/>
      <p:bldP spid="12302" grpId="0"/>
      <p:bldP spid="12303" grpId="0"/>
      <p:bldP spid="12304" grpId="0"/>
      <p:bldP spid="12305" grpId="0"/>
      <p:bldP spid="12306" grpId="0"/>
      <p:bldP spid="12307" grpId="0"/>
      <p:bldP spid="12308" grpId="0"/>
      <p:bldP spid="12309" grpId="0"/>
      <p:bldP spid="12310" grpId="0"/>
      <p:bldP spid="12311" grpId="0"/>
      <p:bldP spid="12312" grpId="0"/>
      <p:bldP spid="12313" grpId="0"/>
      <p:bldP spid="123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封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981200" y="1981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1800" b="0">
              <a:solidFill>
                <a:schemeClr val="tx1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1219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春 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105400" y="1981200"/>
            <a:ext cx="1219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无</a:t>
            </a:r>
            <a:r>
              <a:rPr lang="zh-CN" altLang="en-US" sz="5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971800" y="1981200"/>
            <a:ext cx="1143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近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1981200"/>
            <a:ext cx="936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声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981200" y="1981200"/>
            <a:ext cx="9350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色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914400" y="1981200"/>
            <a:ext cx="936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远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105400" y="39624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惊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057400" y="3962400"/>
            <a:ext cx="8651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还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971800" y="3962400"/>
            <a:ext cx="869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人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962400" y="3962400"/>
            <a:ext cx="869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来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038600" y="1981200"/>
            <a:ext cx="12239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0">
                <a:solidFill>
                  <a:srgbClr val="FFFF00"/>
                </a:solidFill>
                <a:ea typeface="楷体_GB2312" pitchFamily="49" charset="-122"/>
              </a:rPr>
              <a:t>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  <p:bldP spid="29702" grpId="0" autoUpdateAnimBg="0"/>
      <p:bldP spid="29703" grpId="0" autoUpdateAnimBg="0"/>
      <p:bldP spid="29704" grpId="0" autoUpdateAnimBg="0"/>
      <p:bldP spid="29705" grpId="0" autoUpdateAnimBg="0"/>
      <p:bldP spid="29706" grpId="0" autoUpdateAnimBg="0"/>
      <p:bldP spid="29707" grpId="0" autoUpdateAnimBg="0"/>
      <p:bldP spid="29708" grpId="0" autoUpdateAnimBg="0"/>
      <p:bldP spid="29709" grpId="0" autoUpdateAnimBg="0"/>
      <p:bldP spid="297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dioms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55650" y="838200"/>
            <a:ext cx="4824413" cy="46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dirty="0">
                <a:solidFill>
                  <a:srgbClr val="666633"/>
                </a:solidFill>
                <a:ea typeface="楷体_GB2312" pitchFamily="49" charset="-122"/>
              </a:rPr>
              <a:t>远看山有色，</a:t>
            </a:r>
          </a:p>
          <a:p>
            <a:r>
              <a:rPr lang="zh-CN" altLang="en-US" sz="5400" dirty="0">
                <a:solidFill>
                  <a:srgbClr val="666633"/>
                </a:solidFill>
                <a:ea typeface="楷体_GB2312" pitchFamily="49" charset="-122"/>
              </a:rPr>
              <a:t>近听水无声。</a:t>
            </a:r>
          </a:p>
          <a:p>
            <a:r>
              <a:rPr lang="zh-CN" altLang="en-US" sz="5400" dirty="0">
                <a:solidFill>
                  <a:srgbClr val="666633"/>
                </a:solidFill>
                <a:ea typeface="楷体_GB2312" pitchFamily="49" charset="-122"/>
              </a:rPr>
              <a:t>春去花还在，</a:t>
            </a:r>
          </a:p>
          <a:p>
            <a:r>
              <a:rPr lang="zh-CN" altLang="en-US" sz="5400" dirty="0">
                <a:solidFill>
                  <a:srgbClr val="666633"/>
                </a:solidFill>
                <a:ea typeface="楷体_GB2312" pitchFamily="49" charset="-122"/>
              </a:rPr>
              <a:t>人来鸟不惊。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368</Words>
  <Application>Microsoft Office PowerPoint</Application>
  <PresentationFormat>全屏显示(4:3)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默认设计模板</vt:lpstr>
      <vt:lpstr>幻灯片 1</vt:lpstr>
      <vt:lpstr>幻灯片 2</vt:lpstr>
      <vt:lpstr>幻灯片 3</vt:lpstr>
      <vt:lpstr>幻灯片 4</vt:lpstr>
      <vt:lpstr>画</vt:lpstr>
      <vt:lpstr>合作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56</cp:revision>
  <cp:lastPrinted>1601-01-01T00:00:00Z</cp:lastPrinted>
  <dcterms:created xsi:type="dcterms:W3CDTF">1601-01-01T00:00:00Z</dcterms:created>
  <dcterms:modified xsi:type="dcterms:W3CDTF">2017-04-16T03:40:41Z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