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ink/ink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ink/ink2.xml" ContentType="application/inkml+xml"/>
  <Override PartName="/ppt/ink/ink12.xml" ContentType="application/inkml+xml"/>
  <Override PartName="/ppt/slideLayouts/slideLayout10.xml" ContentType="application/vnd.openxmlformats-officedocument.presentationml.slideLayout+xml"/>
  <Default Extension="gif" ContentType="image/gif"/>
  <Override PartName="/ppt/ink/ink10.xml" ContentType="application/inkml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5"/>
  </p:notesMasterIdLst>
  <p:sldIdLst>
    <p:sldId id="365" r:id="rId2"/>
    <p:sldId id="379" r:id="rId3"/>
    <p:sldId id="364" r:id="rId4"/>
    <p:sldId id="295" r:id="rId5"/>
    <p:sldId id="366" r:id="rId6"/>
    <p:sldId id="380" r:id="rId7"/>
    <p:sldId id="270" r:id="rId8"/>
    <p:sldId id="283" r:id="rId9"/>
    <p:sldId id="361" r:id="rId10"/>
    <p:sldId id="370" r:id="rId11"/>
    <p:sldId id="369" r:id="rId12"/>
    <p:sldId id="371" r:id="rId13"/>
    <p:sldId id="353" r:id="rId14"/>
    <p:sldId id="355" r:id="rId15"/>
    <p:sldId id="356" r:id="rId16"/>
    <p:sldId id="357" r:id="rId17"/>
    <p:sldId id="262" r:id="rId18"/>
    <p:sldId id="324" r:id="rId19"/>
    <p:sldId id="293" r:id="rId20"/>
    <p:sldId id="329" r:id="rId21"/>
    <p:sldId id="362" r:id="rId22"/>
    <p:sldId id="267" r:id="rId23"/>
    <p:sldId id="273" r:id="rId24"/>
    <p:sldId id="340" r:id="rId25"/>
    <p:sldId id="360" r:id="rId26"/>
    <p:sldId id="372" r:id="rId27"/>
    <p:sldId id="374" r:id="rId28"/>
    <p:sldId id="373" r:id="rId29"/>
    <p:sldId id="375" r:id="rId30"/>
    <p:sldId id="376" r:id="rId31"/>
    <p:sldId id="363" r:id="rId32"/>
    <p:sldId id="377" r:id="rId33"/>
    <p:sldId id="378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66"/>
    <a:srgbClr val="800080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63" autoAdjust="0"/>
    <p:restoredTop sz="92336" autoAdjust="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864"/>
        <p:guide pos="960"/>
      </p:guideLst>
    </p:cSldViewPr>
  </p:slideViewPr>
  <p:outlineViewPr>
    <p:cViewPr>
      <p:scale>
        <a:sx n="33" d="100"/>
        <a:sy n="33" d="100"/>
      </p:scale>
      <p:origin x="2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09.2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09.2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10.96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10.2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10.96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10.2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09.2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10.96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10.2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09.2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10.96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2" units="1/cm"/>
          <inkml:channelProperty channel="Y" name="resolution" value="45" units="1/cm"/>
        </inkml:channelProperties>
      </inkml:inkSource>
      <inkml:timestamp xml:id="ts0" timeString="2011-08-30T01:32:10.2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C06F-2C2B-4268-9C6F-F815CDDF3D3A}" type="datetimeFigureOut">
              <a:rPr lang="zh-CN" altLang="en-US" smtClean="0"/>
              <a:pPr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490B3-63F0-4EE7-8993-455B22E9B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885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90B3-63F0-4EE7-8993-455B22E9B31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949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934C-4ADE-4E0D-98CB-EBC931BD8AD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08381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090CB-AE9A-4A34-B859-29A8703AD02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82702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7B753-2F13-40E3-949D-1622D5C0AC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6988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CC5D5-5EF1-4395-A605-BA92258AD1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0061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1C7A-BA58-4E33-A45E-8E58C4A39F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14440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D0490-0733-431D-846E-00793A44A05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5676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97FB0-54E5-476F-8C87-F4229F78251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68330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CECAF-476C-4511-8E9E-529D257848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0842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8175C-DFAE-40F4-B725-633D9FFFD3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38285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ED962-A0DF-40B2-A719-910A6881B3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3320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A4EB7-2878-4EC6-A0E6-C6A40925CC3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9492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E8E2788-E525-43E4-8ABA-6D41071B5A4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0" r:id="rId2"/>
    <p:sldLayoutId id="2147483739" r:id="rId3"/>
    <p:sldLayoutId id="2147483738" r:id="rId4"/>
    <p:sldLayoutId id="2147483737" r:id="rId5"/>
    <p:sldLayoutId id="2147483736" r:id="rId6"/>
    <p:sldLayoutId id="2147483735" r:id="rId7"/>
    <p:sldLayoutId id="2147483734" r:id="rId8"/>
    <p:sldLayoutId id="2147483733" r:id="rId9"/>
    <p:sldLayoutId id="2147483732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Documents%20and%20Settings\Administrator\&#26700;&#38754;\&#65288;&#20154;&#25945;&#29256;&#65289;&#19968;&#24180;&#32423;&#35821;&#25991;&#19978;&#20876;&#35838;&#25991;&#26391;&#35835;%20&#30011;%201.mp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../../Documents%20and%20Settings/rita/&#26700;&#38754;/1&#12289;&#30011;_1/1&#12289;&#30011;/&#26032;&#24314;&#25991;&#20214;&#22841;/hua.swf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143372" y="3000372"/>
            <a:ext cx="1661031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画</a:t>
            </a:r>
            <a:endParaRPr lang="zh-CN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404664"/>
            <a:ext cx="8540750" cy="1143000"/>
          </a:xfrm>
        </p:spPr>
        <p:txBody>
          <a:bodyPr/>
          <a:lstStyle/>
          <a:p>
            <a:r>
              <a:rPr lang="zh-CN" altLang="en-US" sz="6000" b="1" dirty="0" smtClean="0"/>
              <a:t>读一读</a:t>
            </a:r>
            <a:endParaRPr lang="zh-CN" altLang="zh-CN" sz="6000" b="1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47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400" dirty="0" smtClean="0"/>
              <a:t>      </a:t>
            </a:r>
            <a:r>
              <a:rPr lang="zh-CN" altLang="en-US" sz="6000" b="1" dirty="0" smtClean="0">
                <a:solidFill>
                  <a:srgbClr val="FF0066"/>
                </a:solidFill>
              </a:rPr>
              <a:t>远处     彩色      近处  </a:t>
            </a:r>
          </a:p>
          <a:p>
            <a:pPr>
              <a:buFontTx/>
              <a:buNone/>
            </a:pPr>
            <a:r>
              <a:rPr lang="zh-CN" altLang="en-US" sz="6000" b="1" dirty="0" smtClean="0">
                <a:solidFill>
                  <a:srgbClr val="FF0066"/>
                </a:solidFill>
              </a:rPr>
              <a:t>                   </a:t>
            </a:r>
          </a:p>
          <a:p>
            <a:pPr>
              <a:buFontTx/>
              <a:buNone/>
            </a:pPr>
            <a:r>
              <a:rPr lang="zh-CN" altLang="en-US" sz="6000" b="1" dirty="0" smtClean="0">
                <a:solidFill>
                  <a:srgbClr val="FF0066"/>
                </a:solidFill>
              </a:rPr>
              <a:t>     听见     无声     春天 </a:t>
            </a:r>
          </a:p>
          <a:p>
            <a:pPr>
              <a:buFontTx/>
              <a:buNone/>
            </a:pPr>
            <a:r>
              <a:rPr lang="zh-CN" altLang="en-US" sz="6000" b="1" dirty="0" smtClean="0">
                <a:solidFill>
                  <a:srgbClr val="FF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zh-CN" altLang="en-US" sz="6000" b="1" dirty="0" smtClean="0">
                <a:solidFill>
                  <a:srgbClr val="FF0066"/>
                </a:solidFill>
              </a:rPr>
              <a:t>     还有     大人     惊人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8" descr="1-2011532220535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708400" y="103188"/>
            <a:ext cx="2479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 b="1" dirty="0"/>
              <a:t>找生字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71600" y="1828800"/>
            <a:ext cx="628015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0066"/>
                </a:solidFill>
              </a:rPr>
              <a:t>春雨细细地下，远山变成了绿色。</a:t>
            </a:r>
          </a:p>
          <a:p>
            <a:pPr eaLnBrk="1" hangingPunct="1"/>
            <a:endParaRPr kumimoji="1" lang="zh-CN" altLang="en-US" sz="3200" dirty="0">
              <a:solidFill>
                <a:srgbClr val="FF0066"/>
              </a:solidFill>
            </a:endParaRPr>
          </a:p>
          <a:p>
            <a:pPr eaLnBrk="1" hangingPunct="1"/>
            <a:r>
              <a:rPr kumimoji="1" lang="zh-CN" altLang="en-US" sz="3200" dirty="0">
                <a:solidFill>
                  <a:srgbClr val="FF0066"/>
                </a:solidFill>
              </a:rPr>
              <a:t>我听见小学生在大声读书。</a:t>
            </a:r>
          </a:p>
          <a:p>
            <a:pPr eaLnBrk="1" hangingPunct="1"/>
            <a:endParaRPr kumimoji="1" lang="zh-CN" altLang="en-US" sz="3200" dirty="0">
              <a:solidFill>
                <a:srgbClr val="FF0066"/>
              </a:solidFill>
            </a:endParaRPr>
          </a:p>
          <a:p>
            <a:pPr eaLnBrk="1" hangingPunct="1"/>
            <a:r>
              <a:rPr kumimoji="1" lang="zh-CN" altLang="en-US" sz="3200" dirty="0">
                <a:solidFill>
                  <a:srgbClr val="FF0066"/>
                </a:solidFill>
              </a:rPr>
              <a:t>近来你还好吗？</a:t>
            </a:r>
          </a:p>
          <a:p>
            <a:pPr eaLnBrk="1" hangingPunct="1"/>
            <a:endParaRPr kumimoji="1" lang="en-US" altLang="zh-CN" dirty="0">
              <a:solidFill>
                <a:srgbClr val="FF0066"/>
              </a:solidFill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295400" y="1447800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267200" y="1524000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705600" y="1524000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828800" y="2514600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648200" y="2438400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447800" y="3505200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828800" y="3505200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700338" y="3500438"/>
            <a:ext cx="228600" cy="3810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31775" y="4048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/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1527175" y="260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2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>
              <a:defRPr/>
            </a:pPr>
            <a:r>
              <a:rPr lang="zh-CN" altLang="en-US"/>
              <a:t>填一填 </a:t>
            </a:r>
            <a:r>
              <a:rPr lang="en-US" altLang="zh-CN"/>
              <a:t>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3000" dirty="0"/>
              <a:t>            </a:t>
            </a:r>
            <a:r>
              <a:rPr lang="zh-CN" altLang="en-US" sz="3000" dirty="0"/>
              <a:t>远看           山       有 色     </a:t>
            </a:r>
            <a:r>
              <a:rPr lang="en-US" altLang="zh-CN" sz="3000" dirty="0"/>
              <a:t>,</a:t>
            </a:r>
          </a:p>
          <a:p>
            <a:pPr>
              <a:lnSpc>
                <a:spcPct val="90000"/>
              </a:lnSpc>
              <a:defRPr/>
            </a:pPr>
            <a:endParaRPr lang="en-US" altLang="zh-CN" sz="3000" dirty="0"/>
          </a:p>
          <a:p>
            <a:pPr>
              <a:lnSpc>
                <a:spcPct val="90000"/>
              </a:lnSpc>
              <a:defRPr/>
            </a:pPr>
            <a:r>
              <a:rPr lang="en-US" altLang="zh-CN" sz="3000" dirty="0"/>
              <a:t>         </a:t>
            </a:r>
            <a:r>
              <a:rPr lang="zh-CN" altLang="en-US" sz="3000" dirty="0"/>
              <a:t>近听          水       无 声      </a:t>
            </a:r>
            <a:r>
              <a:rPr lang="en-US" altLang="zh-CN" sz="3000" dirty="0"/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zh-CN" sz="3000" dirty="0"/>
          </a:p>
          <a:p>
            <a:pPr>
              <a:lnSpc>
                <a:spcPct val="90000"/>
              </a:lnSpc>
              <a:defRPr/>
            </a:pPr>
            <a:r>
              <a:rPr lang="en-US" altLang="zh-CN" sz="3000" dirty="0"/>
              <a:t>         </a:t>
            </a:r>
            <a:r>
              <a:rPr lang="zh-CN" altLang="en-US" sz="3000" dirty="0"/>
              <a:t>春去          花       还 在       </a:t>
            </a:r>
            <a:r>
              <a:rPr lang="en-US" altLang="zh-CN" sz="3000" dirty="0"/>
              <a:t>,</a:t>
            </a:r>
          </a:p>
          <a:p>
            <a:pPr>
              <a:lnSpc>
                <a:spcPct val="90000"/>
              </a:lnSpc>
              <a:defRPr/>
            </a:pPr>
            <a:endParaRPr lang="en-US" altLang="zh-CN" sz="3000" dirty="0"/>
          </a:p>
          <a:p>
            <a:pPr>
              <a:lnSpc>
                <a:spcPct val="90000"/>
              </a:lnSpc>
              <a:defRPr/>
            </a:pPr>
            <a:r>
              <a:rPr lang="en-US" altLang="zh-CN" sz="3000" dirty="0"/>
              <a:t>         </a:t>
            </a:r>
            <a:r>
              <a:rPr lang="zh-CN" altLang="en-US" sz="3000" dirty="0"/>
              <a:t>人来          鸟       不 惊         </a:t>
            </a:r>
            <a:r>
              <a:rPr lang="en-US" altLang="zh-CN" sz="3000" dirty="0"/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zh-CN" sz="3000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3000" dirty="0"/>
              <a:t>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27088" y="2133600"/>
            <a:ext cx="2665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95738" y="2133600"/>
            <a:ext cx="2160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55650" y="3068638"/>
            <a:ext cx="266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67175" y="3068638"/>
            <a:ext cx="2233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4213" y="4076700"/>
            <a:ext cx="2735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140200" y="4076700"/>
            <a:ext cx="2232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27088" y="5013325"/>
            <a:ext cx="2665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211638" y="5013325"/>
            <a:ext cx="2376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68538" y="5851525"/>
            <a:ext cx="4010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latin typeface="Arial" pitchFamily="34" charset="0"/>
                <a:ea typeface="楷体_GB2312" pitchFamily="49" charset="-122"/>
              </a:rPr>
              <a:t>远看山有色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008815121546421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6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748588" y="1295400"/>
            <a:ext cx="1006475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>
                <a:solidFill>
                  <a:srgbClr val="FF0066"/>
                </a:solidFill>
                <a:latin typeface="Arial" pitchFamily="34" charset="0"/>
              </a:rPr>
              <a:t>近听水无声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216d8f391d17ebf99e3d62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0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956550" y="1628775"/>
            <a:ext cx="1006475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>
                <a:solidFill>
                  <a:srgbClr val="800080"/>
                </a:solidFill>
                <a:latin typeface="Arial" pitchFamily="34" charset="0"/>
              </a:rPr>
              <a:t>春去花还在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b18359d064855d73960a16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0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812088" y="1844675"/>
            <a:ext cx="1006475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>
                <a:solidFill>
                  <a:srgbClr val="0099CC"/>
                </a:solidFill>
                <a:latin typeface="Arial" pitchFamily="34" charset="0"/>
              </a:rPr>
              <a:t>人来鸟不惊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447800" y="2438400"/>
            <a:ext cx="697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◆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为什么人走近了听，还是听不到水声？ </a:t>
            </a:r>
          </a:p>
        </p:txBody>
      </p:sp>
      <p:pic>
        <p:nvPicPr>
          <p:cNvPr id="26627" name="Picture 3" descr="小学语文(古诗词)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403350" y="3500438"/>
            <a:ext cx="676275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◆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春天开的花，为什么春天已经过去了，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花还没谢？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3200" b="1" dirty="0"/>
              <a:t>◆</a:t>
            </a:r>
            <a:r>
              <a:rPr lang="zh-CN" altLang="en-US" sz="2800" b="1" dirty="0">
                <a:ea typeface="楷体_GB2312" pitchFamily="49" charset="-122"/>
              </a:rPr>
              <a:t>为什么人走近了，鸟没飞走？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5500" b="1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huà</a:t>
            </a:r>
          </a:p>
        </p:txBody>
      </p:sp>
      <p:sp>
        <p:nvSpPr>
          <p:cNvPr id="17411" name="WordArt 3"/>
          <p:cNvSpPr>
            <a:spLocks noChangeArrowheads="1" noChangeShapeType="1"/>
          </p:cNvSpPr>
          <p:nvPr/>
        </p:nvSpPr>
        <p:spPr bwMode="auto">
          <a:xfrm>
            <a:off x="2916238" y="1700213"/>
            <a:ext cx="3417887" cy="41767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040188" y="76200"/>
            <a:ext cx="4875212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zh-CN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画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远 看 山 有 色，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近 听 水 无 声。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春 去 花 还 在，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人 来 鸟 不 惊。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562600" y="228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宋体" pitchFamily="2" charset="-122"/>
              </a:rPr>
              <a:t>huà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038600" y="1371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宋体" pitchFamily="2" charset="-122"/>
              </a:rPr>
              <a:t>yuǎn</a:t>
            </a:r>
            <a:r>
              <a:rPr lang="zh-CN" altLang="zh-CN" sz="1800">
                <a:latin typeface="宋体" pitchFamily="2" charset="-122"/>
              </a:rPr>
              <a:t>  kàn</a:t>
            </a:r>
            <a:r>
              <a:rPr lang="zh-CN" altLang="zh-CN" sz="2000">
                <a:latin typeface="宋体" pitchFamily="2" charset="-122"/>
              </a:rPr>
              <a:t>  shān yǒu  sè</a:t>
            </a:r>
            <a:endParaRPr lang="zh-CN" altLang="zh-CN">
              <a:latin typeface="宋体" pitchFamily="2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038600" y="25908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宋体" pitchFamily="2" charset="-122"/>
              </a:rPr>
              <a:t>jìn</a:t>
            </a:r>
            <a:r>
              <a:rPr lang="zh-CN" altLang="zh-CN" sz="1800">
                <a:latin typeface="宋体" pitchFamily="2" charset="-122"/>
              </a:rPr>
              <a:t>  tīnɡ shuǐ  wú  shēnɡ</a:t>
            </a:r>
            <a:endParaRPr lang="zh-CN" altLang="zh-CN">
              <a:latin typeface="宋体" pitchFamily="2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038600" y="38100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宋体" pitchFamily="2" charset="-122"/>
              </a:rPr>
              <a:t>chūn  qù  huā  hái  zài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038600" y="49530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宋体" pitchFamily="2" charset="-122"/>
              </a:rPr>
              <a:t>rén</a:t>
            </a:r>
            <a:r>
              <a:rPr lang="zh-CN" altLang="zh-CN" sz="1000">
                <a:latin typeface="宋体" pitchFamily="2" charset="-122"/>
              </a:rPr>
              <a:t>   lái niǎo  bù  jīnɡ</a:t>
            </a:r>
            <a:endParaRPr lang="zh-CN" altLang="zh-CN">
              <a:latin typeface="宋体" pitchFamily="2" charset="-122"/>
            </a:endParaRPr>
          </a:p>
        </p:txBody>
      </p:sp>
      <p:pic>
        <p:nvPicPr>
          <p:cNvPr id="28680" name="Picture 8" descr="5707432_121656279174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130"/>
          <a:stretch>
            <a:fillRect/>
          </a:stretch>
        </p:blipFill>
        <p:spPr bwMode="auto">
          <a:xfrm>
            <a:off x="3175" y="1588"/>
            <a:ext cx="39243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43608" y="1293812"/>
            <a:ext cx="3810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猜一猜</a:t>
            </a:r>
          </a:p>
          <a:p>
            <a:pPr eaLnBrk="1" hangingPunct="1"/>
            <a:r>
              <a:rPr lang="zh-CN" altLang="en-US" sz="3200" dirty="0"/>
              <a:t>两棵小树十个杈，</a:t>
            </a:r>
          </a:p>
          <a:p>
            <a:pPr eaLnBrk="1" hangingPunct="1"/>
            <a:r>
              <a:rPr lang="zh-CN" altLang="en-US" sz="3200" dirty="0"/>
              <a:t>不长叶子不开花。</a:t>
            </a:r>
          </a:p>
          <a:p>
            <a:pPr eaLnBrk="1" hangingPunct="1"/>
            <a:r>
              <a:rPr lang="zh-CN" altLang="en-US" sz="3200" dirty="0"/>
              <a:t>能写会算还会画，</a:t>
            </a:r>
          </a:p>
          <a:p>
            <a:pPr eaLnBrk="1" hangingPunct="1"/>
            <a:r>
              <a:rPr lang="zh-CN" altLang="en-US" sz="3200" dirty="0"/>
              <a:t>天天干活不说话</a:t>
            </a:r>
            <a:r>
              <a:rPr lang="zh-CN" altLang="en-US" sz="3200" dirty="0" smtClean="0"/>
              <a:t>。 </a:t>
            </a:r>
            <a:endParaRPr lang="zh-CN" altLang="en-US" sz="3200" dirty="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220072" y="1316037"/>
            <a:ext cx="2819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解落三秋叶，</a:t>
            </a:r>
          </a:p>
          <a:p>
            <a:pPr eaLnBrk="1" hangingPunct="1"/>
            <a:r>
              <a:rPr lang="zh-CN" altLang="en-US" sz="3200" dirty="0"/>
              <a:t>能开二月花。</a:t>
            </a:r>
          </a:p>
          <a:p>
            <a:pPr eaLnBrk="1" hangingPunct="1"/>
            <a:r>
              <a:rPr lang="zh-CN" altLang="en-US" sz="3200" dirty="0"/>
              <a:t>过江千尺浪，</a:t>
            </a:r>
          </a:p>
          <a:p>
            <a:pPr eaLnBrk="1" hangingPunct="1"/>
            <a:r>
              <a:rPr lang="zh-CN" altLang="en-US" sz="3200" dirty="0"/>
              <a:t>入竹万竿斜</a:t>
            </a:r>
            <a:r>
              <a:rPr lang="zh-CN" altLang="en-US" sz="3200" dirty="0" smtClean="0"/>
              <a:t>。 </a:t>
            </a:r>
            <a:endParaRPr lang="zh-CN" altLang="en-US" sz="3200" dirty="0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52600" y="4653136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/>
              <a:t>（手）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410572" y="3910186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/>
              <a:t>（风）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040188" y="76200"/>
            <a:ext cx="4875212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zh-CN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画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远 看 山 有 色，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近 听 水 无 声。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春 去 花 还 在，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人 来 鸟 不 惊。</a:t>
            </a:r>
          </a:p>
        </p:txBody>
      </p:sp>
      <p:pic>
        <p:nvPicPr>
          <p:cNvPr id="29699" name="Picture 3" descr="5707432_121656279174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130"/>
          <a:stretch>
            <a:fillRect/>
          </a:stretch>
        </p:blipFill>
        <p:spPr bwMode="auto">
          <a:xfrm>
            <a:off x="3175" y="1588"/>
            <a:ext cx="39243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125818736732J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1557338"/>
            <a:ext cx="3917950" cy="3962400"/>
            <a:chOff x="0" y="0"/>
            <a:chExt cx="2468" cy="2496"/>
          </a:xfrm>
        </p:grpSpPr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0" y="555"/>
              <a:ext cx="2468" cy="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远 看 </a:t>
              </a:r>
              <a:r>
                <a:rPr lang="zh-CN" altLang="en-US" sz="2800" b="1">
                  <a:latin typeface="宋体" pitchFamily="2" charset="-122"/>
                </a:rPr>
                <a:t>／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山</a:t>
              </a:r>
              <a:r>
                <a:rPr lang="zh-CN" altLang="en-US" sz="2800" b="1">
                  <a:latin typeface="宋体" pitchFamily="2" charset="-122"/>
                </a:rPr>
                <a:t>／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有 色 </a:t>
              </a:r>
              <a:r>
                <a:rPr lang="zh-CN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</a:p>
            <a:p>
              <a:pPr eaLnBrk="1" hangingPunct="1"/>
              <a:endParaRPr lang="zh-CN" altLang="zh-CN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近 听 </a:t>
              </a:r>
              <a:r>
                <a:rPr lang="zh-CN" altLang="en-US" sz="2800" b="1">
                  <a:latin typeface="宋体" pitchFamily="2" charset="-122"/>
                </a:rPr>
                <a:t>／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水</a:t>
              </a:r>
              <a:r>
                <a:rPr lang="zh-CN" altLang="en-US" sz="2800" b="1">
                  <a:latin typeface="宋体" pitchFamily="2" charset="-122"/>
                </a:rPr>
                <a:t>／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无 声 。</a:t>
              </a:r>
            </a:p>
            <a:p>
              <a:pPr eaLnBrk="1" hangingPunct="1"/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春 去 </a:t>
              </a:r>
              <a:r>
                <a:rPr lang="zh-CN" altLang="en-US" sz="2800" b="1">
                  <a:latin typeface="宋体" pitchFamily="2" charset="-122"/>
                </a:rPr>
                <a:t>／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花</a:t>
              </a:r>
              <a:r>
                <a:rPr lang="zh-CN" altLang="en-US" sz="2800" b="1">
                  <a:latin typeface="宋体" pitchFamily="2" charset="-122"/>
                </a:rPr>
                <a:t>／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还 在 </a:t>
              </a:r>
              <a:r>
                <a:rPr lang="zh-CN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</a:p>
            <a:p>
              <a:pPr eaLnBrk="1" hangingPunct="1"/>
              <a:endParaRPr lang="zh-CN" altLang="zh-CN" sz="2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人 来 </a:t>
              </a:r>
              <a:r>
                <a:rPr lang="zh-CN" altLang="en-US" sz="2800" b="1">
                  <a:latin typeface="宋体" pitchFamily="2" charset="-122"/>
                </a:rPr>
                <a:t>／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鸟</a:t>
              </a:r>
              <a:r>
                <a:rPr lang="zh-CN" altLang="en-US" sz="2800" b="1">
                  <a:latin typeface="宋体" pitchFamily="2" charset="-122"/>
                </a:rPr>
                <a:t>／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不 惊 。</a:t>
              </a:r>
            </a:p>
          </p:txBody>
        </p:sp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912" y="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ea typeface="楷体_GB2312" pitchFamily="49" charset="-122"/>
                </a:rPr>
                <a:t>画</a:t>
              </a:r>
            </a:p>
          </p:txBody>
        </p:sp>
      </p:grpSp>
      <p:pic>
        <p:nvPicPr>
          <p:cNvPr id="20486" name="Picture 6" descr="teacher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86088"/>
            <a:ext cx="307816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7"/>
          <p:cNvSpPr>
            <a:spLocks noChangeArrowheads="1"/>
          </p:cNvSpPr>
          <p:nvPr/>
        </p:nvSpPr>
        <p:spPr bwMode="auto">
          <a:xfrm>
            <a:off x="3203575" y="0"/>
            <a:ext cx="2305050" cy="2133600"/>
          </a:xfrm>
          <a:prstGeom prst="cloudCallout">
            <a:avLst>
              <a:gd name="adj1" fmla="val 40356"/>
              <a:gd name="adj2" fmla="val 1525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CN" altLang="zh-CN" sz="1800">
              <a:latin typeface="Arial" pitchFamily="34" charset="0"/>
            </a:endParaRPr>
          </a:p>
        </p:txBody>
      </p:sp>
      <p:pic>
        <p:nvPicPr>
          <p:cNvPr id="20488" name="Picture 8" descr="小学语文(古诗词)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938" y="836613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小学语文(古诗词)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76400" y="1744663"/>
            <a:ext cx="2633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找朋友：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3925" y="2635250"/>
            <a:ext cx="464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找出课文中意思相反的词。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84625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895600" y="2079625"/>
            <a:ext cx="3841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ea typeface="楷体_GB2312" pitchFamily="49" charset="-122"/>
              </a:rPr>
              <a:t>远看山有色，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819400" y="2994025"/>
            <a:ext cx="3841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ea typeface="楷体_GB2312" pitchFamily="49" charset="-122"/>
              </a:rPr>
              <a:t>近听水无声。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819400" y="3908425"/>
            <a:ext cx="3841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ea typeface="楷体_GB2312" pitchFamily="49" charset="-122"/>
              </a:rPr>
              <a:t>春去花还在，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787650" y="4837113"/>
            <a:ext cx="3841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tx2"/>
                </a:solidFill>
                <a:ea typeface="楷体_GB2312" pitchFamily="49" charset="-122"/>
              </a:rPr>
              <a:t>人来鸟不惊。</a:t>
            </a:r>
          </a:p>
        </p:txBody>
      </p:sp>
      <p:sp>
        <p:nvSpPr>
          <p:cNvPr id="32775" name="WordArt 7"/>
          <p:cNvSpPr>
            <a:spLocks noChangeArrowheads="1" noChangeShapeType="1"/>
          </p:cNvSpPr>
          <p:nvPr/>
        </p:nvSpPr>
        <p:spPr bwMode="auto">
          <a:xfrm>
            <a:off x="3276600" y="1092200"/>
            <a:ext cx="2519363" cy="8239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zh-CN" altLang="en-US" sz="3600" b="1" kern="10">
                <a:gradFill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0" scaled="1"/>
                </a:gradFill>
                <a:latin typeface="宋体"/>
                <a:ea typeface="宋体"/>
              </a:rPr>
              <a:t>反义词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4716463" y="2146300"/>
            <a:ext cx="793750" cy="720725"/>
          </a:xfrm>
          <a:prstGeom prst="octagon">
            <a:avLst>
              <a:gd name="adj" fmla="val 2928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4656138" y="3094038"/>
            <a:ext cx="793750" cy="720725"/>
          </a:xfrm>
          <a:prstGeom prst="octagon">
            <a:avLst>
              <a:gd name="adj" fmla="val 29287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2890838" y="2133600"/>
            <a:ext cx="792162" cy="7921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2830513" y="3068638"/>
            <a:ext cx="792162" cy="7921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492500" y="4006850"/>
            <a:ext cx="647700" cy="6461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467100" y="4953000"/>
            <a:ext cx="647700" cy="6477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小学语文(古诗词)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676400" y="3344863"/>
            <a:ext cx="2633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 dirty="0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我会说：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17725" y="4060825"/>
            <a:ext cx="6440488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远</a:t>
            </a:r>
            <a:r>
              <a:rPr lang="zh-CN" altLang="zh-CN" sz="2800" b="1" dirty="0"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      ） 高</a:t>
            </a:r>
            <a:r>
              <a:rPr lang="zh-CN" altLang="zh-CN" sz="2800" b="1" dirty="0"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       ）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来</a:t>
            </a:r>
            <a:r>
              <a:rPr lang="zh-CN" altLang="zh-CN" sz="2800" b="1" dirty="0"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      ） 笑</a:t>
            </a:r>
            <a:r>
              <a:rPr lang="zh-CN" altLang="zh-CN" sz="2800" b="1" dirty="0"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       ）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白</a:t>
            </a:r>
            <a:r>
              <a:rPr lang="zh-CN" altLang="zh-CN" sz="2800" b="1" dirty="0"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      ） 晚</a:t>
            </a:r>
            <a:r>
              <a:rPr lang="zh-CN" altLang="zh-CN" sz="2800" b="1" dirty="0"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       ）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14750" y="4114800"/>
            <a:ext cx="3836988" cy="1738313"/>
            <a:chOff x="-151" y="0"/>
            <a:chExt cx="2417" cy="1095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-151" y="0"/>
              <a:ext cx="5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近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469" y="0"/>
              <a:ext cx="7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低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-151" y="384"/>
              <a:ext cx="4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去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469" y="393"/>
              <a:ext cx="7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哭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-151" y="729"/>
              <a:ext cx="4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黑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469" y="768"/>
              <a:ext cx="7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早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ard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95513" y="1052513"/>
            <a:ext cx="6408737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来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去　多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少　上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下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有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无　里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外　前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后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进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出　粗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细　开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关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冷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热　黑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白　对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左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右　问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答　快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慢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大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小　好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坏　亮</a:t>
            </a:r>
            <a:r>
              <a:rPr lang="zh-CN" altLang="en-US" sz="3600" dirty="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－</a:t>
            </a:r>
            <a:r>
              <a:rPr lang="zh-CN" altLang="en-US" sz="36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</a:rPr>
              <a:t>暗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22325" y="1700213"/>
            <a:ext cx="10064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400" dirty="0">
                <a:solidFill>
                  <a:schemeClr val="tx2"/>
                </a:solidFill>
                <a:latin typeface="Arial" pitchFamily="34" charset="0"/>
              </a:rPr>
              <a:t>积少成多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WordArt 5"/>
          <p:cNvSpPr>
            <a:spLocks noChangeArrowheads="1" noChangeShapeType="1" noTextEdit="1"/>
          </p:cNvSpPr>
          <p:nvPr/>
        </p:nvSpPr>
        <p:spPr bwMode="auto">
          <a:xfrm>
            <a:off x="1371600" y="0"/>
            <a:ext cx="6477000" cy="2438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我会写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886200"/>
            <a:ext cx="8229600" cy="1143000"/>
          </a:xfrm>
        </p:spPr>
        <p:txBody>
          <a:bodyPr/>
          <a:lstStyle/>
          <a:p>
            <a:r>
              <a:rPr lang="zh-CN" altLang="en-US" sz="8000" b="1" smtClean="0">
                <a:solidFill>
                  <a:srgbClr val="FF0066"/>
                </a:solidFill>
              </a:rPr>
              <a:t>人   火   文   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0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85" name="Group 29"/>
          <p:cNvGraphicFramePr>
            <a:graphicFrameLocks noGrp="1"/>
          </p:cNvGraphicFramePr>
          <p:nvPr/>
        </p:nvGraphicFramePr>
        <p:xfrm>
          <a:off x="2971800" y="1371600"/>
          <a:ext cx="3816350" cy="3794125"/>
        </p:xfrm>
        <a:graphic>
          <a:graphicData uri="http://schemas.openxmlformats.org/drawingml/2006/table">
            <a:tbl>
              <a:tblPr/>
              <a:tblGrid>
                <a:gridCol w="1871663"/>
                <a:gridCol w="1944687"/>
              </a:tblGrid>
              <a:tr h="184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4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0" name="WordArt 34"/>
          <p:cNvSpPr>
            <a:spLocks noChangeArrowheads="1" noChangeShapeType="1" noTextEdit="1"/>
          </p:cNvSpPr>
          <p:nvPr/>
        </p:nvSpPr>
        <p:spPr bwMode="auto">
          <a:xfrm>
            <a:off x="3429000" y="2209800"/>
            <a:ext cx="3024188" cy="1944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  <a:ea typeface="楷体_GB2312"/>
              </a:rPr>
              <a:t>人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102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3160713"/>
              <a:ext cx="1587" cy="1587"/>
            </p14:xfrm>
          </p:contentPart>
        </mc:Choice>
        <mc:Fallback>
          <p:pic>
            <p:nvPicPr>
              <p:cNvPr id="102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297" y="3132147"/>
                <a:ext cx="58719" cy="5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102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5863" y="3446463"/>
              <a:ext cx="1587" cy="1587"/>
            </p14:xfrm>
          </p:contentPart>
        </mc:Choice>
        <mc:Fallback>
          <p:pic>
            <p:nvPicPr>
              <p:cNvPr id="102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7297" y="3417897"/>
                <a:ext cx="58719" cy="5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102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0700" y="3670300"/>
              <a:ext cx="1588" cy="1588"/>
            </p14:xfrm>
          </p:contentPart>
        </mc:Choice>
        <mc:Fallback>
          <p:pic>
            <p:nvPicPr>
              <p:cNvPr id="102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116" y="3641716"/>
                <a:ext cx="58756" cy="587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30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2438400" y="1371600"/>
          <a:ext cx="3887788" cy="3794125"/>
        </p:xfrm>
        <a:graphic>
          <a:graphicData uri="http://schemas.openxmlformats.org/drawingml/2006/table">
            <a:tbl>
              <a:tblPr/>
              <a:tblGrid>
                <a:gridCol w="1944688"/>
                <a:gridCol w="1943100"/>
              </a:tblGrid>
              <a:tr h="188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1" name="WordArt 35"/>
          <p:cNvSpPr>
            <a:spLocks noChangeArrowheads="1" noChangeShapeType="1" noTextEdit="1"/>
          </p:cNvSpPr>
          <p:nvPr/>
        </p:nvSpPr>
        <p:spPr bwMode="auto">
          <a:xfrm>
            <a:off x="3200400" y="2057400"/>
            <a:ext cx="2808288" cy="2376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>
                <a:ln w="9525">
                  <a:solidFill>
                    <a:srgbClr val="CC33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  <a:ea typeface="楷体_GB2312"/>
              </a:rPr>
              <a:t>火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05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3160713"/>
              <a:ext cx="1587" cy="1587"/>
            </p14:xfrm>
          </p:contentPart>
        </mc:Choice>
        <mc:Fallback>
          <p:pic>
            <p:nvPicPr>
              <p:cNvPr id="205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297" y="3132147"/>
                <a:ext cx="58719" cy="5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205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5863" y="3446463"/>
              <a:ext cx="1587" cy="1587"/>
            </p14:xfrm>
          </p:contentPart>
        </mc:Choice>
        <mc:Fallback>
          <p:pic>
            <p:nvPicPr>
              <p:cNvPr id="205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7297" y="3417897"/>
                <a:ext cx="58719" cy="5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205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0700" y="3670300"/>
              <a:ext cx="1588" cy="1588"/>
            </p14:xfrm>
          </p:contentPart>
        </mc:Choice>
        <mc:Fallback>
          <p:pic>
            <p:nvPicPr>
              <p:cNvPr id="205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116" y="3641716"/>
                <a:ext cx="58756" cy="587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30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57" name="Group 29"/>
          <p:cNvGraphicFramePr>
            <a:graphicFrameLocks noGrp="1"/>
          </p:cNvGraphicFramePr>
          <p:nvPr/>
        </p:nvGraphicFramePr>
        <p:xfrm>
          <a:off x="2819400" y="685800"/>
          <a:ext cx="4800600" cy="4495800"/>
        </p:xfrm>
        <a:graphic>
          <a:graphicData uri="http://schemas.openxmlformats.org/drawingml/2006/table">
            <a:tbl>
              <a:tblPr/>
              <a:tblGrid>
                <a:gridCol w="2354263"/>
                <a:gridCol w="2446337"/>
              </a:tblGrid>
              <a:tr h="219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0" name="WordArt 34"/>
          <p:cNvSpPr>
            <a:spLocks noChangeArrowheads="1" noChangeShapeType="1" noTextEdit="1"/>
          </p:cNvSpPr>
          <p:nvPr/>
        </p:nvSpPr>
        <p:spPr bwMode="auto">
          <a:xfrm>
            <a:off x="3886200" y="1600200"/>
            <a:ext cx="3024188" cy="2630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  <a:ea typeface="楷体_GB2312"/>
              </a:rPr>
              <a:t>文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07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3160713"/>
              <a:ext cx="1587" cy="1587"/>
            </p14:xfrm>
          </p:contentPart>
        </mc:Choice>
        <mc:Fallback>
          <p:pic>
            <p:nvPicPr>
              <p:cNvPr id="307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297" y="3132147"/>
                <a:ext cx="58719" cy="5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307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5863" y="3446463"/>
              <a:ext cx="1587" cy="1587"/>
            </p14:xfrm>
          </p:contentPart>
        </mc:Choice>
        <mc:Fallback>
          <p:pic>
            <p:nvPicPr>
              <p:cNvPr id="307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7297" y="3417897"/>
                <a:ext cx="58719" cy="5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307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0700" y="3670300"/>
              <a:ext cx="1588" cy="1588"/>
            </p14:xfrm>
          </p:contentPart>
        </mc:Choice>
        <mc:Fallback>
          <p:pic>
            <p:nvPicPr>
              <p:cNvPr id="307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116" y="3641716"/>
                <a:ext cx="58756" cy="587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WordArt 6"/>
          <p:cNvSpPr>
            <a:spLocks noChangeArrowheads="1" noChangeShapeType="1" noTextEdit="1"/>
          </p:cNvSpPr>
          <p:nvPr/>
        </p:nvSpPr>
        <p:spPr bwMode="auto">
          <a:xfrm>
            <a:off x="381000" y="762000"/>
            <a:ext cx="8382000" cy="5105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熟读课文</a:t>
            </a:r>
          </a:p>
          <a:p>
            <a:pPr algn="ctr"/>
            <a:r>
              <a:rPr lang="zh-CN" altLang="en-US" sz="3600" b="1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画出生字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31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34" name="Group 30"/>
          <p:cNvGraphicFramePr>
            <a:graphicFrameLocks noGrp="1"/>
          </p:cNvGraphicFramePr>
          <p:nvPr/>
        </p:nvGraphicFramePr>
        <p:xfrm>
          <a:off x="2667000" y="1219200"/>
          <a:ext cx="3887788" cy="3717925"/>
        </p:xfrm>
        <a:graphic>
          <a:graphicData uri="http://schemas.openxmlformats.org/drawingml/2006/table">
            <a:tbl>
              <a:tblPr/>
              <a:tblGrid>
                <a:gridCol w="1944688"/>
                <a:gridCol w="1943100"/>
              </a:tblGrid>
              <a:tr h="180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1" name="WordArt 35"/>
          <p:cNvSpPr>
            <a:spLocks noChangeArrowheads="1" noChangeShapeType="1" noTextEdit="1"/>
          </p:cNvSpPr>
          <p:nvPr/>
        </p:nvSpPr>
        <p:spPr bwMode="auto">
          <a:xfrm>
            <a:off x="3276600" y="1905000"/>
            <a:ext cx="2808288" cy="2376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>
                <a:ln w="9525">
                  <a:solidFill>
                    <a:srgbClr val="CC33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  <a:ea typeface="楷体_GB2312"/>
              </a:rPr>
              <a:t>六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09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3160713"/>
              <a:ext cx="1587" cy="1587"/>
            </p14:xfrm>
          </p:contentPart>
        </mc:Choice>
        <mc:Fallback>
          <p:pic>
            <p:nvPicPr>
              <p:cNvPr id="409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297" y="3132147"/>
                <a:ext cx="58719" cy="5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409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5863" y="3446463"/>
              <a:ext cx="1587" cy="1587"/>
            </p14:xfrm>
          </p:contentPart>
        </mc:Choice>
        <mc:Fallback>
          <p:pic>
            <p:nvPicPr>
              <p:cNvPr id="409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7297" y="3417897"/>
                <a:ext cx="58719" cy="5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410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0700" y="3670300"/>
              <a:ext cx="1588" cy="1588"/>
            </p14:xfrm>
          </p:contentPart>
        </mc:Choice>
        <mc:Fallback>
          <p:pic>
            <p:nvPicPr>
              <p:cNvPr id="410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116" y="3641716"/>
                <a:ext cx="58756" cy="587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2133600"/>
            <a:ext cx="1524000" cy="1524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524000" y="2133600"/>
            <a:ext cx="0" cy="152400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762000" y="2895600"/>
            <a:ext cx="1524000" cy="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03300" y="2235200"/>
            <a:ext cx="110172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200" b="1">
                <a:solidFill>
                  <a:srgbClr val="FF3300"/>
                </a:solidFill>
                <a:ea typeface="楷体_GB2312" pitchFamily="49" charset="-122"/>
              </a:rPr>
              <a:t>人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819400" y="2133600"/>
            <a:ext cx="1524000" cy="15240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581400" y="2133600"/>
            <a:ext cx="0" cy="152400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2819400" y="2895600"/>
            <a:ext cx="1524000" cy="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60700" y="2263775"/>
            <a:ext cx="110172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200" b="1">
                <a:solidFill>
                  <a:srgbClr val="FF3300"/>
                </a:solidFill>
                <a:ea typeface="楷体_GB2312" pitchFamily="49" charset="-122"/>
              </a:rPr>
              <a:t>火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029200" y="2316163"/>
            <a:ext cx="11017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200" b="1">
                <a:solidFill>
                  <a:srgbClr val="FF3300"/>
                </a:solidFill>
                <a:ea typeface="楷体_GB2312" pitchFamily="49" charset="-122"/>
              </a:rPr>
              <a:t>文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24400" y="2133600"/>
            <a:ext cx="1524000" cy="1524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5486400" y="2133600"/>
            <a:ext cx="0" cy="15240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724400" y="2895600"/>
            <a:ext cx="1524000" cy="0"/>
          </a:xfrm>
          <a:prstGeom prst="line">
            <a:avLst/>
          </a:prstGeom>
          <a:noFill/>
          <a:ln w="12700">
            <a:solidFill>
              <a:srgbClr val="3399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553200" y="2133600"/>
            <a:ext cx="1524000" cy="1524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7315200" y="2133600"/>
            <a:ext cx="0" cy="1524000"/>
          </a:xfrm>
          <a:prstGeom prst="line">
            <a:avLst/>
          </a:prstGeom>
          <a:noFill/>
          <a:ln w="12700">
            <a:solidFill>
              <a:srgbClr val="3399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553200" y="2895600"/>
            <a:ext cx="1524000" cy="0"/>
          </a:xfrm>
          <a:prstGeom prst="line">
            <a:avLst/>
          </a:prstGeom>
          <a:noFill/>
          <a:ln w="12700">
            <a:solidFill>
              <a:srgbClr val="33996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813550" y="2230438"/>
            <a:ext cx="11017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7200" b="1">
                <a:solidFill>
                  <a:srgbClr val="FF3300"/>
                </a:solidFill>
                <a:ea typeface="楷体_GB2312" pitchFamily="49" charset="-122"/>
              </a:rPr>
              <a:t>六</a:t>
            </a:r>
          </a:p>
        </p:txBody>
      </p:sp>
      <p:pic>
        <p:nvPicPr>
          <p:cNvPr id="25618" name="Picture 1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649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9" name="Picture 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1300"/>
            <a:ext cx="5032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042988" y="3829050"/>
            <a:ext cx="10001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大人</a:t>
            </a:r>
          </a:p>
          <a:p>
            <a:pPr eaLnBrk="1" hangingPunct="1"/>
            <a:r>
              <a:rPr lang="zh-CN" altLang="en-US" sz="3200" b="1"/>
              <a:t>人口</a:t>
            </a:r>
          </a:p>
          <a:p>
            <a:pPr eaLnBrk="1" hangingPunct="1"/>
            <a:r>
              <a:rPr lang="zh-CN" altLang="en-US" sz="3200" b="1"/>
              <a:t>工人</a:t>
            </a:r>
          </a:p>
        </p:txBody>
      </p:sp>
      <p:pic>
        <p:nvPicPr>
          <p:cNvPr id="25621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708275"/>
            <a:ext cx="263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636838"/>
            <a:ext cx="3603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3" name="Picture 2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565400"/>
            <a:ext cx="4429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4" name="Picture 2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924175"/>
            <a:ext cx="4762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3059113" y="4005263"/>
            <a:ext cx="10001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大火</a:t>
            </a:r>
          </a:p>
          <a:p>
            <a:pPr eaLnBrk="1" hangingPunct="1"/>
            <a:r>
              <a:rPr lang="zh-CN" altLang="en-US" sz="3200" b="1"/>
              <a:t>火山</a:t>
            </a:r>
          </a:p>
          <a:p>
            <a:pPr eaLnBrk="1" hangingPunct="1"/>
            <a:r>
              <a:rPr lang="zh-CN" altLang="en-US" sz="3200" b="1"/>
              <a:t>火苗</a:t>
            </a:r>
          </a:p>
        </p:txBody>
      </p:sp>
      <p:pic>
        <p:nvPicPr>
          <p:cNvPr id="25626" name="Picture 2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495550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7" name="Picture 2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728913"/>
            <a:ext cx="6477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8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81300"/>
            <a:ext cx="5762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9" name="Picture 2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52738"/>
            <a:ext cx="7921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5003800" y="4005263"/>
            <a:ext cx="10001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文字</a:t>
            </a:r>
          </a:p>
          <a:p>
            <a:pPr eaLnBrk="1" hangingPunct="1"/>
            <a:r>
              <a:rPr lang="zh-CN" altLang="en-US" sz="3200" b="1"/>
              <a:t>文学</a:t>
            </a:r>
          </a:p>
          <a:p>
            <a:pPr eaLnBrk="1" hangingPunct="1"/>
            <a:r>
              <a:rPr lang="zh-CN" altLang="en-US" sz="3200" b="1"/>
              <a:t>中文</a:t>
            </a:r>
          </a:p>
        </p:txBody>
      </p:sp>
      <p:pic>
        <p:nvPicPr>
          <p:cNvPr id="25631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92375"/>
            <a:ext cx="3381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2" name="Picture 3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749550"/>
            <a:ext cx="8636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3" name="Picture 3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852738"/>
            <a:ext cx="4318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4" name="Picture 3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814638"/>
            <a:ext cx="4318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6948488" y="4076700"/>
            <a:ext cx="10001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六月</a:t>
            </a:r>
          </a:p>
          <a:p>
            <a:pPr eaLnBrk="1" hangingPunct="1"/>
            <a:r>
              <a:rPr lang="zh-CN" altLang="en-US" sz="3200" b="1"/>
              <a:t>六个</a:t>
            </a:r>
          </a:p>
          <a:p>
            <a:pPr eaLnBrk="1" hangingPunct="1"/>
            <a:r>
              <a:rPr lang="zh-CN" altLang="en-US" sz="3200" b="1"/>
              <a:t>六人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1095375" y="1039813"/>
            <a:ext cx="1114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600" b="1" dirty="0" smtClean="0">
                <a:latin typeface="宋体" pitchFamily="2" charset="-122"/>
              </a:rPr>
              <a:t>rén</a:t>
            </a:r>
            <a:r>
              <a:rPr lang="en-US" altLang="zh-CN" sz="3600" b="1" dirty="0" smtClean="0">
                <a:latin typeface="宋体" pitchFamily="2" charset="-122"/>
              </a:rPr>
              <a:t> </a:t>
            </a:r>
            <a:endParaRPr lang="zh-CN" altLang="zh-CN" sz="3600" b="1" dirty="0">
              <a:latin typeface="宋体" pitchFamily="2" charset="-122"/>
            </a:endParaRP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3132138" y="1052513"/>
            <a:ext cx="874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600" b="1">
                <a:latin typeface="宋体" pitchFamily="2" charset="-122"/>
              </a:rPr>
              <a:t>huǒ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5076825" y="1052513"/>
            <a:ext cx="874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600" b="1">
                <a:latin typeface="宋体" pitchFamily="2" charset="-122"/>
              </a:rPr>
              <a:t>wén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6804025" y="981075"/>
            <a:ext cx="874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600" b="1">
                <a:latin typeface="宋体" pitchFamily="2" charset="-122"/>
              </a:rPr>
              <a:t>liù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 autoUpdateAnimBg="0"/>
      <p:bldP spid="25620" grpId="1" autoUpdateAnimBg="0"/>
      <p:bldP spid="25625" grpId="0" autoUpdateAnimBg="0"/>
      <p:bldP spid="25625" grpId="1" autoUpdateAnimBg="0"/>
      <p:bldP spid="25630" grpId="0" autoUpdateAnimBg="0"/>
      <p:bldP spid="25630" grpId="1" autoUpdateAnimBg="0"/>
      <p:bldP spid="25635" grpId="0" autoUpdateAnimBg="0"/>
      <p:bldP spid="25635" grpId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WordArt 5"/>
          <p:cNvSpPr>
            <a:spLocks noChangeArrowheads="1" noChangeShapeType="1" noTextEdit="1"/>
          </p:cNvSpPr>
          <p:nvPr/>
        </p:nvSpPr>
        <p:spPr bwMode="auto">
          <a:xfrm>
            <a:off x="395536" y="1219200"/>
            <a:ext cx="8534400" cy="4724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用自己的话</a:t>
            </a:r>
          </a:p>
          <a:p>
            <a:pPr algn="ctr"/>
            <a:r>
              <a:rPr lang="zh-CN" altLang="en-US" sz="3600" b="1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描述一下</a:t>
            </a:r>
          </a:p>
          <a:p>
            <a:pPr algn="ctr"/>
            <a:r>
              <a:rPr lang="zh-CN" altLang="en-US" sz="3600" b="1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这篇课文的意境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1-201153222053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WordArt 5"/>
          <p:cNvSpPr>
            <a:spLocks noChangeArrowheads="1" noChangeShapeType="1" noTextEdit="1"/>
          </p:cNvSpPr>
          <p:nvPr/>
        </p:nvSpPr>
        <p:spPr bwMode="auto">
          <a:xfrm>
            <a:off x="838200" y="1371600"/>
            <a:ext cx="7620000" cy="441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zh-CN" altLang="en-US" sz="3600" i="1" kern="10" dirty="0">
                <a:latin typeface="宋体"/>
                <a:ea typeface="宋体"/>
              </a:rPr>
              <a:t>背诵课文</a:t>
            </a:r>
            <a:endParaRPr lang="zh-CN" altLang="en-US" sz="3600" b="1" i="1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12925" y="34496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人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781800" y="129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09800" y="19812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733800" y="19812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257800" y="19812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5334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733800" y="5334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209800" y="5334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85800" y="5334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楷体_GB2312" pitchFamily="49" charset="-122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352800" y="37338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85800" y="34290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209800" y="34290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85800" y="48768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257800" y="48768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85800" y="19812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6600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733800" y="34290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733800" y="48768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2209800" y="48768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257800" y="34290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V="1">
            <a:off x="685800" y="5638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685800" y="1295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685800" y="2743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685800" y="4191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1447800" y="533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2971800" y="533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4495800" y="533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6019800" y="533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6781800" y="19812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6781800" y="5334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6781800" y="48768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7543800" y="533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858000" y="3443288"/>
            <a:ext cx="130175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800"/>
              <a:t>张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6781800" y="3429000"/>
            <a:ext cx="1524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7543800" y="5334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6781800" y="1295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6781800" y="129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67818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6781800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6781800" y="5638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838200" y="527050"/>
            <a:ext cx="72945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远 看 山 有 色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838200" y="1965325"/>
            <a:ext cx="72945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近 听 水 无 声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838200" y="3422650"/>
            <a:ext cx="72945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春 去 花 还 在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849313" y="4870450"/>
            <a:ext cx="72945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人 来 鸟 不 惊</a:t>
            </a: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8518525" y="354013"/>
            <a:ext cx="184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8000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900113" y="404813"/>
            <a:ext cx="777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yuǎn      kàn     shān     yǒu     sè</a:t>
            </a: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900113" y="1700213"/>
            <a:ext cx="763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jìn      tīnɡ     shuǐ      wú    shēnɡ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755650" y="3141663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 chūn     qù      huā       hái     zài</a:t>
            </a: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900113" y="4652963"/>
            <a:ext cx="7920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宋体" pitchFamily="2" charset="-122"/>
              </a:rPr>
              <a:t> rén     lái      niǎo      bù     jīnɡ</a:t>
            </a: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900113" y="1700213"/>
            <a:ext cx="763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jìn      tīnɡ     shuǐ      wú    shēnɡ</a:t>
            </a:r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755650" y="3141663"/>
            <a:ext cx="813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chūn     qù      huā       hái     zài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900113" y="4652963"/>
            <a:ext cx="7920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rén     lái      niǎo      bù     jīnɡ</a:t>
            </a:r>
          </a:p>
        </p:txBody>
      </p:sp>
      <p:pic>
        <p:nvPicPr>
          <p:cNvPr id="5173" name="（人教版）一年级语文上册课文朗读 画 1.mp3" descr="（人教版）一年级语文上册课文朗读 画 1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250" y="64531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audio>
              <p:cMediaNode>
                <p:cTn id="2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73"/>
                </p:tgtEl>
              </p:cMediaNode>
            </p:audi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 nodeType="clickPar">
                      <p:stCondLst>
                        <p:cond delay="0"/>
                      </p:stCondLst>
                      <p:childTnLst>
                        <p:par>
                          <p:cTn id="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19543" fill="hold"/>
                                        <p:tgtEl>
                                          <p:spTgt spid="51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7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27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画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538" y="0"/>
            <a:ext cx="47164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6372225" y="2492375"/>
            <a:ext cx="720725" cy="6492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6300788" y="3573463"/>
            <a:ext cx="720725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6372225" y="4581525"/>
            <a:ext cx="720725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6372225" y="5589588"/>
            <a:ext cx="720725" cy="7191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7451725" y="3141663"/>
            <a:ext cx="10810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7451725" y="4221163"/>
            <a:ext cx="10810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7524750" y="5229225"/>
            <a:ext cx="10810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7451725" y="6237288"/>
            <a:ext cx="10810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67744" y="2698755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13314" name="Picture 2" descr="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956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95800" y="990600"/>
            <a:ext cx="14398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/>
              <a:t>山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0" y="990600"/>
            <a:ext cx="15128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/>
              <a:t>水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495800" y="2819400"/>
            <a:ext cx="1150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/>
              <a:t>花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172200" y="2819400"/>
            <a:ext cx="1152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/>
              <a:t>鸟</a:t>
            </a:r>
          </a:p>
        </p:txBody>
      </p:sp>
      <p:sp>
        <p:nvSpPr>
          <p:cNvPr id="13319" name="AutoShape 14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5638800" y="5410200"/>
            <a:ext cx="685800" cy="533400"/>
          </a:xfrm>
          <a:custGeom>
            <a:avLst/>
            <a:gdLst>
              <a:gd name="T0" fmla="*/ 685800 w 21600"/>
              <a:gd name="T1" fmla="*/ 266700 h 21600"/>
              <a:gd name="T2" fmla="*/ 342900 w 21600"/>
              <a:gd name="T3" fmla="*/ 533400 h 21600"/>
              <a:gd name="T4" fmla="*/ 0 w 21600"/>
              <a:gd name="T5" fmla="*/ 266700 h 21600"/>
              <a:gd name="T6" fmla="*/ 3429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7391400" y="4038600"/>
            <a:ext cx="762000" cy="83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69" grpId="0" autoUpdateAnimBg="0"/>
      <p:bldP spid="11270" grpId="0" autoUpdateAnimBg="0"/>
      <p:bldP spid="11271" grpId="0" autoUpdateAnimBg="0"/>
      <p:bldP spid="112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WordArt 2"/>
          <p:cNvSpPr>
            <a:spLocks noChangeArrowheads="1" noChangeShapeType="1"/>
          </p:cNvSpPr>
          <p:nvPr/>
        </p:nvSpPr>
        <p:spPr bwMode="auto">
          <a:xfrm>
            <a:off x="2843213" y="908050"/>
            <a:ext cx="3097212" cy="774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gradFill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生字宝宝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0" y="2438400"/>
            <a:ext cx="5670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ea typeface="楷体_GB2312" pitchFamily="49" charset="-122"/>
              </a:rPr>
              <a:t>远　色　近　听　无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6889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ea typeface="楷体_GB2312" pitchFamily="49" charset="-122"/>
              </a:rPr>
              <a:t>声　春　还　人　来　惊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76375" y="21320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yuǎn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843213" y="21320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sè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995738" y="2132013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jìn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294313" y="21367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tīnɡ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6477000" y="21574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wú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4270375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shēnɡ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133600" y="42703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chūn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419475" y="42211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hái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572000" y="4175125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rén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921375" y="4194175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lái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7092950" y="42195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jīnɡ</a:t>
            </a:r>
          </a:p>
        </p:txBody>
      </p:sp>
      <p:pic>
        <p:nvPicPr>
          <p:cNvPr id="6160" name="Picture 16" descr="20077169134577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60350"/>
            <a:ext cx="243840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utoUpdateAnimBg="0"/>
      <p:bldP spid="6148" grpId="0" autoUpdateAnimBg="0"/>
      <p:bldP spid="6149" grpId="0" autoUpdateAnimBg="0"/>
      <p:bldP spid="6150" grpId="0" autoUpdateAnimBg="0"/>
      <p:bldP spid="6151" grpId="0" autoUpdateAnimBg="0"/>
      <p:bldP spid="6152" grpId="0" autoUpdateAnimBg="0"/>
      <p:bldP spid="6153" grpId="0" autoUpdateAnimBg="0"/>
      <p:bldP spid="6154" grpId="0" autoUpdateAnimBg="0"/>
      <p:bldP spid="6155" grpId="0" autoUpdateAnimBg="0"/>
      <p:bldP spid="6156" grpId="0" autoUpdateAnimBg="0"/>
      <p:bldP spid="6157" grpId="0" autoUpdateAnimBg="0"/>
      <p:bldP spid="6158" grpId="0" autoUpdateAnimBg="0"/>
      <p:bldP spid="615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333375"/>
            <a:ext cx="8064500" cy="59055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8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远  近  还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8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听  声  惊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8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春  人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88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来  无  色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zh-CN" altLang="zh-CN" sz="8800" b="1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zh-CN" sz="8000" b="1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7412" name="Picture 4" descr="200936063810326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00113" y="3069133"/>
            <a:ext cx="949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rgbClr val="FF3300"/>
                </a:solidFill>
                <a:ea typeface="楷体_GB2312" pitchFamily="49" charset="-122"/>
              </a:rPr>
              <a:t>远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79613" y="3069133"/>
            <a:ext cx="949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rgbClr val="FF3300"/>
                </a:solidFill>
                <a:ea typeface="楷体_GB2312" pitchFamily="49" charset="-122"/>
              </a:rPr>
              <a:t>近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987675" y="3069133"/>
            <a:ext cx="949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rgbClr val="FF3300"/>
                </a:solidFill>
                <a:ea typeface="楷体_GB2312" pitchFamily="49" charset="-122"/>
              </a:rPr>
              <a:t>还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3924300" y="36438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716463" y="3212008"/>
            <a:ext cx="1079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400">
                <a:latin typeface="楷体_GB2312" pitchFamily="49" charset="-122"/>
                <a:ea typeface="楷体_GB2312" pitchFamily="49" charset="-122"/>
              </a:rPr>
              <a:t>辶 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843213" y="4220071"/>
            <a:ext cx="949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FF3300"/>
                </a:solidFill>
                <a:ea typeface="楷体_GB2312" pitchFamily="49" charset="-122"/>
              </a:rPr>
              <a:t>惊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851275" y="479633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643438" y="4293096"/>
            <a:ext cx="1079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400">
                <a:latin typeface="楷体_GB2312" pitchFamily="49" charset="-122"/>
                <a:ea typeface="楷体_GB2312" pitchFamily="49" charset="-122"/>
              </a:rPr>
              <a:t>忄</a:t>
            </a:r>
            <a:r>
              <a:rPr lang="zh-CN" altLang="en-US" sz="3600"/>
              <a:t> 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940425" y="3140571"/>
            <a:ext cx="2447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4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走之旁</a:t>
            </a:r>
            <a:r>
              <a:rPr lang="zh-CN" sz="5400"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940425" y="4220071"/>
            <a:ext cx="2447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4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竖心旁</a:t>
            </a:r>
            <a:r>
              <a:rPr lang="zh-CN" sz="5400"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17423" name="WordArt 15"/>
          <p:cNvSpPr>
            <a:spLocks noChangeArrowheads="1" noChangeShapeType="1"/>
          </p:cNvSpPr>
          <p:nvPr/>
        </p:nvSpPr>
        <p:spPr bwMode="auto">
          <a:xfrm>
            <a:off x="1547813" y="1916832"/>
            <a:ext cx="6257925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8000"/>
                    </a:srgbClr>
                  </a:outerShdw>
                </a:effectLst>
                <a:latin typeface="宋体"/>
                <a:ea typeface="宋体"/>
              </a:rPr>
              <a:t>这些偏旁你认识吗？</a:t>
            </a:r>
          </a:p>
        </p:txBody>
      </p:sp>
      <p:sp>
        <p:nvSpPr>
          <p:cNvPr id="17424" name="WordArt 16"/>
          <p:cNvSpPr>
            <a:spLocks noChangeArrowheads="1" noChangeShapeType="1"/>
          </p:cNvSpPr>
          <p:nvPr/>
        </p:nvSpPr>
        <p:spPr bwMode="auto">
          <a:xfrm>
            <a:off x="900113" y="764704"/>
            <a:ext cx="2735783" cy="83636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8000"/>
                    </a:srgbClr>
                  </a:outerShdw>
                </a:effectLst>
                <a:latin typeface="宋体"/>
                <a:ea typeface="宋体"/>
              </a:rPr>
              <a:t>学习新偏旁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2" grpId="0" autoUpdateAnimBg="0"/>
      <p:bldP spid="9223" grpId="0" autoUpdateAnimBg="0"/>
      <p:bldP spid="9224" grpId="0" animBg="1"/>
      <p:bldP spid="9225" grpId="0" autoUpdateAnimBg="0"/>
      <p:bldP spid="9226" grpId="0" autoUpdateAnimBg="0"/>
      <p:bldP spid="9227" grpId="0" animBg="1"/>
      <p:bldP spid="9228" grpId="0" autoUpdateAnimBg="0"/>
      <p:bldP spid="9229" grpId="0" autoUpdateAnimBg="0"/>
      <p:bldP spid="9230" grpId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Pages>0</Pages>
  <Words>883</Words>
  <Characters>0</Characters>
  <Application>Microsoft Office PowerPoint</Application>
  <DocSecurity>0</DocSecurity>
  <PresentationFormat>全屏显示(4:3)</PresentationFormat>
  <Lines>0</Lines>
  <Paragraphs>193</Paragraphs>
  <Slides>33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读一读</vt:lpstr>
      <vt:lpstr>幻灯片 11</vt:lpstr>
      <vt:lpstr>填一填 :</vt:lpstr>
      <vt:lpstr>幻灯片 13</vt:lpstr>
      <vt:lpstr>幻灯片 14</vt:lpstr>
      <vt:lpstr>幻灯片 15</vt:lpstr>
      <vt:lpstr>幻灯片 16</vt:lpstr>
      <vt:lpstr>幻灯片 17</vt:lpstr>
      <vt:lpstr>huà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人   火   文   六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42</cp:revision>
  <dcterms:created xsi:type="dcterms:W3CDTF">2004-07-22T02:24:07Z</dcterms:created>
  <dcterms:modified xsi:type="dcterms:W3CDTF">2017-04-16T03:41:53Z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