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9" r:id="rId2"/>
    <p:sldId id="271" r:id="rId3"/>
    <p:sldId id="260" r:id="rId4"/>
    <p:sldId id="263" r:id="rId5"/>
    <p:sldId id="262" r:id="rId6"/>
    <p:sldId id="279" r:id="rId7"/>
    <p:sldId id="281" r:id="rId8"/>
    <p:sldId id="274" r:id="rId9"/>
    <p:sldId id="287" r:id="rId10"/>
    <p:sldId id="284" r:id="rId11"/>
    <p:sldId id="282" r:id="rId12"/>
    <p:sldId id="277" r:id="rId13"/>
    <p:sldId id="285" r:id="rId14"/>
    <p:sldId id="292" r:id="rId15"/>
    <p:sldId id="283" r:id="rId16"/>
    <p:sldId id="293" r:id="rId17"/>
    <p:sldId id="295" r:id="rId18"/>
    <p:sldId id="28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FFCC99"/>
    <a:srgbClr val="FFCC00"/>
    <a:srgbClr val="000000"/>
    <a:srgbClr val="6699FF"/>
    <a:srgbClr val="FF6600"/>
    <a:srgbClr val="009200"/>
    <a:srgbClr val="008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100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5F19-2C28-4244-8C51-549D7807F7BE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04A32-0529-45CB-90CF-4D84561DA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32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04A32-0529-45CB-90CF-4D84561DA36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372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031546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078997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232179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58893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65840008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634211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410150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233372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5488562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2916875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23870871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360zip$Temp/360$0/wyhs1_wyhs.wav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3"/>
          <p:cNvSpPr>
            <a:spLocks noChangeArrowheads="1" noChangeShapeType="1"/>
          </p:cNvSpPr>
          <p:nvPr/>
        </p:nvSpPr>
        <p:spPr bwMode="auto">
          <a:xfrm>
            <a:off x="1547812" y="2276872"/>
            <a:ext cx="6192837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9050" cmpd="sng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乌鸦喝水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4330700" cy="52895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/>
              <a:t>           </a:t>
            </a:r>
            <a:r>
              <a:rPr lang="zh-CN" altLang="en-US" sz="4400" b="1"/>
              <a:t>乌鸦看见旁边有许多小石子，想出了一个办法。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59338" y="620713"/>
            <a:ext cx="3959225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图片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79613" y="1844675"/>
            <a:ext cx="568801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6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331913" y="333375"/>
            <a:ext cx="2447925" cy="1944688"/>
          </a:xfrm>
          <a:prstGeom prst="cloudCallout">
            <a:avLst>
              <a:gd name="adj1" fmla="val -41310"/>
              <a:gd name="adj2" fmla="val 7060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9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051050" y="2205038"/>
            <a:ext cx="54737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>
                <a:latin typeface="Arial" pitchFamily="34" charset="0"/>
                <a:ea typeface="楷体_GB2312" pitchFamily="1" charset="-122"/>
              </a:rPr>
              <a:t>乌鸦是怎样喝到水的？</a:t>
            </a:r>
          </a:p>
        </p:txBody>
      </p:sp>
      <p:sp>
        <p:nvSpPr>
          <p:cNvPr id="13318" name="WordArt 6"/>
          <p:cNvSpPr>
            <a:spLocks noChangeArrowheads="1" noChangeShapeType="1"/>
          </p:cNvSpPr>
          <p:nvPr/>
        </p:nvSpPr>
        <p:spPr bwMode="auto">
          <a:xfrm>
            <a:off x="1835150" y="404813"/>
            <a:ext cx="1219200" cy="18684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楷体_GB2312"/>
              </a:rPr>
              <a:t>？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020070709672604204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437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      </a:t>
            </a:r>
            <a:r>
              <a:rPr lang="zh-CN" altLang="en-US" sz="4000" b="1"/>
              <a:t>乌鸦把小石子</a:t>
            </a:r>
            <a:r>
              <a:rPr lang="zh-CN" altLang="en-US" sz="4000" b="1">
                <a:solidFill>
                  <a:srgbClr val="FF0000"/>
                </a:solidFill>
              </a:rPr>
              <a:t>一颗一颗</a:t>
            </a:r>
            <a:r>
              <a:rPr lang="zh-CN" altLang="en-US" sz="4000" b="1"/>
              <a:t>地衔起来，</a:t>
            </a:r>
          </a:p>
          <a:p>
            <a:r>
              <a:rPr lang="zh-CN" altLang="en-US" sz="4000" b="1"/>
              <a:t>放进瓶子里。瓶子里的水</a:t>
            </a:r>
            <a:r>
              <a:rPr lang="zh-CN" altLang="en-US" sz="4000" b="1">
                <a:solidFill>
                  <a:schemeClr val="accent2"/>
                </a:solidFill>
              </a:rPr>
              <a:t>渐渐</a:t>
            </a:r>
            <a:r>
              <a:rPr lang="zh-CN" altLang="en-US" sz="4000" b="1"/>
              <a:t>升高</a:t>
            </a:r>
            <a:r>
              <a:rPr lang="en-US" sz="4000" b="1"/>
              <a:t>,</a:t>
            </a:r>
          </a:p>
          <a:p>
            <a:r>
              <a:rPr lang="zh-CN" altLang="en-US" sz="4000" b="1"/>
              <a:t>乌鸦就喝着水了</a:t>
            </a:r>
            <a:r>
              <a:rPr lang="zh-CN" altLang="en-US" sz="4000" b="1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图片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58975" y="981075"/>
            <a:ext cx="520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76375" y="765175"/>
            <a:ext cx="6408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4000">
              <a:solidFill>
                <a:srgbClr val="FF3300"/>
              </a:solidFill>
            </a:endParaRPr>
          </a:p>
        </p:txBody>
      </p:sp>
      <p:pic>
        <p:nvPicPr>
          <p:cNvPr id="15365" name="Picture 5" descr="边框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60350"/>
            <a:ext cx="35131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195513" y="404813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</a:rPr>
              <a:t>我会说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258888" y="1773238"/>
            <a:ext cx="73453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rgbClr val="FF3300"/>
                </a:solidFill>
              </a:rPr>
              <a:t>例：瓶子里的水渐渐升高了。</a:t>
            </a:r>
          </a:p>
          <a:p>
            <a:r>
              <a:rPr lang="zh-CN" altLang="en-US" sz="4000" dirty="0">
                <a:solidFill>
                  <a:srgbClr val="FF3300"/>
                </a:solidFill>
              </a:rPr>
              <a:t> </a:t>
            </a:r>
          </a:p>
          <a:p>
            <a:r>
              <a:rPr lang="zh-CN" altLang="en-US" sz="4000" u="sng" dirty="0">
                <a:solidFill>
                  <a:srgbClr val="FF3300"/>
                </a:solidFill>
              </a:rPr>
              <a:t>              </a:t>
            </a:r>
            <a:r>
              <a:rPr lang="zh-CN" altLang="en-US" sz="4000" dirty="0">
                <a:solidFill>
                  <a:srgbClr val="FF3300"/>
                </a:solidFill>
              </a:rPr>
              <a:t>渐渐</a:t>
            </a:r>
            <a:r>
              <a:rPr lang="zh-CN" altLang="en-US" sz="4000" u="sng" dirty="0">
                <a:solidFill>
                  <a:srgbClr val="FF3300"/>
                </a:solidFill>
              </a:rPr>
              <a:t>  </a:t>
            </a:r>
            <a:endParaRPr lang="zh-CN" altLang="en-US" sz="4000" dirty="0">
              <a:solidFill>
                <a:srgbClr val="FF3300"/>
              </a:solidFill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284663" y="3573463"/>
            <a:ext cx="2087562" cy="0"/>
          </a:xfrm>
          <a:prstGeom prst="line">
            <a:avLst/>
          </a:prstGeom>
          <a:noFill/>
          <a:ln w="952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  <p:sndAc>
      <p:stSnd>
        <p:snd r:embed="rId2" name="drumroll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b="1" dirty="0"/>
              <a:t>   1.</a:t>
            </a:r>
            <a:r>
              <a:rPr lang="zh-CN" altLang="en-US" sz="4400" b="1" dirty="0"/>
              <a:t>天色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暗下来了。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/>
              <a:t>   </a:t>
            </a:r>
            <a:r>
              <a:rPr lang="en-US" sz="4400" b="1" dirty="0"/>
              <a:t>2.</a:t>
            </a:r>
            <a:r>
              <a:rPr lang="zh-CN" altLang="en-US" sz="4400" b="1" dirty="0"/>
              <a:t>春天来了，天气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暖了。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/>
              <a:t>   </a:t>
            </a:r>
            <a:r>
              <a:rPr lang="en-US" sz="4400" b="1" dirty="0"/>
              <a:t>3.</a:t>
            </a:r>
            <a:r>
              <a:rPr lang="zh-CN" altLang="en-US" sz="4400" b="1" dirty="0"/>
              <a:t>天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变冷了。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4400" b="1" dirty="0"/>
              <a:t>   4.</a:t>
            </a:r>
            <a:r>
              <a:rPr lang="zh-CN" altLang="en-US" sz="4400" b="1" dirty="0"/>
              <a:t>我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长高了。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/>
              <a:t>   </a:t>
            </a:r>
            <a:r>
              <a:rPr lang="en-US" sz="4400" b="1" dirty="0"/>
              <a:t>5.</a:t>
            </a:r>
            <a:r>
              <a:rPr lang="zh-CN" altLang="en-US" sz="4400" b="1" dirty="0"/>
              <a:t>小草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变绿了。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4400" b="1" dirty="0"/>
              <a:t>   6.</a:t>
            </a:r>
            <a:r>
              <a:rPr lang="zh-CN" altLang="en-US" sz="4400" b="1" dirty="0"/>
              <a:t>小树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长高了。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4400" b="1" dirty="0"/>
              <a:t>   7.</a:t>
            </a:r>
            <a:r>
              <a:rPr lang="zh-CN" altLang="en-US" sz="4400" b="1" dirty="0"/>
              <a:t>秋天来了，小草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变黄了。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/>
              <a:t>   </a:t>
            </a:r>
            <a:r>
              <a:rPr lang="en-US" sz="4400" b="1" dirty="0"/>
              <a:t>8.</a:t>
            </a:r>
            <a:r>
              <a:rPr lang="zh-CN" altLang="en-US" sz="4400" b="1" dirty="0"/>
              <a:t>雨</a:t>
            </a:r>
            <a:r>
              <a:rPr lang="zh-CN" altLang="en-US" sz="4400" b="1" dirty="0">
                <a:solidFill>
                  <a:srgbClr val="FF0000"/>
                </a:solidFill>
              </a:rPr>
              <a:t>渐渐</a:t>
            </a:r>
            <a:r>
              <a:rPr lang="zh-CN" altLang="en-US" sz="4400" b="1" dirty="0"/>
              <a:t>停了。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836712"/>
            <a:ext cx="914400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ts val="4500"/>
              </a:lnSpc>
              <a:spcBef>
                <a:spcPct val="50000"/>
              </a:spcBef>
            </a:pP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乌鸦喝水</a:t>
            </a:r>
          </a:p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    一只乌鸦口渴了，到处找水喝。</a:t>
            </a:r>
          </a:p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    乌鸦看见一个瓶子。瓶子里有水，可是，水不多，瓶口又小，乌鸦喝不着，怎么办呢？</a:t>
            </a:r>
          </a:p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    乌鸦看见旁边有许多小石子，它想出了一个办法。</a:t>
            </a:r>
          </a:p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    乌鸦把小石子一个一个衔起来，放进瓶子里。瓶子的水渐渐升高，乌鸦就喝着水了。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556792"/>
            <a:ext cx="8677276" cy="45259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</a:rPr>
              <a:t>因为乌鸦利用就在瓶子旁边的石子喝到了水，所以这是一只（　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）的</a:t>
            </a:r>
            <a:r>
              <a:rPr lang="zh-CN" altLang="en-US" sz="4000" b="1" dirty="0">
                <a:solidFill>
                  <a:srgbClr val="0000FF"/>
                </a:solidFill>
              </a:rPr>
              <a:t>乌鸦。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45250" y="2349500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440238" y="4314825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ransition>
    <p:blinds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79613" y="1844675"/>
            <a:ext cx="568801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6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900113" y="909638"/>
            <a:ext cx="2447925" cy="1944687"/>
          </a:xfrm>
          <a:prstGeom prst="cloudCallout">
            <a:avLst>
              <a:gd name="adj1" fmla="val -41310"/>
              <a:gd name="adj2" fmla="val 7060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9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1188" y="2924175"/>
            <a:ext cx="7921625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>
                <a:latin typeface="Arial" pitchFamily="34" charset="0"/>
                <a:ea typeface="楷体_GB2312" pitchFamily="1" charset="-122"/>
              </a:rPr>
              <a:t>       除了这种办法</a:t>
            </a:r>
            <a:r>
              <a:rPr lang="en-US" sz="6600" b="1" dirty="0">
                <a:latin typeface="Arial" pitchFamily="34" charset="0"/>
                <a:ea typeface="楷体_GB2312" pitchFamily="1" charset="-122"/>
              </a:rPr>
              <a:t>,</a:t>
            </a:r>
            <a:r>
              <a:rPr lang="zh-CN" altLang="en-US" sz="6600" b="1" dirty="0">
                <a:latin typeface="Arial" pitchFamily="34" charset="0"/>
                <a:ea typeface="楷体_GB2312" pitchFamily="1" charset="-122"/>
              </a:rPr>
              <a:t>乌鸦还有别的办法喝到水吗？</a:t>
            </a:r>
          </a:p>
        </p:txBody>
      </p:sp>
      <p:sp>
        <p:nvSpPr>
          <p:cNvPr id="19461" name="WordArt 5"/>
          <p:cNvSpPr>
            <a:spLocks noChangeArrowheads="1" noChangeShapeType="1"/>
          </p:cNvSpPr>
          <p:nvPr/>
        </p:nvSpPr>
        <p:spPr bwMode="auto">
          <a:xfrm>
            <a:off x="1331913" y="908050"/>
            <a:ext cx="1219200" cy="18684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楷体_GB2312"/>
              </a:rPr>
              <a:t>？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0" y="457200"/>
          <a:ext cx="4876800" cy="5867400"/>
        </p:xfrm>
        <a:graphic>
          <a:graphicData uri="http://schemas.openxmlformats.org/presentationml/2006/ole">
            <p:oleObj spid="_x0000_s20488" r:id="rId3" imgW="2180952" imgH="1895238" progId="PBrush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724400" y="457200"/>
          <a:ext cx="4419600" cy="5867400"/>
        </p:xfrm>
        <a:graphic>
          <a:graphicData uri="http://schemas.openxmlformats.org/presentationml/2006/ole">
            <p:oleObj spid="_x0000_s20489" r:id="rId4" imgW="2076740" imgH="2000000" progId="PBrush">
              <p:embed/>
            </p:oleObj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10101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dirty="0">
                <a:solidFill>
                  <a:srgbClr val="FF0000"/>
                </a:solidFill>
              </a:rPr>
              <a:t>你喜欢这只乌鸦吗？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9388" y="5661025"/>
            <a:ext cx="8675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/>
              <a:t>   </a:t>
            </a:r>
            <a:r>
              <a:rPr lang="zh-CN" altLang="en-US" sz="5400" b="1" dirty="0">
                <a:solidFill>
                  <a:srgbClr val="0000FF"/>
                </a:solidFill>
              </a:rPr>
              <a:t>遇到困难会动脑筋想办法。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42988" y="2349500"/>
            <a:ext cx="330993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en-US" sz="3200" b="1" dirty="0" err="1">
                <a:latin typeface="宋体" pitchFamily="2" charset="-122"/>
              </a:rPr>
              <a:t>páo</a:t>
            </a:r>
            <a:endParaRPr lang="en-US" sz="3200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身穿黑袍子，   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长个丑样子，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懂得爱妈妈，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是个好孩子。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sz="32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32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打一种鸟</a:t>
            </a:r>
            <a:r>
              <a:rPr lang="en-US" sz="32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47813" y="1360488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楷体_GB2312" pitchFamily="1" charset="-122"/>
                <a:ea typeface="楷体_GB2312" pitchFamily="1" charset="-122"/>
              </a:rPr>
              <a:t>猜谜语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64163" y="1700213"/>
            <a:ext cx="1655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宋体" pitchFamily="2" charset="-122"/>
              </a:rPr>
              <a:t>wū  yā</a:t>
            </a:r>
          </a:p>
          <a:p>
            <a:r>
              <a:rPr lang="zh-CN" altLang="en-US" sz="28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乌  鸦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pic>
        <p:nvPicPr>
          <p:cNvPr id="3077" name="Picture 5" descr="乌鸦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0563" y="2924175"/>
            <a:ext cx="352901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乌鸦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8175" y="1692275"/>
            <a:ext cx="489585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948488" y="2924175"/>
            <a:ext cx="611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2800" b="1">
                <a:ea typeface="楷体_GB2312" pitchFamily="1" charset="-122"/>
              </a:rPr>
              <a:t>乌  鸦</a:t>
            </a:r>
          </a:p>
        </p:txBody>
      </p:sp>
      <p:pic>
        <p:nvPicPr>
          <p:cNvPr id="4100" name="Picture 4" descr="小学语文(记叙文）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4400" y="1039813"/>
            <a:ext cx="20796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394200" y="2336800"/>
            <a:ext cx="3232150" cy="1728788"/>
            <a:chOff x="0" y="0"/>
            <a:chExt cx="2036" cy="1089"/>
          </a:xfrm>
        </p:grpSpPr>
        <p:sp>
          <p:nvSpPr>
            <p:cNvPr id="6147" name="AutoShape 3" descr="蓝色面巾纸"/>
            <p:cNvSpPr>
              <a:spLocks noChangeArrowheads="1"/>
            </p:cNvSpPr>
            <p:nvPr/>
          </p:nvSpPr>
          <p:spPr bwMode="auto">
            <a:xfrm rot="378878">
              <a:off x="0" y="0"/>
              <a:ext cx="2036" cy="1089"/>
            </a:xfrm>
            <a:prstGeom prst="cloudCallout">
              <a:avLst>
                <a:gd name="adj1" fmla="val -57227"/>
                <a:gd name="adj2" fmla="val 4822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03" y="53"/>
              <a:ext cx="1723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1" charset="-122"/>
                  <a:ea typeface="楷体_GB2312" pitchFamily="1" charset="-122"/>
                </a:rPr>
                <a:t>    同学们一定想知道乌鸦喝水的故事吧！</a:t>
              </a:r>
            </a:p>
          </p:txBody>
        </p:sp>
      </p:grpSp>
      <p:pic>
        <p:nvPicPr>
          <p:cNvPr id="6149" name="Picture 5" descr="sound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1693863"/>
            <a:ext cx="6397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331913" y="169703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 欣赏歌曲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乌鸦喝水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</a:rPr>
              <a:t>》</a:t>
            </a:r>
          </a:p>
        </p:txBody>
      </p:sp>
      <p:pic>
        <p:nvPicPr>
          <p:cNvPr id="6151" name="Picture 7" descr="小学语文(记叙文）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4400" y="1039813"/>
            <a:ext cx="20796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teacher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51050" y="2565400"/>
            <a:ext cx="2667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31485" y="3573016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11188" y="1747838"/>
            <a:ext cx="797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ea typeface="楷体_GB2312" pitchFamily="1" charset="-122"/>
              </a:rPr>
              <a:t>朗读课文，说说课文讲了一个什么样的故事？</a:t>
            </a:r>
          </a:p>
        </p:txBody>
      </p:sp>
      <p:pic>
        <p:nvPicPr>
          <p:cNvPr id="7171" name="Picture 3" descr="乌鸦喝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92275" y="2517775"/>
            <a:ext cx="6119813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小学语文(记叙文）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4400" y="1096963"/>
            <a:ext cx="2079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/>
          </p:cNvSpPr>
          <p:nvPr/>
        </p:nvSpPr>
        <p:spPr bwMode="auto">
          <a:xfrm>
            <a:off x="0" y="228600"/>
            <a:ext cx="3886200" cy="1905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dirty="0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我的眼睛最亮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2492375"/>
            <a:ext cx="91440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 dirty="0">
                <a:ea typeface="楷体_GB2312" pitchFamily="1" charset="-122"/>
              </a:rPr>
              <a:t>渴　　喝　　　为　　办</a:t>
            </a:r>
          </a:p>
          <a:p>
            <a:pPr>
              <a:spcBef>
                <a:spcPct val="50000"/>
              </a:spcBef>
            </a:pPr>
            <a:r>
              <a:rPr lang="zh-CN" altLang="en-US" sz="6000" b="1" dirty="0">
                <a:ea typeface="楷体_GB2312" pitchFamily="1" charset="-122"/>
              </a:rPr>
              <a:t>右　　石　　　鸟　　乌</a:t>
            </a:r>
          </a:p>
          <a:p>
            <a:pPr>
              <a:spcBef>
                <a:spcPct val="50000"/>
              </a:spcBef>
            </a:pPr>
            <a:r>
              <a:rPr lang="zh-CN" altLang="en-US" sz="6000" b="1" dirty="0">
                <a:ea typeface="楷体_GB2312" pitchFamily="1" charset="-122"/>
              </a:rPr>
              <a:t>丢　　法　　　鸦　　鸭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295400" y="3276600"/>
            <a:ext cx="9906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295400" y="4648200"/>
            <a:ext cx="9906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295400" y="6019800"/>
            <a:ext cx="9906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629400" y="3276600"/>
            <a:ext cx="9906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6629400" y="4648200"/>
            <a:ext cx="9906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629400" y="6019800"/>
            <a:ext cx="9906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我 会 选：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AutoNum type="arabicPlain"/>
            </a:pPr>
            <a:r>
              <a:rPr lang="zh-CN" altLang="en-US" sz="3600" b="1" dirty="0"/>
              <a:t> </a:t>
            </a:r>
            <a:r>
              <a:rPr lang="zh-CN" altLang="en-US" sz="3600" b="1" dirty="0">
                <a:solidFill>
                  <a:srgbClr val="FF0000"/>
                </a:solidFill>
              </a:rPr>
              <a:t>喝    渴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1534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AutoNum type="arabicPlain" startAt="2"/>
            </a:pPr>
            <a:r>
              <a:rPr lang="zh-CN" altLang="en-US" sz="3600" b="1" dirty="0"/>
              <a:t> </a:t>
            </a:r>
            <a:r>
              <a:rPr lang="zh-CN" altLang="en-US" sz="3600" b="1" dirty="0">
                <a:solidFill>
                  <a:srgbClr val="FF0000"/>
                </a:solidFill>
              </a:rPr>
              <a:t>为    办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这个（       ）法真好！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他（       ）班级做了很多好事。</a:t>
            </a:r>
          </a:p>
          <a:p>
            <a:pPr>
              <a:spcBef>
                <a:spcPct val="50000"/>
              </a:spcBef>
            </a:pPr>
            <a:endParaRPr lang="zh-CN" altLang="en-US" sz="3600" b="1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92202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/>
              <a:t>小弟弟口（     ）了，要（    ）水。</a:t>
            </a:r>
          </a:p>
          <a:p>
            <a:pPr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1000" y="4724400"/>
            <a:ext cx="8077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 dirty="0"/>
              <a:t>3</a:t>
            </a:r>
            <a:r>
              <a:rPr lang="zh-CN" altLang="en-US" sz="3600" b="1" dirty="0">
                <a:solidFill>
                  <a:srgbClr val="FF0000"/>
                </a:solidFill>
              </a:rPr>
              <a:t>   乌    鸟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这种（       ）的名字叫（       ）鸦。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895600" y="1447800"/>
            <a:ext cx="83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渴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019800" y="1447800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喝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828800" y="3048000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/>
              <a:t>办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371600" y="38862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为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05000" y="5486400"/>
            <a:ext cx="83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鸟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410200" y="54864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4" grpId="0" autoUpdateAnimBg="0"/>
      <p:bldP spid="9225" grpId="0" autoUpdateAnimBg="0"/>
      <p:bldP spid="9226" grpId="0" autoUpdateAnimBg="0"/>
      <p:bldP spid="9227" grpId="0" autoUpdateAnimBg="0"/>
      <p:bldP spid="92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4" name="Picture 4" descr="W020070709672314673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887538" y="5819775"/>
            <a:ext cx="6262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一只乌鸦口渴了</a:t>
            </a:r>
            <a:r>
              <a:rPr lang="en-US" sz="3600" b="1"/>
              <a:t>,</a:t>
            </a:r>
            <a:r>
              <a:rPr lang="zh-CN" altLang="en-US" sz="3600" b="1">
                <a:solidFill>
                  <a:srgbClr val="FF0000"/>
                </a:solidFill>
              </a:rPr>
              <a:t>到处</a:t>
            </a:r>
            <a:r>
              <a:rPr lang="zh-CN" altLang="en-US" sz="3600" b="1"/>
              <a:t>找水喝。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7724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  乌鸦看见一个瓶子，瓶子里有水。可是，水不多，瓶口又小，乌鸦喝不着水。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怎么办</a:t>
            </a:r>
            <a:r>
              <a:rPr lang="zh-CN" alt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呢？</a:t>
            </a:r>
          </a:p>
        </p:txBody>
      </p:sp>
      <p:pic>
        <p:nvPicPr>
          <p:cNvPr id="11267" name="Picture 3" descr="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8175" y="3500438"/>
            <a:ext cx="6197600" cy="335756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FFCC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第一PPT模板网-WWW.1PPT.COM">
  <a:themeElements>
    <a:clrScheme name="默认设计模板 11">
      <a:dk1>
        <a:srgbClr val="80008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3300"/>
      </a:accent2>
      <a:accent3>
        <a:srgbClr val="FFFFFF"/>
      </a:accent3>
      <a:accent4>
        <a:srgbClr val="6C006C"/>
      </a:accent4>
      <a:accent5>
        <a:srgbClr val="AAE2CA"/>
      </a:accent5>
      <a:accent6>
        <a:srgbClr val="E72D00"/>
      </a:accent6>
      <a:hlink>
        <a:srgbClr val="3333CC"/>
      </a:hlink>
      <a:folHlink>
        <a:srgbClr val="CC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80008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6C006C"/>
        </a:accent4>
        <a:accent5>
          <a:srgbClr val="AAE2CA"/>
        </a:accent5>
        <a:accent6>
          <a:srgbClr val="002DB9"/>
        </a:accent6>
        <a:hlink>
          <a:srgbClr val="D83300"/>
        </a:hlink>
        <a:folHlink>
          <a:srgbClr val="6478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80008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3300"/>
        </a:accent2>
        <a:accent3>
          <a:srgbClr val="FFFFFF"/>
        </a:accent3>
        <a:accent4>
          <a:srgbClr val="6C006C"/>
        </a:accent4>
        <a:accent5>
          <a:srgbClr val="AAE2CA"/>
        </a:accent5>
        <a:accent6>
          <a:srgbClr val="E72D00"/>
        </a:accent6>
        <a:hlink>
          <a:srgbClr val="D83300"/>
        </a:hlink>
        <a:folHlink>
          <a:srgbClr val="6478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80008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3300"/>
        </a:accent2>
        <a:accent3>
          <a:srgbClr val="FFFFFF"/>
        </a:accent3>
        <a:accent4>
          <a:srgbClr val="6C006C"/>
        </a:accent4>
        <a:accent5>
          <a:srgbClr val="AAE2CA"/>
        </a:accent5>
        <a:accent6>
          <a:srgbClr val="E72D00"/>
        </a:accent6>
        <a:hlink>
          <a:srgbClr val="3333CC"/>
        </a:hlink>
        <a:folHlink>
          <a:srgbClr val="6478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80008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3300"/>
        </a:accent2>
        <a:accent3>
          <a:srgbClr val="FFFFFF"/>
        </a:accent3>
        <a:accent4>
          <a:srgbClr val="6C006C"/>
        </a:accent4>
        <a:accent5>
          <a:srgbClr val="AAE2CA"/>
        </a:accent5>
        <a:accent6>
          <a:srgbClr val="E72D00"/>
        </a:accent6>
        <a:hlink>
          <a:srgbClr val="3333CC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Pages>0</Pages>
  <Words>678</Words>
  <Characters>0</Characters>
  <Application>Microsoft Office PowerPoint</Application>
  <DocSecurity>0</DocSecurity>
  <PresentationFormat>全屏显示(4:3)</PresentationFormat>
  <Lines>0</Lines>
  <Paragraphs>86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49</cp:revision>
  <dcterms:created xsi:type="dcterms:W3CDTF">2013-12-09T12:50:59Z</dcterms:created>
  <dcterms:modified xsi:type="dcterms:W3CDTF">2017-04-16T06:06:54Z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000800e632000000000001024120</vt:lpwstr>
  </property>
  <property fmtid="{D5CDD505-2E9C-101B-9397-08002B2CF9AE}" pid="3" name="KSOProductBuildVer">
    <vt:lpwstr>2052-9.1.0.4429</vt:lpwstr>
  </property>
</Properties>
</file>