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1" r:id="rId2"/>
    <p:sldId id="329" r:id="rId3"/>
    <p:sldId id="332" r:id="rId4"/>
    <p:sldId id="292" r:id="rId5"/>
    <p:sldId id="345" r:id="rId6"/>
    <p:sldId id="293" r:id="rId7"/>
    <p:sldId id="322" r:id="rId8"/>
    <p:sldId id="377" r:id="rId9"/>
    <p:sldId id="295" r:id="rId10"/>
    <p:sldId id="298" r:id="rId11"/>
    <p:sldId id="330" r:id="rId12"/>
    <p:sldId id="344" r:id="rId13"/>
    <p:sldId id="334" r:id="rId14"/>
    <p:sldId id="333" r:id="rId15"/>
    <p:sldId id="335" r:id="rId16"/>
    <p:sldId id="336" r:id="rId17"/>
    <p:sldId id="337" r:id="rId18"/>
    <p:sldId id="328" r:id="rId19"/>
    <p:sldId id="302" r:id="rId20"/>
    <p:sldId id="339" r:id="rId21"/>
    <p:sldId id="340" r:id="rId22"/>
    <p:sldId id="338" r:id="rId23"/>
    <p:sldId id="319" r:id="rId24"/>
    <p:sldId id="310" r:id="rId25"/>
    <p:sldId id="309" r:id="rId26"/>
    <p:sldId id="404" r:id="rId27"/>
    <p:sldId id="378" r:id="rId28"/>
    <p:sldId id="341" r:id="rId29"/>
    <p:sldId id="405" r:id="rId30"/>
    <p:sldId id="380" r:id="rId31"/>
    <p:sldId id="381" r:id="rId32"/>
    <p:sldId id="331" r:id="rId33"/>
    <p:sldId id="304" r:id="rId34"/>
    <p:sldId id="343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480" autoAdjust="0"/>
    <p:restoredTop sz="90929"/>
  </p:normalViewPr>
  <p:slideViewPr>
    <p:cSldViewPr>
      <p:cViewPr varScale="1">
        <p:scale>
          <a:sx n="114" d="100"/>
          <a:sy n="114" d="100"/>
        </p:scale>
        <p:origin x="-1704" y="-96"/>
      </p:cViewPr>
      <p:guideLst>
        <p:guide orient="horz" pos="2160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B4069-E81B-4ABE-8866-9F070CE3BC3E}" type="datetimeFigureOut">
              <a:rPr lang="zh-CN" altLang="en-US" smtClean="0"/>
              <a:pPr/>
              <a:t>2017/4/16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99DB3-FE8C-47B2-AD51-DD6DC696E6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1993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99DB3-FE8C-47B2-AD51-DD6DC696E69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726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09718-A09F-47B4-B9EA-2C5ECFC0FF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265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DD5D7-2628-42A6-9133-81911F89AA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664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104AA-D42F-4990-B4EA-C794D034FE6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72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193FE-2C3C-4D0C-AC66-A4CDCEFBE5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7809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FAB45-9E12-4753-8BCB-45A696987C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656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193E8-08E5-4523-9541-96234D9326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857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87A93-3DBA-40DE-8052-76674CD487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296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EFE18-ABC8-4CEF-B4F6-9655F065CA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6306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7342F-61B4-4E0A-A39A-15C9070B6E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478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1B28F-E78E-40DB-9E1C-53202BDF19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2986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264FB-8658-4DF6-9162-70950FEEFA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5430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1027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029" name="页脚占位符 1028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F093BF2-A977-48B6-A43F-ABEDBF5A803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G:\&#19968;&#19979;&#35838;&#20214;%20%20&#38271;&#23567;\&#31532;&#20843;&#21333;&#20803;&#35838;&#20214;\wyhs_kwld.mp3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文本框 63497"/>
          <p:cNvSpPr txBox="1">
            <a:spLocks noChangeArrowheads="1"/>
          </p:cNvSpPr>
          <p:nvPr/>
        </p:nvSpPr>
        <p:spPr bwMode="auto">
          <a:xfrm>
            <a:off x="1187624" y="1757685"/>
            <a:ext cx="67691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8800" b="1" dirty="0" smtClean="0">
                <a:solidFill>
                  <a:srgbClr val="FF3300"/>
                </a:solidFill>
                <a:ea typeface="楷体_GB2312" pitchFamily="49" charset="-122"/>
              </a:rPr>
              <a:t>13</a:t>
            </a:r>
            <a:r>
              <a:rPr lang="en-US" altLang="zh-CN" sz="8800" b="1" dirty="0" smtClean="0">
                <a:solidFill>
                  <a:srgbClr val="FF3300"/>
                </a:solidFill>
                <a:ea typeface="楷体_GB2312" pitchFamily="49" charset="-122"/>
              </a:rPr>
              <a:t>.</a:t>
            </a:r>
            <a:r>
              <a:rPr lang="zh-CN" altLang="en-US" sz="8800" b="1" dirty="0" smtClean="0">
                <a:solidFill>
                  <a:srgbClr val="FF3300"/>
                </a:solidFill>
                <a:ea typeface="楷体_GB2312" pitchFamily="49" charset="-122"/>
              </a:rPr>
              <a:t>乌鸦</a:t>
            </a:r>
            <a:r>
              <a:rPr lang="zh-CN" altLang="en-US" sz="8800" b="1" dirty="0">
                <a:solidFill>
                  <a:srgbClr val="FF3300"/>
                </a:solidFill>
                <a:ea typeface="楷体_GB2312" pitchFamily="49" charset="-122"/>
              </a:rPr>
              <a:t>喝水</a:t>
            </a:r>
          </a:p>
        </p:txBody>
      </p:sp>
      <p:sp>
        <p:nvSpPr>
          <p:cNvPr id="6151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0" y="1341438"/>
            <a:ext cx="9144000" cy="494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、一只乌鸦</a:t>
            </a:r>
            <a:r>
              <a:rPr lang="zh-CN" altLang="en-US" sz="3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口渴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了，到处找水</a:t>
            </a:r>
            <a:r>
              <a:rPr lang="zh-CN" altLang="en-US" sz="3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喝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3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可是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3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瓶子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里水不多，瓶口又小，乌鸦喝不着水。怎么办呢？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、乌鸦看见旁边有许多小石子，想出</a:t>
            </a:r>
            <a:r>
              <a:rPr lang="zh-CN" altLang="en-US" sz="3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办法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来了。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、瓶子里的水</a:t>
            </a:r>
            <a:r>
              <a:rPr lang="zh-CN" altLang="en-US" sz="3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渐渐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升高，乌鸦就</a:t>
            </a:r>
            <a:r>
              <a:rPr lang="zh-CN" altLang="en-US" sz="3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喝着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水了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0" name="云形标注 3"/>
          <p:cNvSpPr>
            <a:spLocks noChangeArrowheads="1"/>
          </p:cNvSpPr>
          <p:nvPr/>
        </p:nvSpPr>
        <p:spPr bwMode="auto">
          <a:xfrm>
            <a:off x="3656013" y="0"/>
            <a:ext cx="4228355" cy="1008063"/>
          </a:xfrm>
          <a:prstGeom prst="cloudCallout">
            <a:avLst>
              <a:gd name="adj1" fmla="val 76676"/>
              <a:gd name="adj2" fmla="val 99134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5400000" scaled="1"/>
          </a:gradFill>
          <a:ln w="9525" cmpd="sng">
            <a:solidFill>
              <a:srgbClr val="98B954"/>
            </a:solidFill>
            <a:bevel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4545434" y="123031"/>
            <a:ext cx="24495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第二关</a:t>
            </a:r>
            <a:r>
              <a:rPr 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14342" name="云形标注 70661"/>
          <p:cNvSpPr>
            <a:spLocks noChangeArrowheads="1"/>
          </p:cNvSpPr>
          <p:nvPr/>
        </p:nvSpPr>
        <p:spPr bwMode="auto">
          <a:xfrm>
            <a:off x="-252413" y="0"/>
            <a:ext cx="4032251" cy="1368425"/>
          </a:xfrm>
          <a:prstGeom prst="cloudCallout">
            <a:avLst>
              <a:gd name="adj1" fmla="val -32046"/>
              <a:gd name="adj2" fmla="val 52204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14343" name="文本框 70662"/>
          <p:cNvSpPr txBox="1">
            <a:spLocks noChangeArrowheads="1"/>
          </p:cNvSpPr>
          <p:nvPr/>
        </p:nvSpPr>
        <p:spPr bwMode="auto">
          <a:xfrm>
            <a:off x="395288" y="188913"/>
            <a:ext cx="3260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3366FF"/>
                </a:solidFill>
                <a:ea typeface="黑体" pitchFamily="2" charset="-122"/>
              </a:rPr>
              <a:t>乌鸦喝水</a:t>
            </a:r>
          </a:p>
        </p:txBody>
      </p:sp>
      <p:sp>
        <p:nvSpPr>
          <p:cNvPr id="14344" name="文本框 70663"/>
          <p:cNvSpPr txBox="1">
            <a:spLocks noChangeArrowheads="1"/>
          </p:cNvSpPr>
          <p:nvPr/>
        </p:nvSpPr>
        <p:spPr bwMode="auto">
          <a:xfrm>
            <a:off x="539750" y="30686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14345" name="文本框 70664"/>
          <p:cNvSpPr txBox="1">
            <a:spLocks noChangeArrowheads="1"/>
          </p:cNvSpPr>
          <p:nvPr/>
        </p:nvSpPr>
        <p:spPr bwMode="auto">
          <a:xfrm>
            <a:off x="468313" y="2899435"/>
            <a:ext cx="67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3300"/>
                </a:solidFill>
              </a:rPr>
              <a:t>zháo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14346" name="文本框 70665"/>
          <p:cNvSpPr txBox="1">
            <a:spLocks noChangeArrowheads="1"/>
          </p:cNvSpPr>
          <p:nvPr/>
        </p:nvSpPr>
        <p:spPr bwMode="auto">
          <a:xfrm>
            <a:off x="7092950" y="5333207"/>
            <a:ext cx="67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3300"/>
                </a:solidFill>
              </a:rPr>
              <a:t>zháo</a:t>
            </a:r>
            <a:endParaRPr lang="en-US" dirty="0">
              <a:solidFill>
                <a:srgbClr val="FF3300"/>
              </a:solidFill>
            </a:endParaRPr>
          </a:p>
        </p:txBody>
      </p:sp>
      <p:pic>
        <p:nvPicPr>
          <p:cNvPr id="14347" name="图片 70666" descr="乌鸦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588125" y="404813"/>
            <a:ext cx="2808288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autoUpdateAnimBg="0"/>
      <p:bldP spid="1434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云形标注 110597"/>
          <p:cNvSpPr>
            <a:spLocks noChangeArrowheads="1"/>
          </p:cNvSpPr>
          <p:nvPr/>
        </p:nvSpPr>
        <p:spPr bwMode="auto">
          <a:xfrm>
            <a:off x="-252413" y="0"/>
            <a:ext cx="4032251" cy="1368425"/>
          </a:xfrm>
          <a:prstGeom prst="cloudCallout">
            <a:avLst>
              <a:gd name="adj1" fmla="val -32046"/>
              <a:gd name="adj2" fmla="val 52204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15364" name="文本框 110598"/>
          <p:cNvSpPr txBox="1">
            <a:spLocks noChangeArrowheads="1"/>
          </p:cNvSpPr>
          <p:nvPr/>
        </p:nvSpPr>
        <p:spPr bwMode="auto">
          <a:xfrm>
            <a:off x="395288" y="188913"/>
            <a:ext cx="3260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3366FF"/>
                </a:solidFill>
                <a:ea typeface="黑体" pitchFamily="2" charset="-122"/>
              </a:rPr>
              <a:t>乌鸦喝水</a:t>
            </a:r>
          </a:p>
        </p:txBody>
      </p:sp>
      <p:pic>
        <p:nvPicPr>
          <p:cNvPr id="15365" name="图片 110601" descr="乌鸦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468313" y="3925888"/>
            <a:ext cx="3313113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云形标注 110603"/>
          <p:cNvSpPr>
            <a:spLocks noChangeArrowheads="1"/>
          </p:cNvSpPr>
          <p:nvPr/>
        </p:nvSpPr>
        <p:spPr bwMode="auto">
          <a:xfrm>
            <a:off x="1547813" y="1196975"/>
            <a:ext cx="7596187" cy="2663825"/>
          </a:xfrm>
          <a:prstGeom prst="cloudCallout">
            <a:avLst>
              <a:gd name="adj1" fmla="val -31106"/>
              <a:gd name="adj2" fmla="val 64065"/>
            </a:avLst>
          </a:prstGeom>
          <a:solidFill>
            <a:srgbClr val="FFFF99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15367" name="文本框 110600"/>
          <p:cNvSpPr txBox="1">
            <a:spLocks noChangeArrowheads="1"/>
          </p:cNvSpPr>
          <p:nvPr/>
        </p:nvSpPr>
        <p:spPr bwMode="auto">
          <a:xfrm>
            <a:off x="2484438" y="1557338"/>
            <a:ext cx="6192837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你能把课文</a:t>
            </a:r>
          </a:p>
          <a:p>
            <a:r>
              <a:rPr lang="zh-CN" altLang="en-US"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读流利吗？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2484438" y="1628775"/>
            <a:ext cx="20891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第三关</a:t>
            </a:r>
            <a:r>
              <a:rPr lang="en-US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15369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131073" descr="BAS00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文本框 131074"/>
          <p:cNvSpPr txBox="1">
            <a:spLocks noChangeArrowheads="1"/>
          </p:cNvSpPr>
          <p:nvPr/>
        </p:nvSpPr>
        <p:spPr bwMode="auto">
          <a:xfrm>
            <a:off x="2123728" y="332656"/>
            <a:ext cx="6696869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                            </a:t>
            </a:r>
            <a:r>
              <a:rPr lang="zh-CN" altLang="en-US" sz="3600" b="1" dirty="0">
                <a:latin typeface="Times New Roman" pitchFamily="18" charset="0"/>
              </a:rPr>
              <a:t>乌鸦喝水</a:t>
            </a:r>
          </a:p>
          <a:p>
            <a:r>
              <a:rPr lang="zh-CN" altLang="en-US" sz="3200" b="1" dirty="0">
                <a:solidFill>
                  <a:srgbClr val="FF66CC"/>
                </a:solidFill>
                <a:latin typeface="Times New Roman" pitchFamily="18" charset="0"/>
              </a:rPr>
              <a:t>        一只</a:t>
            </a:r>
            <a:r>
              <a:rPr lang="zh-CN" altLang="en-US" sz="3200" b="1" dirty="0">
                <a:solidFill>
                  <a:srgbClr val="FF66FF"/>
                </a:solidFill>
                <a:latin typeface="Times New Roman" pitchFamily="18" charset="0"/>
              </a:rPr>
              <a:t>乌鸦口渴了，到处找水喝。</a:t>
            </a:r>
          </a:p>
          <a:p>
            <a:r>
              <a:rPr lang="zh-CN" altLang="en-US" sz="3200" b="1" dirty="0">
                <a:solidFill>
                  <a:srgbClr val="FF66FF"/>
                </a:solidFill>
                <a:latin typeface="Times New Roman" pitchFamily="18" charset="0"/>
              </a:rPr>
              <a:t>        它看见一个瓶子，里有半瓶水。可是瓶口小，乌鸦喝不着。怎么办呢？乌鸦看见旁边有许多小石子。</a:t>
            </a:r>
          </a:p>
          <a:p>
            <a:r>
              <a:rPr lang="zh-CN" altLang="en-US" sz="3200" b="1" dirty="0">
                <a:solidFill>
                  <a:srgbClr val="FF66FF"/>
                </a:solidFill>
                <a:latin typeface="Times New Roman" pitchFamily="18" charset="0"/>
              </a:rPr>
              <a:t>         终于想出办法来了。 它叼起小石子一颗一颗地放到瓶子里。瓶子里的水渐渐升高了，乌鸦就喝着水了。</a:t>
            </a:r>
          </a:p>
        </p:txBody>
      </p:sp>
      <p:pic>
        <p:nvPicPr>
          <p:cNvPr id="16388" name="图片 131075" descr="HOS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43800" y="5638800"/>
            <a:ext cx="10509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云形标注 118786"/>
          <p:cNvSpPr>
            <a:spLocks noChangeArrowheads="1"/>
          </p:cNvSpPr>
          <p:nvPr/>
        </p:nvSpPr>
        <p:spPr bwMode="auto">
          <a:xfrm>
            <a:off x="0" y="0"/>
            <a:ext cx="3529013" cy="1557338"/>
          </a:xfrm>
          <a:prstGeom prst="cloudCallout">
            <a:avLst>
              <a:gd name="adj1" fmla="val -43745"/>
              <a:gd name="adj2" fmla="val 3980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17412" name="文本框 118787"/>
          <p:cNvSpPr txBox="1">
            <a:spLocks noChangeArrowheads="1"/>
          </p:cNvSpPr>
          <p:nvPr/>
        </p:nvSpPr>
        <p:spPr bwMode="auto">
          <a:xfrm>
            <a:off x="395288" y="260350"/>
            <a:ext cx="3260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3366FF"/>
                </a:solidFill>
                <a:ea typeface="黑体" pitchFamily="2" charset="-122"/>
              </a:rPr>
              <a:t>乌鸦喝水</a:t>
            </a:r>
          </a:p>
        </p:txBody>
      </p:sp>
      <p:pic>
        <p:nvPicPr>
          <p:cNvPr id="17413" name="图片 118788" descr="乌鸦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0543002" flipH="1">
            <a:off x="-541338" y="3789363"/>
            <a:ext cx="3427413" cy="35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云形标注 118789"/>
          <p:cNvSpPr>
            <a:spLocks noChangeArrowheads="1"/>
          </p:cNvSpPr>
          <p:nvPr/>
        </p:nvSpPr>
        <p:spPr bwMode="auto">
          <a:xfrm>
            <a:off x="1076325" y="1196975"/>
            <a:ext cx="8067675" cy="2663825"/>
          </a:xfrm>
          <a:prstGeom prst="cloudCallout">
            <a:avLst>
              <a:gd name="adj1" fmla="val -33551"/>
              <a:gd name="adj2" fmla="val 50181"/>
            </a:avLst>
          </a:prstGeom>
          <a:solidFill>
            <a:srgbClr val="FFFF99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r>
              <a:rPr lang="zh-CN" altLang="en-US" sz="4000" b="1">
                <a:solidFill>
                  <a:srgbClr val="9933FF"/>
                </a:solidFill>
                <a:ea typeface="黑体" pitchFamily="2" charset="-122"/>
              </a:rPr>
              <a:t>读了这篇课               文，你知道了什么？</a:t>
            </a:r>
          </a:p>
          <a:p>
            <a:pPr algn="ctr"/>
            <a:endParaRPr lang="zh-CN" altLang="en-US" sz="3200">
              <a:ea typeface="黑体" pitchFamily="2" charset="-122"/>
            </a:endParaRPr>
          </a:p>
        </p:txBody>
      </p:sp>
      <p:sp>
        <p:nvSpPr>
          <p:cNvPr id="17415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文本框 117762"/>
          <p:cNvSpPr txBox="1">
            <a:spLocks noChangeArrowheads="1"/>
          </p:cNvSpPr>
          <p:nvPr/>
        </p:nvSpPr>
        <p:spPr bwMode="auto">
          <a:xfrm>
            <a:off x="1763713" y="1700213"/>
            <a:ext cx="5976937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3366FF"/>
                </a:solidFill>
                <a:ea typeface="楷体_GB2312" pitchFamily="49" charset="-122"/>
              </a:rPr>
              <a:t>       1</a:t>
            </a:r>
            <a:r>
              <a:rPr lang="zh-CN" altLang="en-US" sz="4000" b="1" dirty="0">
                <a:solidFill>
                  <a:srgbClr val="3366FF"/>
                </a:solidFill>
                <a:ea typeface="楷体_GB2312" pitchFamily="49" charset="-122"/>
              </a:rPr>
              <a:t>、乌鸦为什么要喝水呢？</a:t>
            </a: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3366FF"/>
                </a:solidFill>
                <a:ea typeface="楷体_GB2312" pitchFamily="49" charset="-122"/>
              </a:rPr>
              <a:t>     自由读一读第</a:t>
            </a:r>
            <a:r>
              <a:rPr lang="en-US" sz="4000" b="1" dirty="0">
                <a:solidFill>
                  <a:srgbClr val="3366FF"/>
                </a:solidFill>
                <a:ea typeface="楷体_GB2312" pitchFamily="49" charset="-122"/>
              </a:rPr>
              <a:t>1</a:t>
            </a:r>
            <a:r>
              <a:rPr lang="zh-CN" altLang="en-US" sz="4000" b="1" dirty="0">
                <a:solidFill>
                  <a:srgbClr val="3366FF"/>
                </a:solidFill>
                <a:ea typeface="楷体_GB2312" pitchFamily="49" charset="-122"/>
              </a:rPr>
              <a:t>小节，边读边思考。</a:t>
            </a:r>
            <a:endParaRPr lang="zh-CN" altLang="en-US" sz="4000" dirty="0"/>
          </a:p>
        </p:txBody>
      </p:sp>
      <p:sp>
        <p:nvSpPr>
          <p:cNvPr id="18436" name="云形标注 117763"/>
          <p:cNvSpPr>
            <a:spLocks noChangeArrowheads="1"/>
          </p:cNvSpPr>
          <p:nvPr/>
        </p:nvSpPr>
        <p:spPr bwMode="auto">
          <a:xfrm>
            <a:off x="0" y="0"/>
            <a:ext cx="3529013" cy="1557338"/>
          </a:xfrm>
          <a:prstGeom prst="cloudCallout">
            <a:avLst>
              <a:gd name="adj1" fmla="val -43745"/>
              <a:gd name="adj2" fmla="val 3980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pic>
        <p:nvPicPr>
          <p:cNvPr id="18437" name="图片 117764" descr="动画乌鸦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916238" y="3141663"/>
            <a:ext cx="5537200" cy="645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117765"/>
          <p:cNvSpPr txBox="1">
            <a:spLocks noChangeArrowheads="1"/>
          </p:cNvSpPr>
          <p:nvPr/>
        </p:nvSpPr>
        <p:spPr bwMode="auto">
          <a:xfrm>
            <a:off x="468313" y="333375"/>
            <a:ext cx="3260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3366FF"/>
                </a:solidFill>
                <a:ea typeface="黑体" pitchFamily="2" charset="-122"/>
              </a:rPr>
              <a:t>乌鸦喝水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119809" descr="DJ54WZB518YQ%5`WUD~B(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标题 11981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68863"/>
            <a:ext cx="9144000" cy="1143000"/>
          </a:xfrm>
          <a:ln/>
        </p:spPr>
        <p:txBody>
          <a:bodyPr/>
          <a:lstStyle/>
          <a:p>
            <a:r>
              <a:rPr lang="zh-CN" sz="4800" b="1">
                <a:solidFill>
                  <a:srgbClr val="0000FF"/>
                </a:solidFill>
                <a:ea typeface="黑体" pitchFamily="2" charset="-122"/>
              </a:rPr>
              <a:t>一只乌鸦口渴了，到处找水喝。</a:t>
            </a:r>
          </a:p>
        </p:txBody>
      </p:sp>
      <p:sp>
        <p:nvSpPr>
          <p:cNvPr id="19460" name="文本框 119811"/>
          <p:cNvSpPr txBox="1">
            <a:spLocks noChangeArrowheads="1"/>
          </p:cNvSpPr>
          <p:nvPr/>
        </p:nvSpPr>
        <p:spPr bwMode="auto">
          <a:xfrm>
            <a:off x="2660650" y="5035550"/>
            <a:ext cx="19827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rgbClr val="FF3300"/>
                </a:solidFill>
                <a:ea typeface="黑体" pitchFamily="2" charset="-122"/>
              </a:rPr>
              <a:t>口渴</a:t>
            </a:r>
          </a:p>
        </p:txBody>
      </p:sp>
      <p:sp>
        <p:nvSpPr>
          <p:cNvPr id="19461" name="文本框 119812"/>
          <p:cNvSpPr txBox="1">
            <a:spLocks noChangeArrowheads="1"/>
          </p:cNvSpPr>
          <p:nvPr/>
        </p:nvSpPr>
        <p:spPr bwMode="auto">
          <a:xfrm>
            <a:off x="6311900" y="5013325"/>
            <a:ext cx="20224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3300"/>
                </a:solidFill>
                <a:ea typeface="黑体" pitchFamily="2" charset="-122"/>
              </a:rPr>
              <a:t>找水喝</a:t>
            </a:r>
          </a:p>
        </p:txBody>
      </p:sp>
      <p:sp>
        <p:nvSpPr>
          <p:cNvPr id="19462" name="文本框 119813"/>
          <p:cNvSpPr txBox="1">
            <a:spLocks noChangeArrowheads="1"/>
          </p:cNvSpPr>
          <p:nvPr/>
        </p:nvSpPr>
        <p:spPr bwMode="auto">
          <a:xfrm>
            <a:off x="2646363" y="5027613"/>
            <a:ext cx="64833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口渴    </a:t>
            </a:r>
            <a:r>
              <a:rPr lang="zh-CN" altLang="en-US" sz="4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到处</a:t>
            </a:r>
            <a:r>
              <a:rPr lang="zh-CN" altLang="en-US" sz="4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找水喝</a:t>
            </a:r>
          </a:p>
        </p:txBody>
      </p:sp>
      <p:sp>
        <p:nvSpPr>
          <p:cNvPr id="19463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0" grpId="0" autoUpdateAnimBg="0"/>
      <p:bldP spid="19461" grpId="0" autoUpdateAnimBg="0"/>
      <p:bldP spid="1946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120833" descr="K~JG%@}DWOLVMD{WPW01E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91440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文本框 120834"/>
          <p:cNvSpPr txBox="1">
            <a:spLocks noChangeArrowheads="1"/>
          </p:cNvSpPr>
          <p:nvPr/>
        </p:nvSpPr>
        <p:spPr bwMode="auto">
          <a:xfrm>
            <a:off x="-252413" y="5229225"/>
            <a:ext cx="9144001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/>
              <a:t>         </a:t>
            </a:r>
            <a:r>
              <a:rPr lang="zh-CN" altLang="en-US" sz="4400" b="1">
                <a:solidFill>
                  <a:srgbClr val="0000FF"/>
                </a:solidFill>
                <a:ea typeface="黑体" pitchFamily="2" charset="-122"/>
              </a:rPr>
              <a:t>乌鸦看见一个瓶子，瓶子里有水。</a:t>
            </a:r>
          </a:p>
        </p:txBody>
      </p:sp>
      <p:sp>
        <p:nvSpPr>
          <p:cNvPr id="20484" name="文本框 120835"/>
          <p:cNvSpPr txBox="1">
            <a:spLocks noChangeArrowheads="1"/>
          </p:cNvSpPr>
          <p:nvPr/>
        </p:nvSpPr>
        <p:spPr bwMode="auto">
          <a:xfrm>
            <a:off x="7451725" y="5229225"/>
            <a:ext cx="1301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ea typeface="黑体" pitchFamily="2" charset="-122"/>
              </a:rPr>
              <a:t>有水</a:t>
            </a:r>
          </a:p>
        </p:txBody>
      </p:sp>
      <p:sp>
        <p:nvSpPr>
          <p:cNvPr id="20485" name="文本框 120836"/>
          <p:cNvSpPr txBox="1">
            <a:spLocks noChangeArrowheads="1"/>
          </p:cNvSpPr>
          <p:nvPr/>
        </p:nvSpPr>
        <p:spPr bwMode="auto">
          <a:xfrm>
            <a:off x="1042988" y="6165850"/>
            <a:ext cx="4033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你觉得它会想什么呢？</a:t>
            </a:r>
          </a:p>
        </p:txBody>
      </p:sp>
      <p:sp>
        <p:nvSpPr>
          <p:cNvPr id="20486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4" grpId="0" autoUpdateAnimBg="0"/>
      <p:bldP spid="2048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121857" descr="E~1P@4XX)@[)FGQS6Z(UR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9144000" cy="681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文本框 121858"/>
          <p:cNvSpPr txBox="1"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0000FF"/>
                </a:solidFill>
                <a:ea typeface="黑体" pitchFamily="2" charset="-122"/>
              </a:rPr>
              <a:t>       </a:t>
            </a:r>
            <a:r>
              <a:rPr lang="zh-CN" altLang="en-US" sz="4000" b="1">
                <a:solidFill>
                  <a:srgbClr val="0000FF"/>
                </a:solidFill>
                <a:ea typeface="黑体" pitchFamily="2" charset="-122"/>
              </a:rPr>
              <a:t>可是，瓶子里水不多，瓶口又小，乌鸦喝不着水。</a:t>
            </a:r>
          </a:p>
        </p:txBody>
      </p:sp>
      <p:sp>
        <p:nvSpPr>
          <p:cNvPr id="21508" name="文本框 121859"/>
          <p:cNvSpPr txBox="1">
            <a:spLocks noChangeArrowheads="1"/>
          </p:cNvSpPr>
          <p:nvPr/>
        </p:nvSpPr>
        <p:spPr bwMode="auto">
          <a:xfrm>
            <a:off x="1017588" y="606425"/>
            <a:ext cx="1871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3300"/>
                </a:solidFill>
                <a:ea typeface="黑体" pitchFamily="2" charset="-122"/>
              </a:rPr>
              <a:t>喝不着</a:t>
            </a:r>
          </a:p>
        </p:txBody>
      </p:sp>
      <p:sp>
        <p:nvSpPr>
          <p:cNvPr id="21509" name="文本框 121860"/>
          <p:cNvSpPr txBox="1">
            <a:spLocks noChangeArrowheads="1"/>
          </p:cNvSpPr>
          <p:nvPr/>
        </p:nvSpPr>
        <p:spPr bwMode="auto">
          <a:xfrm>
            <a:off x="4049713" y="-41275"/>
            <a:ext cx="170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ea typeface="黑体" pitchFamily="2" charset="-122"/>
              </a:rPr>
              <a:t>水不多</a:t>
            </a:r>
          </a:p>
        </p:txBody>
      </p:sp>
      <p:sp>
        <p:nvSpPr>
          <p:cNvPr id="21510" name="文本框 121861"/>
          <p:cNvSpPr txBox="1">
            <a:spLocks noChangeArrowheads="1"/>
          </p:cNvSpPr>
          <p:nvPr/>
        </p:nvSpPr>
        <p:spPr bwMode="auto">
          <a:xfrm>
            <a:off x="6075363" y="-41275"/>
            <a:ext cx="221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ea typeface="黑体" pitchFamily="2" charset="-122"/>
              </a:rPr>
              <a:t>瓶口又小</a:t>
            </a:r>
          </a:p>
        </p:txBody>
      </p:sp>
      <p:sp>
        <p:nvSpPr>
          <p:cNvPr id="21511" name="文本框 121862"/>
          <p:cNvSpPr txBox="1">
            <a:spLocks noChangeArrowheads="1"/>
          </p:cNvSpPr>
          <p:nvPr/>
        </p:nvSpPr>
        <p:spPr bwMode="auto">
          <a:xfrm>
            <a:off x="3492500" y="620713"/>
            <a:ext cx="3095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0000FF"/>
                </a:solidFill>
                <a:ea typeface="黑体" pitchFamily="2" charset="-122"/>
              </a:rPr>
              <a:t>怎么办呢？</a:t>
            </a:r>
          </a:p>
        </p:txBody>
      </p:sp>
      <p:sp>
        <p:nvSpPr>
          <p:cNvPr id="21512" name="文本框 121863"/>
          <p:cNvSpPr txBox="1">
            <a:spLocks noChangeArrowheads="1"/>
          </p:cNvSpPr>
          <p:nvPr/>
        </p:nvSpPr>
        <p:spPr bwMode="auto">
          <a:xfrm>
            <a:off x="5651500" y="2708275"/>
            <a:ext cx="316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乌鸦自言自语地说什么呢？</a:t>
            </a:r>
          </a:p>
        </p:txBody>
      </p:sp>
      <p:sp>
        <p:nvSpPr>
          <p:cNvPr id="21513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08" grpId="0" autoUpdateAnimBg="0"/>
      <p:bldP spid="21509" grpId="0" autoUpdateAnimBg="0"/>
      <p:bldP spid="21510" grpId="0" autoUpdateAnimBg="0"/>
      <p:bldP spid="21511" grpId="0" autoUpdateAnimBg="0"/>
      <p:bldP spid="2151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云形标注 108584"/>
          <p:cNvSpPr>
            <a:spLocks noChangeArrowheads="1"/>
          </p:cNvSpPr>
          <p:nvPr/>
        </p:nvSpPr>
        <p:spPr bwMode="auto">
          <a:xfrm>
            <a:off x="0" y="0"/>
            <a:ext cx="3529013" cy="1557338"/>
          </a:xfrm>
          <a:prstGeom prst="cloudCallout">
            <a:avLst>
              <a:gd name="adj1" fmla="val -43745"/>
              <a:gd name="adj2" fmla="val 3980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22532" name="云形标注 3"/>
          <p:cNvSpPr>
            <a:spLocks noChangeArrowheads="1"/>
          </p:cNvSpPr>
          <p:nvPr/>
        </p:nvSpPr>
        <p:spPr bwMode="auto">
          <a:xfrm>
            <a:off x="3635375" y="0"/>
            <a:ext cx="5113338" cy="1557338"/>
          </a:xfrm>
          <a:prstGeom prst="cloudCallout">
            <a:avLst>
              <a:gd name="adj1" fmla="val 47204"/>
              <a:gd name="adj2" fmla="val 58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5400000" scaled="1"/>
          </a:gradFill>
          <a:ln w="9525" cmpd="sng">
            <a:solidFill>
              <a:srgbClr val="98B954"/>
            </a:solidFill>
            <a:bevel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3" name="文本框 108585"/>
          <p:cNvSpPr txBox="1">
            <a:spLocks noChangeArrowheads="1"/>
          </p:cNvSpPr>
          <p:nvPr/>
        </p:nvSpPr>
        <p:spPr bwMode="auto">
          <a:xfrm>
            <a:off x="468313" y="260350"/>
            <a:ext cx="3260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3366FF"/>
                </a:solidFill>
                <a:ea typeface="黑体" pitchFamily="2" charset="-122"/>
              </a:rPr>
              <a:t>乌鸦喝水</a:t>
            </a:r>
          </a:p>
        </p:txBody>
      </p:sp>
      <p:sp>
        <p:nvSpPr>
          <p:cNvPr id="22534" name="矩形 108597"/>
          <p:cNvSpPr>
            <a:spLocks noChangeArrowheads="1"/>
          </p:cNvSpPr>
          <p:nvPr/>
        </p:nvSpPr>
        <p:spPr bwMode="auto">
          <a:xfrm>
            <a:off x="4183063" y="911225"/>
            <a:ext cx="3024187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8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</a:rPr>
              <a:t>渴</a:t>
            </a:r>
          </a:p>
        </p:txBody>
      </p:sp>
      <p:graphicFrame>
        <p:nvGraphicFramePr>
          <p:cNvPr id="22535" name="Group 7"/>
          <p:cNvGraphicFramePr>
            <a:graphicFrameLocks noGrp="1"/>
          </p:cNvGraphicFramePr>
          <p:nvPr/>
        </p:nvGraphicFramePr>
        <p:xfrm>
          <a:off x="1042988" y="1268413"/>
          <a:ext cx="2735262" cy="2592388"/>
        </p:xfrm>
        <a:graphic>
          <a:graphicData uri="http://schemas.openxmlformats.org/drawingml/2006/table">
            <a:tbl>
              <a:tblPr/>
              <a:tblGrid>
                <a:gridCol w="1368425"/>
                <a:gridCol w="1366837"/>
              </a:tblGrid>
              <a:tr h="1314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6" name="Group 18"/>
          <p:cNvGraphicFramePr>
            <a:graphicFrameLocks noGrp="1"/>
          </p:cNvGraphicFramePr>
          <p:nvPr/>
        </p:nvGraphicFramePr>
        <p:xfrm>
          <a:off x="3924300" y="4076700"/>
          <a:ext cx="2735263" cy="2592388"/>
        </p:xfrm>
        <a:graphic>
          <a:graphicData uri="http://schemas.openxmlformats.org/drawingml/2006/table">
            <a:tbl>
              <a:tblPr/>
              <a:tblGrid>
                <a:gridCol w="1368425"/>
                <a:gridCol w="1366838"/>
              </a:tblGrid>
              <a:tr h="1314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7" name="Group 29"/>
          <p:cNvGraphicFramePr>
            <a:graphicFrameLocks noGrp="1"/>
          </p:cNvGraphicFramePr>
          <p:nvPr/>
        </p:nvGraphicFramePr>
        <p:xfrm>
          <a:off x="1042988" y="4076700"/>
          <a:ext cx="2735262" cy="2592388"/>
        </p:xfrm>
        <a:graphic>
          <a:graphicData uri="http://schemas.openxmlformats.org/drawingml/2006/table">
            <a:tbl>
              <a:tblPr/>
              <a:tblGrid>
                <a:gridCol w="1368425"/>
                <a:gridCol w="1366837"/>
              </a:tblGrid>
              <a:tr h="1314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68" name="矩形 108645"/>
          <p:cNvSpPr>
            <a:spLocks noChangeArrowheads="1"/>
          </p:cNvSpPr>
          <p:nvPr/>
        </p:nvSpPr>
        <p:spPr bwMode="auto">
          <a:xfrm>
            <a:off x="1128713" y="3860800"/>
            <a:ext cx="3024187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8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终</a:t>
            </a:r>
          </a:p>
        </p:txBody>
      </p:sp>
      <p:sp>
        <p:nvSpPr>
          <p:cNvPr id="22569" name="矩形 108646"/>
          <p:cNvSpPr>
            <a:spLocks noChangeArrowheads="1"/>
          </p:cNvSpPr>
          <p:nvPr/>
        </p:nvSpPr>
        <p:spPr bwMode="auto">
          <a:xfrm>
            <a:off x="4064000" y="3792538"/>
            <a:ext cx="285115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8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法</a:t>
            </a:r>
          </a:p>
        </p:txBody>
      </p:sp>
      <p:sp>
        <p:nvSpPr>
          <p:cNvPr id="22570" name="矩形 108647"/>
          <p:cNvSpPr>
            <a:spLocks noChangeArrowheads="1"/>
          </p:cNvSpPr>
          <p:nvPr/>
        </p:nvSpPr>
        <p:spPr bwMode="auto">
          <a:xfrm>
            <a:off x="1116013" y="836613"/>
            <a:ext cx="277495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8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渐</a:t>
            </a:r>
          </a:p>
        </p:txBody>
      </p:sp>
      <p:pic>
        <p:nvPicPr>
          <p:cNvPr id="22571" name="图片 108648" descr="乌鸦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372225" y="692150"/>
            <a:ext cx="34575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72" name="文本框 108649"/>
          <p:cNvSpPr txBox="1">
            <a:spLocks noChangeArrowheads="1"/>
          </p:cNvSpPr>
          <p:nvPr/>
        </p:nvSpPr>
        <p:spPr bwMode="auto">
          <a:xfrm>
            <a:off x="3203575" y="260350"/>
            <a:ext cx="554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4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第四关</a:t>
            </a:r>
            <a:r>
              <a:rPr lang="zh-CN" altLang="en-US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：你会写吗？</a:t>
            </a:r>
          </a:p>
        </p:txBody>
      </p:sp>
      <p:graphicFrame>
        <p:nvGraphicFramePr>
          <p:cNvPr id="22573" name="Group 45"/>
          <p:cNvGraphicFramePr>
            <a:graphicFrameLocks noGrp="1"/>
          </p:cNvGraphicFramePr>
          <p:nvPr/>
        </p:nvGraphicFramePr>
        <p:xfrm>
          <a:off x="4140200" y="1341438"/>
          <a:ext cx="2736850" cy="2336800"/>
        </p:xfrm>
        <a:graphic>
          <a:graphicData uri="http://schemas.openxmlformats.org/drawingml/2006/table">
            <a:tbl>
              <a:tblPr/>
              <a:tblGrid>
                <a:gridCol w="1368425"/>
                <a:gridCol w="1368425"/>
              </a:tblGrid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84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云形标注 74755"/>
          <p:cNvSpPr>
            <a:spLocks noChangeArrowheads="1"/>
          </p:cNvSpPr>
          <p:nvPr/>
        </p:nvSpPr>
        <p:spPr bwMode="auto">
          <a:xfrm>
            <a:off x="0" y="0"/>
            <a:ext cx="3529013" cy="1557338"/>
          </a:xfrm>
          <a:prstGeom prst="cloudCallout">
            <a:avLst>
              <a:gd name="adj1" fmla="val -43745"/>
              <a:gd name="adj2" fmla="val 3980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23556" name="文本框 74756"/>
          <p:cNvSpPr txBox="1">
            <a:spLocks noChangeArrowheads="1"/>
          </p:cNvSpPr>
          <p:nvPr/>
        </p:nvSpPr>
        <p:spPr bwMode="auto">
          <a:xfrm>
            <a:off x="395288" y="404813"/>
            <a:ext cx="3260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3366FF"/>
                </a:solidFill>
                <a:ea typeface="黑体" pitchFamily="2" charset="-122"/>
              </a:rPr>
              <a:t>乌鸦喝水</a:t>
            </a:r>
          </a:p>
        </p:txBody>
      </p:sp>
      <p:sp>
        <p:nvSpPr>
          <p:cNvPr id="23557" name="矩形 74757"/>
          <p:cNvSpPr>
            <a:spLocks noChangeArrowheads="1"/>
          </p:cNvSpPr>
          <p:nvPr/>
        </p:nvSpPr>
        <p:spPr bwMode="auto">
          <a:xfrm>
            <a:off x="395288" y="1989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5400" b="1" dirty="0">
                <a:solidFill>
                  <a:srgbClr val="0000FF"/>
                </a:solidFill>
                <a:ea typeface="黑体" pitchFamily="2" charset="-122"/>
              </a:rPr>
              <a:t>乌鸦    口渴    找水    喝水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5400" b="1" dirty="0">
                <a:solidFill>
                  <a:srgbClr val="0000FF"/>
                </a:solidFill>
                <a:ea typeface="黑体" pitchFamily="2" charset="-122"/>
              </a:rPr>
              <a:t>瓶子    许多    石头    办法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5400" b="1" dirty="0">
                <a:solidFill>
                  <a:srgbClr val="0000FF"/>
                </a:solidFill>
                <a:ea typeface="黑体" pitchFamily="2" charset="-122"/>
              </a:rPr>
              <a:t>渐渐    可是</a:t>
            </a:r>
          </a:p>
        </p:txBody>
      </p:sp>
      <p:pic>
        <p:nvPicPr>
          <p:cNvPr id="23558" name="图片 74761" descr="乌鸦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616290">
            <a:off x="5688013" y="3925888"/>
            <a:ext cx="3455987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云形标注 74764"/>
          <p:cNvSpPr>
            <a:spLocks noChangeArrowheads="1"/>
          </p:cNvSpPr>
          <p:nvPr/>
        </p:nvSpPr>
        <p:spPr bwMode="auto">
          <a:xfrm rot="10680000">
            <a:off x="1768475" y="4940300"/>
            <a:ext cx="4354513" cy="1223963"/>
          </a:xfrm>
          <a:prstGeom prst="cloudCallout">
            <a:avLst>
              <a:gd name="adj1" fmla="val -49301"/>
              <a:gd name="adj2" fmla="val 102296"/>
            </a:avLst>
          </a:prstGeom>
          <a:solidFill>
            <a:srgbClr val="FFFF99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 rot="10800000" lIns="90000" tIns="46800" rIns="90000" bIns="46800"/>
          <a:lstStyle/>
          <a:p>
            <a:pPr algn="ctr"/>
            <a:endParaRPr lang="zh-CN" altLang="zh-CN"/>
          </a:p>
        </p:txBody>
      </p:sp>
      <p:sp>
        <p:nvSpPr>
          <p:cNvPr id="23560" name="文本框 74766"/>
          <p:cNvSpPr txBox="1">
            <a:spLocks noChangeArrowheads="1"/>
          </p:cNvSpPr>
          <p:nvPr/>
        </p:nvSpPr>
        <p:spPr bwMode="auto">
          <a:xfrm>
            <a:off x="1042988" y="5084763"/>
            <a:ext cx="5329237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4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你会读吗？</a:t>
            </a:r>
          </a:p>
        </p:txBody>
      </p:sp>
      <p:sp>
        <p:nvSpPr>
          <p:cNvPr id="23561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109570"/>
          <p:cNvSpPr txBox="1">
            <a:spLocks noChangeArrowheads="1"/>
          </p:cNvSpPr>
          <p:nvPr/>
        </p:nvSpPr>
        <p:spPr bwMode="auto">
          <a:xfrm>
            <a:off x="2484438" y="1700213"/>
            <a:ext cx="5113337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5400" b="1" dirty="0">
                <a:ea typeface="楷体_GB2312" pitchFamily="49" charset="-122"/>
              </a:rPr>
              <a:t>身穿黑袍子，</a:t>
            </a:r>
          </a:p>
          <a:p>
            <a:r>
              <a:rPr lang="zh-CN" altLang="en-US" sz="5400" b="1" dirty="0">
                <a:ea typeface="楷体_GB2312" pitchFamily="49" charset="-122"/>
              </a:rPr>
              <a:t>长个丑样子，</a:t>
            </a:r>
          </a:p>
          <a:p>
            <a:r>
              <a:rPr lang="zh-CN" altLang="en-US" sz="5400" b="1" dirty="0">
                <a:ea typeface="楷体_GB2312" pitchFamily="49" charset="-122"/>
              </a:rPr>
              <a:t>懂得爱妈妈，</a:t>
            </a:r>
            <a:endParaRPr lang="en-US" sz="5400" b="1" dirty="0">
              <a:ea typeface="楷体_GB2312" pitchFamily="49" charset="-122"/>
            </a:endParaRPr>
          </a:p>
          <a:p>
            <a:r>
              <a:rPr lang="zh-CN" altLang="en-US" sz="5400" b="1" dirty="0">
                <a:ea typeface="楷体_GB2312" pitchFamily="49" charset="-122"/>
              </a:rPr>
              <a:t>是个好孩子。</a:t>
            </a:r>
          </a:p>
          <a:p>
            <a:r>
              <a:rPr lang="zh-CN" altLang="en-US" sz="5400" b="1" dirty="0">
                <a:ea typeface="楷体_GB2312" pitchFamily="49" charset="-122"/>
              </a:rPr>
              <a:t>     </a:t>
            </a:r>
            <a:r>
              <a:rPr lang="en-US" sz="4000" b="1" dirty="0">
                <a:ea typeface="楷体_GB2312" pitchFamily="49" charset="-122"/>
              </a:rPr>
              <a:t>(</a:t>
            </a:r>
            <a:r>
              <a:rPr lang="zh-CN" altLang="en-US" sz="4000" b="1" dirty="0">
                <a:ea typeface="楷体_GB2312" pitchFamily="49" charset="-122"/>
              </a:rPr>
              <a:t>猜一小动物</a:t>
            </a:r>
            <a:r>
              <a:rPr lang="en-US" sz="4000" b="1" dirty="0">
                <a:ea typeface="楷体_GB2312" pitchFamily="49" charset="-122"/>
              </a:rPr>
              <a:t>)</a:t>
            </a:r>
            <a:endParaRPr lang="en-US" sz="5400" b="1" dirty="0">
              <a:ea typeface="楷体_GB2312" pitchFamily="49" charset="-122"/>
            </a:endParaRPr>
          </a:p>
        </p:txBody>
      </p:sp>
      <p:sp>
        <p:nvSpPr>
          <p:cNvPr id="5124" name="云形标注 109571"/>
          <p:cNvSpPr>
            <a:spLocks noChangeArrowheads="1"/>
          </p:cNvSpPr>
          <p:nvPr/>
        </p:nvSpPr>
        <p:spPr bwMode="auto">
          <a:xfrm>
            <a:off x="0" y="0"/>
            <a:ext cx="3779838" cy="1844675"/>
          </a:xfrm>
          <a:prstGeom prst="cloudCallout">
            <a:avLst>
              <a:gd name="adj1" fmla="val -44162"/>
              <a:gd name="adj2" fmla="val 25819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5125" name="文本框 109572"/>
          <p:cNvSpPr txBox="1">
            <a:spLocks noChangeArrowheads="1"/>
          </p:cNvSpPr>
          <p:nvPr/>
        </p:nvSpPr>
        <p:spPr bwMode="auto">
          <a:xfrm>
            <a:off x="684213" y="333375"/>
            <a:ext cx="23749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5400" b="1" dirty="0">
                <a:solidFill>
                  <a:srgbClr val="3366FF"/>
                </a:solidFill>
                <a:ea typeface="楷体_GB2312" pitchFamily="49" charset="-122"/>
              </a:rPr>
              <a:t>猜谜语</a:t>
            </a:r>
          </a:p>
        </p:txBody>
      </p:sp>
      <p:sp>
        <p:nvSpPr>
          <p:cNvPr id="5126" name="文本框 109573"/>
          <p:cNvSpPr txBox="1">
            <a:spLocks noChangeArrowheads="1"/>
          </p:cNvSpPr>
          <p:nvPr/>
        </p:nvSpPr>
        <p:spPr bwMode="auto">
          <a:xfrm>
            <a:off x="6516688" y="4076700"/>
            <a:ext cx="21605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800" b="1"/>
              <a:t>(</a:t>
            </a:r>
            <a:r>
              <a:rPr lang="zh-CN" altLang="en-US" sz="6000" b="1">
                <a:solidFill>
                  <a:srgbClr val="FF3300"/>
                </a:solidFill>
              </a:rPr>
              <a:t>乌鸦</a:t>
            </a:r>
            <a:r>
              <a:rPr lang="en-US" sz="4800" b="1"/>
              <a:t>)</a:t>
            </a:r>
          </a:p>
        </p:txBody>
      </p:sp>
      <p:pic>
        <p:nvPicPr>
          <p:cNvPr id="5127" name="图片 109574" descr="2005104202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201612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  <p:bldP spid="512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文本框 124930"/>
          <p:cNvSpPr txBox="1">
            <a:spLocks noChangeArrowheads="1"/>
          </p:cNvSpPr>
          <p:nvPr/>
        </p:nvSpPr>
        <p:spPr bwMode="auto">
          <a:xfrm>
            <a:off x="1524000" y="1484784"/>
            <a:ext cx="597693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000" b="1" dirty="0">
              <a:solidFill>
                <a:srgbClr val="3366FF"/>
              </a:solidFill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3366FF"/>
                </a:solidFill>
                <a:ea typeface="楷体_GB2312" pitchFamily="49" charset="-122"/>
              </a:rPr>
              <a:t>     2</a:t>
            </a:r>
            <a:r>
              <a:rPr lang="zh-CN" altLang="en-US" sz="4000" b="1" dirty="0">
                <a:solidFill>
                  <a:srgbClr val="3366FF"/>
                </a:solidFill>
                <a:ea typeface="楷体_GB2312" pitchFamily="49" charset="-122"/>
              </a:rPr>
              <a:t>、乌鸦是怎么喝水的？最终喝到水了吗？</a:t>
            </a: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3366FF"/>
                </a:solidFill>
                <a:ea typeface="楷体_GB2312" pitchFamily="49" charset="-122"/>
              </a:rPr>
              <a:t>    自由读一读课文的第</a:t>
            </a:r>
            <a:r>
              <a:rPr lang="en-US" sz="4000" b="1" dirty="0">
                <a:solidFill>
                  <a:srgbClr val="3366FF"/>
                </a:solidFill>
                <a:ea typeface="楷体_GB2312" pitchFamily="49" charset="-122"/>
              </a:rPr>
              <a:t>2</a:t>
            </a:r>
            <a:r>
              <a:rPr lang="zh-CN" altLang="en-US" sz="4000" b="1" dirty="0">
                <a:solidFill>
                  <a:srgbClr val="3366FF"/>
                </a:solidFill>
                <a:ea typeface="楷体_GB2312" pitchFamily="49" charset="-122"/>
              </a:rPr>
              <a:t>小节</a:t>
            </a:r>
            <a:endParaRPr lang="zh-CN" altLang="en-US" sz="4000" dirty="0"/>
          </a:p>
        </p:txBody>
      </p:sp>
      <p:sp>
        <p:nvSpPr>
          <p:cNvPr id="25604" name="云形标注 124931"/>
          <p:cNvSpPr>
            <a:spLocks noChangeArrowheads="1"/>
          </p:cNvSpPr>
          <p:nvPr/>
        </p:nvSpPr>
        <p:spPr bwMode="auto">
          <a:xfrm>
            <a:off x="0" y="0"/>
            <a:ext cx="3529013" cy="1557338"/>
          </a:xfrm>
          <a:prstGeom prst="cloudCallout">
            <a:avLst>
              <a:gd name="adj1" fmla="val -43745"/>
              <a:gd name="adj2" fmla="val 3980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pic>
        <p:nvPicPr>
          <p:cNvPr id="25605" name="图片 124932" descr="动画乌鸦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916238" y="3141663"/>
            <a:ext cx="5537200" cy="645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文本框 124933"/>
          <p:cNvSpPr txBox="1">
            <a:spLocks noChangeArrowheads="1"/>
          </p:cNvSpPr>
          <p:nvPr/>
        </p:nvSpPr>
        <p:spPr bwMode="auto">
          <a:xfrm>
            <a:off x="468313" y="333375"/>
            <a:ext cx="3260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3366FF"/>
                </a:solidFill>
                <a:ea typeface="黑体" pitchFamily="2" charset="-122"/>
              </a:rPr>
              <a:t>乌鸦喝水</a:t>
            </a:r>
          </a:p>
        </p:txBody>
      </p:sp>
      <p:sp>
        <p:nvSpPr>
          <p:cNvPr id="25607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25953" descr="插图（2）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835150" y="3284538"/>
            <a:ext cx="3529013" cy="250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图片 125954" descr="小学语文(记叙文）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116013" y="996950"/>
            <a:ext cx="207962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文本框 125955"/>
          <p:cNvSpPr txBox="1">
            <a:spLocks noChangeArrowheads="1"/>
          </p:cNvSpPr>
          <p:nvPr/>
        </p:nvSpPr>
        <p:spPr bwMode="auto">
          <a:xfrm>
            <a:off x="971550" y="1557338"/>
            <a:ext cx="7559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SzPct val="90000"/>
              <a:buFont typeface="Wingdings" pitchFamily="2" charset="2"/>
              <a:buNone/>
            </a:pPr>
            <a:r>
              <a:rPr lang="en-US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乌鸦看见旁边有许多小石子，终于想出办法来了。它叼起小石子，一颗一颗地放到瓶子里。瓶子里的水渐渐升高了，乌鸦就喝着水了。</a:t>
            </a:r>
          </a:p>
        </p:txBody>
      </p:sp>
      <p:sp>
        <p:nvSpPr>
          <p:cNvPr id="26629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123905" descr="}JQQLLADPU75LSG{54FCR8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9144000" cy="681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文本框 123906"/>
          <p:cNvSpPr txBox="1">
            <a:spLocks noChangeArrowheads="1"/>
          </p:cNvSpPr>
          <p:nvPr/>
        </p:nvSpPr>
        <p:spPr bwMode="auto">
          <a:xfrm>
            <a:off x="0" y="404813"/>
            <a:ext cx="91440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>
                <a:ea typeface="黑体" pitchFamily="2" charset="-122"/>
              </a:rPr>
              <a:t>       </a:t>
            </a:r>
            <a:r>
              <a:rPr lang="zh-CN" altLang="en-US" sz="3600" b="1">
                <a:solidFill>
                  <a:srgbClr val="0000FF"/>
                </a:solidFill>
                <a:ea typeface="黑体" pitchFamily="2" charset="-122"/>
              </a:rPr>
              <a:t>乌鸦看见旁边有许多小石子，终于想出办法来了。</a:t>
            </a:r>
          </a:p>
        </p:txBody>
      </p:sp>
      <p:sp>
        <p:nvSpPr>
          <p:cNvPr id="27652" name="文本框 123907"/>
          <p:cNvSpPr txBox="1">
            <a:spLocks noChangeArrowheads="1"/>
          </p:cNvSpPr>
          <p:nvPr/>
        </p:nvSpPr>
        <p:spPr bwMode="auto">
          <a:xfrm>
            <a:off x="1835150" y="404813"/>
            <a:ext cx="1819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3300"/>
                </a:solidFill>
                <a:ea typeface="黑体" pitchFamily="2" charset="-122"/>
              </a:rPr>
              <a:t>看见</a:t>
            </a:r>
          </a:p>
        </p:txBody>
      </p:sp>
      <p:sp>
        <p:nvSpPr>
          <p:cNvPr id="27653" name="文本框 123908"/>
          <p:cNvSpPr txBox="1">
            <a:spLocks noChangeArrowheads="1"/>
          </p:cNvSpPr>
          <p:nvPr/>
        </p:nvSpPr>
        <p:spPr bwMode="auto">
          <a:xfrm>
            <a:off x="4140200" y="404813"/>
            <a:ext cx="28686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3300"/>
                </a:solidFill>
                <a:ea typeface="黑体" pitchFamily="2" charset="-122"/>
              </a:rPr>
              <a:t>许多小石子</a:t>
            </a:r>
          </a:p>
        </p:txBody>
      </p:sp>
      <p:sp>
        <p:nvSpPr>
          <p:cNvPr id="27654" name="文本框 123909"/>
          <p:cNvSpPr txBox="1">
            <a:spLocks noChangeArrowheads="1"/>
          </p:cNvSpPr>
          <p:nvPr/>
        </p:nvSpPr>
        <p:spPr bwMode="auto">
          <a:xfrm>
            <a:off x="0" y="981075"/>
            <a:ext cx="1971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3300"/>
                </a:solidFill>
                <a:ea typeface="黑体" pitchFamily="2" charset="-122"/>
              </a:rPr>
              <a:t>办法</a:t>
            </a:r>
          </a:p>
        </p:txBody>
      </p:sp>
      <p:sp>
        <p:nvSpPr>
          <p:cNvPr id="27655" name="文本框 123910"/>
          <p:cNvSpPr txBox="1">
            <a:spLocks noChangeArrowheads="1"/>
          </p:cNvSpPr>
          <p:nvPr/>
        </p:nvSpPr>
        <p:spPr bwMode="auto">
          <a:xfrm>
            <a:off x="6877050" y="404813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3300"/>
                </a:solidFill>
                <a:ea typeface="黑体" pitchFamily="2" charset="-122"/>
              </a:rPr>
              <a:t>终于想出</a:t>
            </a:r>
          </a:p>
        </p:txBody>
      </p:sp>
      <p:sp>
        <p:nvSpPr>
          <p:cNvPr id="27656" name="矩形 123911"/>
          <p:cNvSpPr>
            <a:spLocks noChangeArrowheads="1"/>
          </p:cNvSpPr>
          <p:nvPr/>
        </p:nvSpPr>
        <p:spPr bwMode="auto">
          <a:xfrm>
            <a:off x="3132138" y="2762250"/>
            <a:ext cx="2416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</a:rPr>
              <a:t>终于</a:t>
            </a:r>
            <a:r>
              <a:rPr lang="en-US" sz="4400" b="1">
                <a:solidFill>
                  <a:srgbClr val="0000FF"/>
                </a:solidFill>
              </a:rPr>
              <a:t>——</a:t>
            </a:r>
          </a:p>
        </p:txBody>
      </p:sp>
      <p:sp>
        <p:nvSpPr>
          <p:cNvPr id="27657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52" grpId="0" autoUpdateAnimBg="0"/>
      <p:bldP spid="27653" grpId="0" autoUpdateAnimBg="0"/>
      <p:bldP spid="27654" grpId="0" autoUpdateAnimBg="0"/>
      <p:bldP spid="2765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93185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5445125"/>
            <a:ext cx="8748712" cy="1143000"/>
          </a:xfrm>
          <a:ln/>
        </p:spPr>
        <p:txBody>
          <a:bodyPr/>
          <a:lstStyle/>
          <a:p>
            <a:r>
              <a:rPr lang="zh-CN" sz="4000" b="1">
                <a:solidFill>
                  <a:schemeClr val="tx1"/>
                </a:solidFill>
              </a:rPr>
              <a:t>它</a:t>
            </a:r>
            <a:r>
              <a:rPr lang="zh-CN" sz="4000" b="1">
                <a:solidFill>
                  <a:schemeClr val="accent2"/>
                </a:solidFill>
              </a:rPr>
              <a:t>叼</a:t>
            </a:r>
            <a:r>
              <a:rPr lang="zh-CN" sz="4000" b="1">
                <a:solidFill>
                  <a:schemeClr val="tx1"/>
                </a:solidFill>
              </a:rPr>
              <a:t>起小石子，一颗一颗地</a:t>
            </a:r>
            <a:r>
              <a:rPr lang="zh-CN" sz="4000" b="1">
                <a:solidFill>
                  <a:schemeClr val="accent2"/>
                </a:solidFill>
              </a:rPr>
              <a:t>放</a:t>
            </a:r>
            <a:r>
              <a:rPr lang="zh-CN" sz="4000" b="1">
                <a:solidFill>
                  <a:schemeClr val="tx1"/>
                </a:solidFill>
              </a:rPr>
              <a:t>到瓶子里。</a:t>
            </a:r>
            <a:r>
              <a:rPr lang="zh-CN" sz="4000"/>
              <a:t> </a:t>
            </a:r>
            <a:r>
              <a:rPr lang="zh-CN" sz="4000" b="1">
                <a:ea typeface="黑体" pitchFamily="2" charset="-122"/>
              </a:rPr>
              <a:t>。</a:t>
            </a:r>
          </a:p>
        </p:txBody>
      </p:sp>
      <p:pic>
        <p:nvPicPr>
          <p:cNvPr id="28675" name="图片 93188" descr="W`LIIZ0K$WDZUH})KGW_9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文本框 93189"/>
          <p:cNvSpPr txBox="1">
            <a:spLocks noChangeArrowheads="1"/>
          </p:cNvSpPr>
          <p:nvPr/>
        </p:nvSpPr>
        <p:spPr bwMode="auto">
          <a:xfrm>
            <a:off x="4211638" y="5373688"/>
            <a:ext cx="2698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3300"/>
                </a:solidFill>
                <a:ea typeface="黑体" pitchFamily="2" charset="-122"/>
              </a:rPr>
              <a:t>一颗一颗</a:t>
            </a:r>
          </a:p>
        </p:txBody>
      </p:sp>
      <p:sp>
        <p:nvSpPr>
          <p:cNvPr id="28677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82951" descr="E6KB03[H3AMBYNJ5_Z}K%7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标题 82947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0"/>
            <a:ext cx="8569325" cy="2276475"/>
          </a:xfrm>
          <a:ln/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sz="4000" b="1">
                <a:solidFill>
                  <a:srgbClr val="0000FF"/>
                </a:solidFill>
                <a:ea typeface="黑体" pitchFamily="2" charset="-122"/>
              </a:rPr>
              <a:t>       </a:t>
            </a:r>
            <a:r>
              <a:rPr lang="zh-CN" altLang="en-US" sz="4000" b="1">
                <a:solidFill>
                  <a:srgbClr val="0000FF"/>
                </a:solidFill>
                <a:ea typeface="黑体" pitchFamily="2" charset="-122"/>
              </a:rPr>
              <a:t>瓶子里的水渐渐升高，乌鸦就</a:t>
            </a:r>
            <a:br>
              <a:rPr lang="zh-CN" altLang="en-US" sz="4000" b="1">
                <a:solidFill>
                  <a:srgbClr val="0000FF"/>
                </a:solidFill>
                <a:ea typeface="黑体" pitchFamily="2" charset="-122"/>
              </a:rPr>
            </a:br>
            <a:r>
              <a:rPr lang="zh-CN" altLang="en-US" sz="4000" b="1">
                <a:solidFill>
                  <a:srgbClr val="0000FF"/>
                </a:solidFill>
                <a:ea typeface="黑体" pitchFamily="2" charset="-122"/>
              </a:rPr>
              <a:t>喝着水了。</a:t>
            </a:r>
            <a:r>
              <a:rPr lang="zh-CN" altLang="en-US" sz="4000" b="1"/>
              <a:t/>
            </a:r>
            <a:br>
              <a:rPr lang="zh-CN" altLang="en-US" sz="4000" b="1"/>
            </a:br>
            <a:endParaRPr lang="zh-CN" altLang="en-US" sz="4000" b="1"/>
          </a:p>
        </p:txBody>
      </p:sp>
      <p:sp>
        <p:nvSpPr>
          <p:cNvPr id="29700" name="文本框 82954"/>
          <p:cNvSpPr txBox="1">
            <a:spLocks noChangeArrowheads="1"/>
          </p:cNvSpPr>
          <p:nvPr/>
        </p:nvSpPr>
        <p:spPr bwMode="auto">
          <a:xfrm>
            <a:off x="3794125" y="131763"/>
            <a:ext cx="15224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渐渐</a:t>
            </a:r>
            <a:endParaRPr lang="zh-CN" altLang="en-US" sz="40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701" name="文本框 82956"/>
          <p:cNvSpPr txBox="1">
            <a:spLocks noChangeArrowheads="1"/>
          </p:cNvSpPr>
          <p:nvPr/>
        </p:nvSpPr>
        <p:spPr bwMode="auto">
          <a:xfrm>
            <a:off x="3275013" y="131763"/>
            <a:ext cx="3328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水    升高</a:t>
            </a:r>
          </a:p>
        </p:txBody>
      </p:sp>
      <p:sp>
        <p:nvSpPr>
          <p:cNvPr id="29702" name="文本框 82957"/>
          <p:cNvSpPr txBox="1">
            <a:spLocks noChangeArrowheads="1"/>
          </p:cNvSpPr>
          <p:nvPr/>
        </p:nvSpPr>
        <p:spPr bwMode="auto">
          <a:xfrm>
            <a:off x="250825" y="779463"/>
            <a:ext cx="1712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3300"/>
                </a:solidFill>
                <a:ea typeface="黑体" pitchFamily="2" charset="-122"/>
              </a:rPr>
              <a:t>喝着水</a:t>
            </a:r>
          </a:p>
        </p:txBody>
      </p:sp>
      <p:sp>
        <p:nvSpPr>
          <p:cNvPr id="29703" name="文本框 82958"/>
          <p:cNvSpPr txBox="1">
            <a:spLocks noChangeArrowheads="1"/>
          </p:cNvSpPr>
          <p:nvPr/>
        </p:nvSpPr>
        <p:spPr bwMode="auto">
          <a:xfrm>
            <a:off x="3276600" y="146050"/>
            <a:ext cx="3116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水    升高</a:t>
            </a:r>
          </a:p>
        </p:txBody>
      </p:sp>
      <p:sp>
        <p:nvSpPr>
          <p:cNvPr id="29704" name="文本框 82960"/>
          <p:cNvSpPr txBox="1">
            <a:spLocks noChangeArrowheads="1"/>
          </p:cNvSpPr>
          <p:nvPr/>
        </p:nvSpPr>
        <p:spPr bwMode="auto">
          <a:xfrm>
            <a:off x="252413" y="781050"/>
            <a:ext cx="2016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0000FF"/>
                </a:solidFill>
                <a:ea typeface="黑体" pitchFamily="2" charset="-122"/>
              </a:rPr>
              <a:t>喝着水</a:t>
            </a:r>
          </a:p>
        </p:txBody>
      </p:sp>
      <p:sp>
        <p:nvSpPr>
          <p:cNvPr id="29705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  <p:bldP spid="29700" grpId="0" autoUpdateAnimBg="0"/>
      <p:bldP spid="29701" grpId="0" autoUpdateAnimBg="0"/>
      <p:bldP spid="29702" grpId="0" autoUpdateAnimBg="0"/>
      <p:bldP spid="29703" grpId="0" autoUpdateAnimBg="0"/>
      <p:bldP spid="2970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云形标注 81922"/>
          <p:cNvSpPr>
            <a:spLocks noChangeArrowheads="1"/>
          </p:cNvSpPr>
          <p:nvPr/>
        </p:nvSpPr>
        <p:spPr bwMode="auto">
          <a:xfrm>
            <a:off x="0" y="0"/>
            <a:ext cx="3529013" cy="1557338"/>
          </a:xfrm>
          <a:prstGeom prst="cloudCallout">
            <a:avLst>
              <a:gd name="adj1" fmla="val -43745"/>
              <a:gd name="adj2" fmla="val 3980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30724" name="文本框 81926"/>
          <p:cNvSpPr txBox="1">
            <a:spLocks noChangeArrowheads="1"/>
          </p:cNvSpPr>
          <p:nvPr/>
        </p:nvSpPr>
        <p:spPr bwMode="auto">
          <a:xfrm>
            <a:off x="684213" y="476250"/>
            <a:ext cx="25415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读读说说</a:t>
            </a:r>
            <a:r>
              <a:rPr lang="en-US" sz="4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en-US"/>
              <a:t> </a:t>
            </a:r>
          </a:p>
        </p:txBody>
      </p:sp>
      <p:sp>
        <p:nvSpPr>
          <p:cNvPr id="30725" name="文本框 81927"/>
          <p:cNvSpPr txBox="1">
            <a:spLocks noChangeArrowheads="1"/>
          </p:cNvSpPr>
          <p:nvPr/>
        </p:nvSpPr>
        <p:spPr bwMode="auto">
          <a:xfrm>
            <a:off x="684213" y="1700213"/>
            <a:ext cx="7296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40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sz="4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4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瓶子里的水</a:t>
            </a:r>
            <a:r>
              <a:rPr lang="en-US" sz="40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(     )</a:t>
            </a:r>
            <a:r>
              <a:rPr lang="zh-CN" altLang="en-US" sz="4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升高了。</a:t>
            </a:r>
          </a:p>
        </p:txBody>
      </p:sp>
      <p:sp>
        <p:nvSpPr>
          <p:cNvPr id="30726" name="文本框 81928"/>
          <p:cNvSpPr txBox="1">
            <a:spLocks noChangeArrowheads="1"/>
          </p:cNvSpPr>
          <p:nvPr/>
        </p:nvSpPr>
        <p:spPr bwMode="auto">
          <a:xfrm>
            <a:off x="1331913" y="4508500"/>
            <a:ext cx="554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u="sng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4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渐渐</a:t>
            </a:r>
            <a:r>
              <a:rPr lang="zh-CN" altLang="en-US" sz="4000" b="1" u="sng">
                <a:latin typeface="黑体" pitchFamily="2" charset="-122"/>
                <a:ea typeface="黑体" pitchFamily="2" charset="-122"/>
              </a:rPr>
              <a:t>         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30727" name="文本框 81929"/>
          <p:cNvSpPr txBox="1">
            <a:spLocks noChangeArrowheads="1"/>
          </p:cNvSpPr>
          <p:nvPr/>
        </p:nvSpPr>
        <p:spPr bwMode="auto">
          <a:xfrm>
            <a:off x="1403350" y="5516563"/>
            <a:ext cx="6799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 u="sng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4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渐渐</a:t>
            </a:r>
            <a:r>
              <a:rPr lang="zh-CN" altLang="en-US" sz="4000" b="1" u="sng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zh-CN" altLang="en-US" sz="4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30728" name="文本框 81930"/>
          <p:cNvSpPr txBox="1">
            <a:spLocks noChangeArrowheads="1"/>
          </p:cNvSpPr>
          <p:nvPr/>
        </p:nvSpPr>
        <p:spPr bwMode="auto">
          <a:xfrm>
            <a:off x="1979613" y="4508500"/>
            <a:ext cx="693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3300"/>
                </a:solidFill>
                <a:ea typeface="黑体" pitchFamily="2" charset="-122"/>
              </a:rPr>
              <a:t>天</a:t>
            </a:r>
          </a:p>
        </p:txBody>
      </p:sp>
      <p:sp>
        <p:nvSpPr>
          <p:cNvPr id="30729" name="文本框 81931"/>
          <p:cNvSpPr txBox="1">
            <a:spLocks noChangeArrowheads="1"/>
          </p:cNvSpPr>
          <p:nvPr/>
        </p:nvSpPr>
        <p:spPr bwMode="auto">
          <a:xfrm>
            <a:off x="4284663" y="4508500"/>
            <a:ext cx="1368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3300"/>
                </a:solidFill>
                <a:ea typeface="黑体" pitchFamily="2" charset="-122"/>
              </a:rPr>
              <a:t>亮了</a:t>
            </a:r>
          </a:p>
        </p:txBody>
      </p:sp>
      <p:sp>
        <p:nvSpPr>
          <p:cNvPr id="30730" name="文本框 81932"/>
          <p:cNvSpPr txBox="1">
            <a:spLocks noChangeArrowheads="1"/>
          </p:cNvSpPr>
          <p:nvPr/>
        </p:nvSpPr>
        <p:spPr bwMode="auto">
          <a:xfrm>
            <a:off x="1692275" y="5516563"/>
            <a:ext cx="1511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3300"/>
                </a:solidFill>
                <a:ea typeface="黑体" pitchFamily="2" charset="-122"/>
              </a:rPr>
              <a:t>小树</a:t>
            </a:r>
          </a:p>
        </p:txBody>
      </p:sp>
      <p:sp>
        <p:nvSpPr>
          <p:cNvPr id="30731" name="文本框 81933"/>
          <p:cNvSpPr txBox="1">
            <a:spLocks noChangeArrowheads="1"/>
          </p:cNvSpPr>
          <p:nvPr/>
        </p:nvSpPr>
        <p:spPr bwMode="auto">
          <a:xfrm>
            <a:off x="4284663" y="5516563"/>
            <a:ext cx="2232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3300"/>
                </a:solidFill>
                <a:ea typeface="黑体" pitchFamily="2" charset="-122"/>
              </a:rPr>
              <a:t>长高了</a:t>
            </a:r>
          </a:p>
        </p:txBody>
      </p:sp>
      <p:sp>
        <p:nvSpPr>
          <p:cNvPr id="30732" name="文本框 81934"/>
          <p:cNvSpPr txBox="1">
            <a:spLocks noChangeArrowheads="1"/>
          </p:cNvSpPr>
          <p:nvPr/>
        </p:nvSpPr>
        <p:spPr bwMode="auto">
          <a:xfrm>
            <a:off x="4405313" y="2349500"/>
            <a:ext cx="15351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ea typeface="黑体" pitchFamily="2" charset="-122"/>
              </a:rPr>
              <a:t>渐渐</a:t>
            </a:r>
          </a:p>
        </p:txBody>
      </p:sp>
      <p:pic>
        <p:nvPicPr>
          <p:cNvPr id="30733" name="图片 81935" descr="乌鸦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445800">
            <a:off x="5867400" y="2997200"/>
            <a:ext cx="4319588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4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9" grpId="0" autoUpdateAnimBg="0"/>
      <p:bldP spid="3073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131073" descr="BAS00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文本框 131074"/>
          <p:cNvSpPr txBox="1">
            <a:spLocks noChangeArrowheads="1"/>
          </p:cNvSpPr>
          <p:nvPr/>
        </p:nvSpPr>
        <p:spPr bwMode="auto">
          <a:xfrm>
            <a:off x="2928938" y="-26988"/>
            <a:ext cx="6035675" cy="5514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                            </a:t>
            </a:r>
            <a:r>
              <a:rPr lang="zh-CN" altLang="en-US" sz="3600" b="1" dirty="0">
                <a:latin typeface="Times New Roman" pitchFamily="18" charset="0"/>
              </a:rPr>
              <a:t>乌鸦喝水</a:t>
            </a:r>
          </a:p>
          <a:p>
            <a:r>
              <a:rPr lang="zh-CN" altLang="en-US" sz="3200" b="1" dirty="0">
                <a:solidFill>
                  <a:srgbClr val="FF66CC"/>
                </a:solidFill>
                <a:latin typeface="Times New Roman" pitchFamily="18" charset="0"/>
              </a:rPr>
              <a:t>        一只</a:t>
            </a:r>
            <a:r>
              <a:rPr lang="zh-CN" altLang="en-US" sz="3200" b="1" dirty="0">
                <a:solidFill>
                  <a:srgbClr val="FF66FF"/>
                </a:solidFill>
                <a:latin typeface="Times New Roman" pitchFamily="18" charset="0"/>
              </a:rPr>
              <a:t>乌鸦口渴了，到处找水喝。</a:t>
            </a:r>
          </a:p>
          <a:p>
            <a:r>
              <a:rPr lang="zh-CN" altLang="en-US" sz="3200" b="1" dirty="0">
                <a:solidFill>
                  <a:srgbClr val="FF66FF"/>
                </a:solidFill>
                <a:latin typeface="Times New Roman" pitchFamily="18" charset="0"/>
              </a:rPr>
              <a:t>        它看见一个瓶子，里有半瓶水。可是瓶口小，乌鸦喝不着。怎么办呢？乌鸦看见旁边有许多小石子。</a:t>
            </a:r>
          </a:p>
          <a:p>
            <a:r>
              <a:rPr lang="zh-CN" altLang="en-US" sz="3200" b="1" dirty="0">
                <a:solidFill>
                  <a:srgbClr val="FF66FF"/>
                </a:solidFill>
                <a:latin typeface="Times New Roman" pitchFamily="18" charset="0"/>
              </a:rPr>
              <a:t>         终于想出办法来了。 它叼起小石子一颗一颗地放到瓶子里。瓶子里的水渐渐升高了，乌鸦就喝着水了。</a:t>
            </a:r>
          </a:p>
        </p:txBody>
      </p:sp>
      <p:pic>
        <p:nvPicPr>
          <p:cNvPr id="31748" name="图片 131075" descr="HOS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43800" y="5638800"/>
            <a:ext cx="10509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  <p:pic>
        <p:nvPicPr>
          <p:cNvPr id="31750" name="图片 81935" descr="乌鸦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445800">
            <a:off x="323850" y="692150"/>
            <a:ext cx="248285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云形标注 84994"/>
          <p:cNvSpPr>
            <a:spLocks noChangeArrowheads="1"/>
          </p:cNvSpPr>
          <p:nvPr/>
        </p:nvSpPr>
        <p:spPr bwMode="auto">
          <a:xfrm>
            <a:off x="0" y="0"/>
            <a:ext cx="3529013" cy="1557338"/>
          </a:xfrm>
          <a:prstGeom prst="cloudCallout">
            <a:avLst>
              <a:gd name="adj1" fmla="val -43745"/>
              <a:gd name="adj2" fmla="val 39806"/>
            </a:avLst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2772" name="文本框 84996"/>
          <p:cNvSpPr txBox="1">
            <a:spLocks noChangeArrowheads="1"/>
          </p:cNvSpPr>
          <p:nvPr/>
        </p:nvSpPr>
        <p:spPr bwMode="auto">
          <a:xfrm>
            <a:off x="395288" y="1700213"/>
            <a:ext cx="8280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请你用一句话来夸夸小乌鸦。</a:t>
            </a:r>
          </a:p>
        </p:txBody>
      </p:sp>
      <p:sp>
        <p:nvSpPr>
          <p:cNvPr id="32773" name="文本框 85003"/>
          <p:cNvSpPr txBox="1">
            <a:spLocks noChangeArrowheads="1"/>
          </p:cNvSpPr>
          <p:nvPr/>
        </p:nvSpPr>
        <p:spPr bwMode="auto">
          <a:xfrm>
            <a:off x="395288" y="260350"/>
            <a:ext cx="3260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3366FF"/>
                </a:solidFill>
                <a:ea typeface="黑体" pitchFamily="2" charset="-122"/>
              </a:rPr>
              <a:t>乌鸦喝水</a:t>
            </a:r>
          </a:p>
        </p:txBody>
      </p:sp>
      <p:sp>
        <p:nvSpPr>
          <p:cNvPr id="32774" name="文本框 85004"/>
          <p:cNvSpPr txBox="1">
            <a:spLocks noChangeArrowheads="1"/>
          </p:cNvSpPr>
          <p:nvPr/>
        </p:nvSpPr>
        <p:spPr bwMode="auto">
          <a:xfrm>
            <a:off x="2051050" y="3141663"/>
            <a:ext cx="5256213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rgbClr val="FF3300"/>
                </a:solidFill>
                <a:ea typeface="楷体_GB2312" pitchFamily="49" charset="-122"/>
              </a:rPr>
              <a:t>乌鸦</a:t>
            </a:r>
            <a:r>
              <a:rPr lang="en-US" sz="4400" b="1" dirty="0" err="1">
                <a:solidFill>
                  <a:srgbClr val="FF3300"/>
                </a:solidFill>
                <a:ea typeface="楷体_GB2312" pitchFamily="49" charset="-122"/>
              </a:rPr>
              <a:t>乌鸦本事大</a:t>
            </a:r>
            <a:r>
              <a:rPr lang="en-US" sz="4400" b="1" dirty="0">
                <a:solidFill>
                  <a:srgbClr val="FF3300"/>
                </a:solidFill>
                <a:ea typeface="楷体_GB2312" pitchFamily="49" charset="-122"/>
              </a:rPr>
              <a:t>，</a:t>
            </a:r>
          </a:p>
          <a:p>
            <a:r>
              <a:rPr lang="en-US" sz="4400" b="1" dirty="0" err="1">
                <a:solidFill>
                  <a:srgbClr val="FF3300"/>
                </a:solidFill>
                <a:ea typeface="楷体_GB2312" pitchFamily="49" charset="-122"/>
              </a:rPr>
              <a:t>肯动脑筋想办法</a:t>
            </a:r>
            <a:r>
              <a:rPr lang="en-US" sz="4400" b="1" dirty="0">
                <a:solidFill>
                  <a:srgbClr val="FF3300"/>
                </a:solidFill>
                <a:ea typeface="楷体_GB2312" pitchFamily="49" charset="-122"/>
              </a:rPr>
              <a:t>。</a:t>
            </a:r>
          </a:p>
          <a:p>
            <a:r>
              <a:rPr lang="en-US" sz="4400" b="1" dirty="0" err="1">
                <a:solidFill>
                  <a:srgbClr val="FF3300"/>
                </a:solidFill>
                <a:ea typeface="楷体_GB2312" pitchFamily="49" charset="-122"/>
              </a:rPr>
              <a:t>一个一个石子放</a:t>
            </a:r>
            <a:r>
              <a:rPr lang="en-US" sz="4400" b="1" dirty="0">
                <a:solidFill>
                  <a:srgbClr val="FF3300"/>
                </a:solidFill>
                <a:ea typeface="楷体_GB2312" pitchFamily="49" charset="-122"/>
              </a:rPr>
              <a:t>，</a:t>
            </a:r>
          </a:p>
          <a:p>
            <a:r>
              <a:rPr lang="en-US" sz="4400" b="1" dirty="0" err="1">
                <a:solidFill>
                  <a:srgbClr val="FF3300"/>
                </a:solidFill>
                <a:ea typeface="楷体_GB2312" pitchFamily="49" charset="-122"/>
              </a:rPr>
              <a:t>困难再大也不怕</a:t>
            </a:r>
            <a:r>
              <a:rPr lang="en-US" sz="4400" b="1" dirty="0">
                <a:solidFill>
                  <a:srgbClr val="FF3300"/>
                </a:solidFill>
                <a:ea typeface="PMingLiU" pitchFamily="18" charset="-120"/>
              </a:rPr>
              <a:t>。</a:t>
            </a:r>
            <a:endParaRPr lang="zh-CN" altLang="en-US" sz="4400" b="1" dirty="0">
              <a:solidFill>
                <a:srgbClr val="FF3300"/>
              </a:solidFill>
              <a:ea typeface="PMingLiU" pitchFamily="18" charset="-120"/>
            </a:endParaRPr>
          </a:p>
        </p:txBody>
      </p:sp>
      <p:pic>
        <p:nvPicPr>
          <p:cNvPr id="32775" name="图片 85005" descr="乌鸦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1432850">
            <a:off x="6346825" y="2781300"/>
            <a:ext cx="2797175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文本占位符 12800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341438"/>
            <a:ext cx="8229600" cy="4464050"/>
          </a:xfrm>
          <a:ln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sz="6000"/>
              <a:t>困难像弹簧，</a:t>
            </a:r>
          </a:p>
          <a:p>
            <a:pPr algn="ctr">
              <a:lnSpc>
                <a:spcPct val="90000"/>
              </a:lnSpc>
            </a:pPr>
            <a:r>
              <a:rPr lang="zh-CN" sz="6000"/>
              <a:t>看你强不强。</a:t>
            </a:r>
          </a:p>
          <a:p>
            <a:pPr algn="ctr">
              <a:lnSpc>
                <a:spcPct val="90000"/>
              </a:lnSpc>
            </a:pPr>
            <a:r>
              <a:rPr lang="zh-CN" sz="6000"/>
              <a:t>你强它就弱，</a:t>
            </a:r>
          </a:p>
          <a:p>
            <a:pPr algn="ctr">
              <a:lnSpc>
                <a:spcPct val="90000"/>
              </a:lnSpc>
            </a:pPr>
            <a:r>
              <a:rPr lang="zh-CN" sz="6000"/>
              <a:t>你弱它就强。</a:t>
            </a:r>
          </a:p>
        </p:txBody>
      </p:sp>
      <p:sp>
        <p:nvSpPr>
          <p:cNvPr id="33797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云形标注 118786"/>
          <p:cNvSpPr>
            <a:spLocks noChangeArrowheads="1"/>
          </p:cNvSpPr>
          <p:nvPr/>
        </p:nvSpPr>
        <p:spPr bwMode="auto">
          <a:xfrm>
            <a:off x="0" y="0"/>
            <a:ext cx="3529013" cy="1557338"/>
          </a:xfrm>
          <a:prstGeom prst="cloudCallout">
            <a:avLst>
              <a:gd name="adj1" fmla="val -43745"/>
              <a:gd name="adj2" fmla="val 3980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34820" name="文本框 118787"/>
          <p:cNvSpPr txBox="1">
            <a:spLocks noChangeArrowheads="1"/>
          </p:cNvSpPr>
          <p:nvPr/>
        </p:nvSpPr>
        <p:spPr bwMode="auto">
          <a:xfrm>
            <a:off x="395288" y="260350"/>
            <a:ext cx="3260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3366FF"/>
                </a:solidFill>
                <a:ea typeface="黑体" pitchFamily="2" charset="-122"/>
              </a:rPr>
              <a:t>乌鸦喝水</a:t>
            </a:r>
          </a:p>
        </p:txBody>
      </p:sp>
      <p:pic>
        <p:nvPicPr>
          <p:cNvPr id="34821" name="图片 118788" descr="乌鸦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0543002" flipH="1">
            <a:off x="-541338" y="3789363"/>
            <a:ext cx="3427413" cy="35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云形标注 118789"/>
          <p:cNvSpPr>
            <a:spLocks noChangeArrowheads="1"/>
          </p:cNvSpPr>
          <p:nvPr/>
        </p:nvSpPr>
        <p:spPr bwMode="auto">
          <a:xfrm>
            <a:off x="1076325" y="1196975"/>
            <a:ext cx="8067675" cy="2663825"/>
          </a:xfrm>
          <a:prstGeom prst="cloudCallout">
            <a:avLst>
              <a:gd name="adj1" fmla="val -33551"/>
              <a:gd name="adj2" fmla="val 50181"/>
            </a:avLst>
          </a:prstGeom>
          <a:solidFill>
            <a:srgbClr val="FFFF99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4000" b="1" dirty="0">
                <a:solidFill>
                  <a:srgbClr val="9933FF"/>
                </a:solidFill>
                <a:ea typeface="黑体" pitchFamily="2" charset="-122"/>
              </a:rPr>
              <a:t>读了这篇</a:t>
            </a:r>
            <a:r>
              <a:rPr lang="zh-CN" altLang="en-US" sz="4000" b="1" dirty="0" smtClean="0">
                <a:solidFill>
                  <a:srgbClr val="9933FF"/>
                </a:solidFill>
                <a:ea typeface="黑体" pitchFamily="2" charset="-122"/>
              </a:rPr>
              <a:t>课文</a:t>
            </a:r>
            <a:r>
              <a:rPr lang="zh-CN" altLang="en-US" sz="4000" b="1" dirty="0">
                <a:solidFill>
                  <a:srgbClr val="9933FF"/>
                </a:solidFill>
                <a:ea typeface="黑体" pitchFamily="2" charset="-122"/>
              </a:rPr>
              <a:t>，你懂得了什么道理？</a:t>
            </a:r>
          </a:p>
          <a:p>
            <a:pPr algn="ctr"/>
            <a:endParaRPr lang="zh-CN" altLang="en-US" sz="3200" dirty="0">
              <a:ea typeface="黑体" pitchFamily="2" charset="-122"/>
            </a:endParaRPr>
          </a:p>
        </p:txBody>
      </p:sp>
      <p:sp>
        <p:nvSpPr>
          <p:cNvPr id="34823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文本框 116738"/>
          <p:cNvSpPr txBox="1">
            <a:spLocks noChangeArrowheads="1"/>
          </p:cNvSpPr>
          <p:nvPr/>
        </p:nvSpPr>
        <p:spPr bwMode="auto">
          <a:xfrm>
            <a:off x="1115467" y="1988840"/>
            <a:ext cx="691306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3366FF"/>
                </a:solidFill>
                <a:ea typeface="楷体_GB2312" pitchFamily="49" charset="-122"/>
              </a:rPr>
              <a:t>    </a:t>
            </a:r>
            <a:r>
              <a:rPr lang="en-US" sz="4000" b="1" dirty="0" smtClean="0">
                <a:solidFill>
                  <a:srgbClr val="3366FF"/>
                </a:solidFill>
                <a:ea typeface="楷体_GB2312" pitchFamily="49" charset="-122"/>
              </a:rPr>
              <a:t>1</a:t>
            </a:r>
            <a:r>
              <a:rPr lang="zh-CN" altLang="en-US" sz="4000" b="1" dirty="0">
                <a:solidFill>
                  <a:srgbClr val="3366FF"/>
                </a:solidFill>
                <a:ea typeface="楷体_GB2312" pitchFamily="49" charset="-122"/>
              </a:rPr>
              <a:t>、乌鸦为什么要喝水呢？</a:t>
            </a: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3366FF"/>
                </a:solidFill>
                <a:ea typeface="楷体_GB2312" pitchFamily="49" charset="-122"/>
              </a:rPr>
              <a:t>    </a:t>
            </a:r>
            <a:r>
              <a:rPr lang="en-US" sz="4000" b="1" dirty="0" smtClean="0">
                <a:solidFill>
                  <a:srgbClr val="3366FF"/>
                </a:solidFill>
                <a:ea typeface="楷体_GB2312" pitchFamily="49" charset="-122"/>
              </a:rPr>
              <a:t>2</a:t>
            </a:r>
            <a:r>
              <a:rPr lang="zh-CN" altLang="en-US" sz="4000" b="1" dirty="0">
                <a:solidFill>
                  <a:srgbClr val="3366FF"/>
                </a:solidFill>
                <a:ea typeface="楷体_GB2312" pitchFamily="49" charset="-122"/>
              </a:rPr>
              <a:t>、乌鸦是怎么喝水的？</a:t>
            </a: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3366FF"/>
                </a:solidFill>
                <a:ea typeface="楷体_GB2312" pitchFamily="49" charset="-122"/>
              </a:rPr>
              <a:t>    </a:t>
            </a:r>
            <a:r>
              <a:rPr lang="en-US" sz="4000" b="1" dirty="0">
                <a:solidFill>
                  <a:srgbClr val="3366FF"/>
                </a:solidFill>
                <a:ea typeface="楷体_GB2312" pitchFamily="49" charset="-122"/>
              </a:rPr>
              <a:t>3</a:t>
            </a:r>
            <a:r>
              <a:rPr lang="zh-CN" altLang="en-US" sz="4000" b="1" dirty="0">
                <a:solidFill>
                  <a:srgbClr val="3366FF"/>
                </a:solidFill>
                <a:ea typeface="楷体_GB2312" pitchFamily="49" charset="-122"/>
              </a:rPr>
              <a:t>、乌鸦最终喝到水了吗？</a:t>
            </a:r>
            <a:endParaRPr lang="zh-CN" altLang="en-US" sz="4000" dirty="0"/>
          </a:p>
        </p:txBody>
      </p:sp>
      <p:sp>
        <p:nvSpPr>
          <p:cNvPr id="7172" name="云形标注 116739"/>
          <p:cNvSpPr>
            <a:spLocks noChangeArrowheads="1"/>
          </p:cNvSpPr>
          <p:nvPr/>
        </p:nvSpPr>
        <p:spPr bwMode="auto">
          <a:xfrm>
            <a:off x="0" y="0"/>
            <a:ext cx="3529013" cy="1557338"/>
          </a:xfrm>
          <a:prstGeom prst="cloudCallout">
            <a:avLst>
              <a:gd name="adj1" fmla="val -43745"/>
              <a:gd name="adj2" fmla="val 3980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pic>
        <p:nvPicPr>
          <p:cNvPr id="7173" name="图片 116740" descr="动画乌鸦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731170" y="2636912"/>
            <a:ext cx="5537200" cy="645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文本框 116741"/>
          <p:cNvSpPr txBox="1">
            <a:spLocks noChangeArrowheads="1"/>
          </p:cNvSpPr>
          <p:nvPr/>
        </p:nvSpPr>
        <p:spPr bwMode="auto">
          <a:xfrm>
            <a:off x="468313" y="333375"/>
            <a:ext cx="3260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3366FF"/>
                </a:solidFill>
                <a:ea typeface="黑体" pitchFamily="2" charset="-122"/>
              </a:rPr>
              <a:t>乌鸦喝水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云形标注 89090"/>
          <p:cNvSpPr>
            <a:spLocks noChangeArrowheads="1"/>
          </p:cNvSpPr>
          <p:nvPr/>
        </p:nvSpPr>
        <p:spPr bwMode="auto">
          <a:xfrm>
            <a:off x="0" y="0"/>
            <a:ext cx="3529013" cy="1557338"/>
          </a:xfrm>
          <a:prstGeom prst="cloudCallout">
            <a:avLst>
              <a:gd name="adj1" fmla="val -43745"/>
              <a:gd name="adj2" fmla="val 3980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35844" name="文本框 89092"/>
          <p:cNvSpPr txBox="1">
            <a:spLocks noChangeArrowheads="1"/>
          </p:cNvSpPr>
          <p:nvPr/>
        </p:nvSpPr>
        <p:spPr bwMode="auto">
          <a:xfrm>
            <a:off x="395288" y="260350"/>
            <a:ext cx="3260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3366FF"/>
                </a:solidFill>
                <a:ea typeface="黑体" pitchFamily="2" charset="-122"/>
              </a:rPr>
              <a:t>乌鸦喝水</a:t>
            </a:r>
          </a:p>
        </p:txBody>
      </p:sp>
      <p:sp>
        <p:nvSpPr>
          <p:cNvPr id="35845" name="云形标注 89093"/>
          <p:cNvSpPr>
            <a:spLocks noChangeArrowheads="1"/>
          </p:cNvSpPr>
          <p:nvPr/>
        </p:nvSpPr>
        <p:spPr bwMode="auto">
          <a:xfrm>
            <a:off x="1619250" y="404813"/>
            <a:ext cx="6983413" cy="3743325"/>
          </a:xfrm>
          <a:prstGeom prst="cloudCallout">
            <a:avLst>
              <a:gd name="adj1" fmla="val -45500"/>
              <a:gd name="adj2" fmla="val 63019"/>
            </a:avLst>
          </a:prstGeom>
          <a:solidFill>
            <a:srgbClr val="FFFF99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35846" name="文本框 89094"/>
          <p:cNvSpPr txBox="1">
            <a:spLocks noChangeArrowheads="1"/>
          </p:cNvSpPr>
          <p:nvPr/>
        </p:nvSpPr>
        <p:spPr bwMode="auto">
          <a:xfrm>
            <a:off x="1692275" y="1412875"/>
            <a:ext cx="70564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ea typeface="楷体_GB2312" pitchFamily="49" charset="-122"/>
              </a:rPr>
              <a:t>       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</a:rPr>
              <a:t>我希望小朋友们能像我一样遇到困难</a:t>
            </a:r>
            <a:r>
              <a:rPr lang="zh-CN" altLang="en-US" sz="4000" b="1" dirty="0">
                <a:solidFill>
                  <a:srgbClr val="FF6699"/>
                </a:solidFill>
                <a:ea typeface="楷体_GB2312" pitchFamily="49" charset="-122"/>
              </a:rPr>
              <a:t>仔细观察、认真思考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</a:rPr>
              <a:t>，做一个聪明的好学生！</a:t>
            </a:r>
          </a:p>
        </p:txBody>
      </p:sp>
      <p:pic>
        <p:nvPicPr>
          <p:cNvPr id="35847" name="图片 89097" descr="乌鸦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1432850" flipH="1">
            <a:off x="-1189038" y="3860800"/>
            <a:ext cx="3987801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133121" descr="小学语文(记叙文）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116013" y="1054100"/>
            <a:ext cx="20796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文本框 133122"/>
          <p:cNvSpPr txBox="1">
            <a:spLocks noChangeArrowheads="1"/>
          </p:cNvSpPr>
          <p:nvPr/>
        </p:nvSpPr>
        <p:spPr bwMode="auto">
          <a:xfrm>
            <a:off x="971550" y="1773238"/>
            <a:ext cx="8027988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智慧爷爷</a:t>
            </a:r>
            <a:r>
              <a:rPr lang="en-US" sz="28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我们先来看看乌鸦是用什么方法</a:t>
            </a:r>
          </a:p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sz="2800" b="1" dirty="0" err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hé</a:t>
            </a:r>
            <a:r>
              <a:rPr lang="en-US" sz="28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sz="2800" b="1" dirty="0" err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yìn</a:t>
            </a:r>
            <a:r>
              <a:rPr lang="en-US" sz="2600" b="1" dirty="0" err="1">
                <a:solidFill>
                  <a:schemeClr val="hlink"/>
                </a:solidFill>
                <a:latin typeface="Century Gothic" pitchFamily="34" charset="0"/>
                <a:ea typeface="楷体_GB2312" pitchFamily="49" charset="-122"/>
              </a:rPr>
              <a:t>g</a:t>
            </a:r>
            <a:r>
              <a:rPr lang="en-US" sz="2800" b="1" dirty="0" err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ké</a:t>
            </a:r>
            <a:r>
              <a:rPr lang="en-US" sz="28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en-US" sz="2800" b="1" dirty="0" err="1">
                <a:solidFill>
                  <a:schemeClr val="hlink"/>
                </a:solidFill>
                <a:latin typeface="宋体" pitchFamily="2" charset="-122"/>
              </a:rPr>
              <a:t>shuāi</a:t>
            </a:r>
            <a:r>
              <a:rPr lang="en-US" sz="2800" b="1" dirty="0">
                <a:latin typeface="宋体" pitchFamily="2" charset="-122"/>
              </a:rPr>
              <a:t> </a:t>
            </a:r>
            <a:endParaRPr lang="en-US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来吃核桃、贝类等硬壳。从高空丢下，摔破</a:t>
            </a:r>
          </a:p>
          <a:p>
            <a:r>
              <a:rPr lang="zh-CN" altLang="en-US" sz="2800" b="1" dirty="0">
                <a:solidFill>
                  <a:schemeClr val="hlink"/>
                </a:solidFill>
                <a:latin typeface="宋体" pitchFamily="2" charset="-122"/>
              </a:rPr>
              <a:t>          </a:t>
            </a:r>
            <a:r>
              <a:rPr lang="en-US" sz="2800" b="1" dirty="0" err="1">
                <a:solidFill>
                  <a:schemeClr val="hlink"/>
                </a:solidFill>
                <a:latin typeface="宋体" pitchFamily="2" charset="-122"/>
              </a:rPr>
              <a:t>rén</a:t>
            </a:r>
            <a:r>
              <a:rPr lang="en-US" sz="2800" b="1" dirty="0">
                <a:solidFill>
                  <a:schemeClr val="hlink"/>
                </a:solidFill>
                <a:latin typeface="宋体" pitchFamily="2" charset="-122"/>
              </a:rPr>
              <a:t>                </a:t>
            </a:r>
            <a:r>
              <a:rPr lang="en-US" sz="2800" b="1" dirty="0" err="1">
                <a:solidFill>
                  <a:schemeClr val="hlink"/>
                </a:solidFill>
                <a:latin typeface="宋体" pitchFamily="2" charset="-122"/>
              </a:rPr>
              <a:t>zhǎsuì</a:t>
            </a:r>
            <a:endParaRPr lang="en-US" sz="2800" b="1" dirty="0">
              <a:solidFill>
                <a:schemeClr val="hlink"/>
              </a:solidFill>
              <a:latin typeface="宋体" pitchFamily="2" charset="-122"/>
            </a:endParaRPr>
          </a:p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后吃里面的仁儿。放在路上被汽车碾碎后，吃里</a:t>
            </a:r>
          </a:p>
          <a:p>
            <a:r>
              <a:rPr lang="zh-CN" altLang="en-US" sz="2800" b="1" dirty="0">
                <a:solidFill>
                  <a:schemeClr val="hlink"/>
                </a:solidFill>
                <a:latin typeface="宋体" pitchFamily="2" charset="-122"/>
              </a:rPr>
              <a:t>               </a:t>
            </a:r>
            <a:r>
              <a:rPr lang="en-US" sz="2800" b="1" dirty="0" err="1">
                <a:solidFill>
                  <a:schemeClr val="hlink"/>
                </a:solidFill>
                <a:latin typeface="宋体" pitchFamily="2" charset="-122"/>
              </a:rPr>
              <a:t>qiāo</a:t>
            </a:r>
            <a:endParaRPr lang="en-US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面的肉。在石头上敲碎后，吃里面的仁儿。</a:t>
            </a:r>
          </a:p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            </a:t>
            </a:r>
          </a:p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智慧爷爷：你看乌鸦多聪明呀！</a:t>
            </a:r>
          </a:p>
        </p:txBody>
      </p:sp>
      <p:sp>
        <p:nvSpPr>
          <p:cNvPr id="36868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云形标注 112642"/>
          <p:cNvSpPr>
            <a:spLocks noChangeArrowheads="1"/>
          </p:cNvSpPr>
          <p:nvPr/>
        </p:nvSpPr>
        <p:spPr bwMode="auto">
          <a:xfrm>
            <a:off x="0" y="0"/>
            <a:ext cx="3529013" cy="1557338"/>
          </a:xfrm>
          <a:prstGeom prst="cloudCallout">
            <a:avLst>
              <a:gd name="adj1" fmla="val -43745"/>
              <a:gd name="adj2" fmla="val 3980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38916" name="文本框 112644"/>
          <p:cNvSpPr txBox="1">
            <a:spLocks noChangeArrowheads="1"/>
          </p:cNvSpPr>
          <p:nvPr/>
        </p:nvSpPr>
        <p:spPr bwMode="auto">
          <a:xfrm>
            <a:off x="395288" y="260350"/>
            <a:ext cx="3260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3366FF"/>
                </a:solidFill>
                <a:ea typeface="黑体" pitchFamily="2" charset="-122"/>
              </a:rPr>
              <a:t>乌鸦喝水</a:t>
            </a:r>
          </a:p>
        </p:txBody>
      </p:sp>
      <p:sp>
        <p:nvSpPr>
          <p:cNvPr id="38917" name="文本框 112645"/>
          <p:cNvSpPr txBox="1">
            <a:spLocks noChangeArrowheads="1"/>
          </p:cNvSpPr>
          <p:nvPr/>
        </p:nvSpPr>
        <p:spPr bwMode="auto">
          <a:xfrm>
            <a:off x="2103438" y="28590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38918" name="云形标注 112648"/>
          <p:cNvSpPr>
            <a:spLocks noChangeArrowheads="1"/>
          </p:cNvSpPr>
          <p:nvPr/>
        </p:nvSpPr>
        <p:spPr bwMode="auto">
          <a:xfrm>
            <a:off x="1476375" y="908050"/>
            <a:ext cx="7667625" cy="3600450"/>
          </a:xfrm>
          <a:prstGeom prst="cloudCallout">
            <a:avLst>
              <a:gd name="adj1" fmla="val -46769"/>
              <a:gd name="adj2" fmla="val 56306"/>
            </a:avLst>
          </a:prstGeom>
          <a:solidFill>
            <a:srgbClr val="FFFF99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38919" name="文本框 112646"/>
          <p:cNvSpPr txBox="1">
            <a:spLocks noChangeArrowheads="1"/>
          </p:cNvSpPr>
          <p:nvPr/>
        </p:nvSpPr>
        <p:spPr bwMode="auto">
          <a:xfrm>
            <a:off x="1692275" y="1700213"/>
            <a:ext cx="77041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聪明的小朋友，请你仿照课文，编一个在没有石子的情况下我也能喝到水的小故事。</a:t>
            </a:r>
          </a:p>
        </p:txBody>
      </p:sp>
      <p:pic>
        <p:nvPicPr>
          <p:cNvPr id="38920" name="图片 112647" descr="乌鸦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1432850" flipH="1">
            <a:off x="-403225" y="3779838"/>
            <a:ext cx="4037013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1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9" name="Group 3"/>
          <p:cNvGraphicFramePr>
            <a:graphicFrameLocks noGrp="1"/>
          </p:cNvGraphicFramePr>
          <p:nvPr/>
        </p:nvGraphicFramePr>
        <p:xfrm>
          <a:off x="1116013" y="1989138"/>
          <a:ext cx="2736850" cy="2952750"/>
        </p:xfrm>
        <a:graphic>
          <a:graphicData uri="http://schemas.openxmlformats.org/drawingml/2006/table">
            <a:tbl>
              <a:tblPr/>
              <a:tblGrid>
                <a:gridCol w="1296987"/>
                <a:gridCol w="1439863"/>
              </a:tblGrid>
              <a:tr h="151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50" name="矩形 76813"/>
          <p:cNvSpPr>
            <a:spLocks noChangeArrowheads="1"/>
          </p:cNvSpPr>
          <p:nvPr/>
        </p:nvSpPr>
        <p:spPr bwMode="auto">
          <a:xfrm>
            <a:off x="4067175" y="1773238"/>
            <a:ext cx="31051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</a:rPr>
              <a:t>办</a:t>
            </a:r>
          </a:p>
        </p:txBody>
      </p:sp>
      <p:sp>
        <p:nvSpPr>
          <p:cNvPr id="39951" name="矩形 76825"/>
          <p:cNvSpPr>
            <a:spLocks noChangeArrowheads="1"/>
          </p:cNvSpPr>
          <p:nvPr/>
        </p:nvSpPr>
        <p:spPr bwMode="auto">
          <a:xfrm>
            <a:off x="1144588" y="1630363"/>
            <a:ext cx="31051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</a:rPr>
              <a:t>看</a:t>
            </a:r>
          </a:p>
        </p:txBody>
      </p:sp>
      <p:graphicFrame>
        <p:nvGraphicFramePr>
          <p:cNvPr id="39952" name="Group 16"/>
          <p:cNvGraphicFramePr>
            <a:graphicFrameLocks noGrp="1"/>
          </p:cNvGraphicFramePr>
          <p:nvPr/>
        </p:nvGraphicFramePr>
        <p:xfrm>
          <a:off x="4211638" y="1844675"/>
          <a:ext cx="2735262" cy="3140076"/>
        </p:xfrm>
        <a:graphic>
          <a:graphicData uri="http://schemas.openxmlformats.org/drawingml/2006/table">
            <a:tbl>
              <a:tblPr/>
              <a:tblGrid>
                <a:gridCol w="1296987"/>
                <a:gridCol w="1438275"/>
              </a:tblGrid>
              <a:tr h="164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63" name="云形标注 76840"/>
          <p:cNvSpPr>
            <a:spLocks noChangeArrowheads="1"/>
          </p:cNvSpPr>
          <p:nvPr/>
        </p:nvSpPr>
        <p:spPr bwMode="auto">
          <a:xfrm>
            <a:off x="0" y="0"/>
            <a:ext cx="3529013" cy="1557338"/>
          </a:xfrm>
          <a:prstGeom prst="cloudCallout">
            <a:avLst>
              <a:gd name="adj1" fmla="val -43745"/>
              <a:gd name="adj2" fmla="val 3980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39964" name="文本框 76841"/>
          <p:cNvSpPr txBox="1">
            <a:spLocks noChangeArrowheads="1"/>
          </p:cNvSpPr>
          <p:nvPr/>
        </p:nvSpPr>
        <p:spPr bwMode="auto">
          <a:xfrm>
            <a:off x="468313" y="333375"/>
            <a:ext cx="3260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3366FF"/>
                </a:solidFill>
                <a:ea typeface="黑体" pitchFamily="2" charset="-122"/>
              </a:rPr>
              <a:t>乌鸦喝水</a:t>
            </a:r>
          </a:p>
        </p:txBody>
      </p:sp>
      <p:pic>
        <p:nvPicPr>
          <p:cNvPr id="39965" name="图片 76844" descr="乌鸦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0738276">
            <a:off x="7956550" y="-458788"/>
            <a:ext cx="3851275" cy="40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Group 3"/>
          <p:cNvGraphicFramePr>
            <a:graphicFrameLocks noGrp="1"/>
          </p:cNvGraphicFramePr>
          <p:nvPr/>
        </p:nvGraphicFramePr>
        <p:xfrm>
          <a:off x="1116013" y="2024063"/>
          <a:ext cx="2736850" cy="2846388"/>
        </p:xfrm>
        <a:graphic>
          <a:graphicData uri="http://schemas.openxmlformats.org/drawingml/2006/table">
            <a:tbl>
              <a:tblPr/>
              <a:tblGrid>
                <a:gridCol w="1296987"/>
                <a:gridCol w="1439863"/>
              </a:tblGrid>
              <a:tr h="1408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74" name="矩形 130061"/>
          <p:cNvSpPr>
            <a:spLocks noChangeArrowheads="1"/>
          </p:cNvSpPr>
          <p:nvPr/>
        </p:nvSpPr>
        <p:spPr bwMode="auto">
          <a:xfrm>
            <a:off x="4067175" y="1773238"/>
            <a:ext cx="31051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</a:rPr>
              <a:t>起</a:t>
            </a:r>
          </a:p>
        </p:txBody>
      </p:sp>
      <p:sp>
        <p:nvSpPr>
          <p:cNvPr id="40975" name="矩形 130062"/>
          <p:cNvSpPr>
            <a:spLocks noChangeArrowheads="1"/>
          </p:cNvSpPr>
          <p:nvPr/>
        </p:nvSpPr>
        <p:spPr bwMode="auto">
          <a:xfrm>
            <a:off x="1116013" y="1773238"/>
            <a:ext cx="3105150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</a:rPr>
              <a:t>于</a:t>
            </a:r>
          </a:p>
        </p:txBody>
      </p:sp>
      <p:graphicFrame>
        <p:nvGraphicFramePr>
          <p:cNvPr id="40976" name="Group 16"/>
          <p:cNvGraphicFramePr>
            <a:graphicFrameLocks noGrp="1"/>
          </p:cNvGraphicFramePr>
          <p:nvPr/>
        </p:nvGraphicFramePr>
        <p:xfrm>
          <a:off x="4140200" y="2060575"/>
          <a:ext cx="2735263" cy="2973388"/>
        </p:xfrm>
        <a:graphic>
          <a:graphicData uri="http://schemas.openxmlformats.org/drawingml/2006/table">
            <a:tbl>
              <a:tblPr/>
              <a:tblGrid>
                <a:gridCol w="1296988"/>
                <a:gridCol w="1438275"/>
              </a:tblGrid>
              <a:tr h="147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87" name="云形标注 130074"/>
          <p:cNvSpPr>
            <a:spLocks noChangeArrowheads="1"/>
          </p:cNvSpPr>
          <p:nvPr/>
        </p:nvSpPr>
        <p:spPr bwMode="auto">
          <a:xfrm>
            <a:off x="0" y="0"/>
            <a:ext cx="3529013" cy="1557338"/>
          </a:xfrm>
          <a:prstGeom prst="cloudCallout">
            <a:avLst>
              <a:gd name="adj1" fmla="val -43745"/>
              <a:gd name="adj2" fmla="val 3980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40988" name="文本框 130075"/>
          <p:cNvSpPr txBox="1">
            <a:spLocks noChangeArrowheads="1"/>
          </p:cNvSpPr>
          <p:nvPr/>
        </p:nvSpPr>
        <p:spPr bwMode="auto">
          <a:xfrm>
            <a:off x="468313" y="333375"/>
            <a:ext cx="3260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3366FF"/>
                </a:solidFill>
                <a:ea typeface="黑体" pitchFamily="2" charset="-122"/>
              </a:rPr>
              <a:t>乌鸦喝水</a:t>
            </a:r>
          </a:p>
        </p:txBody>
      </p:sp>
      <p:pic>
        <p:nvPicPr>
          <p:cNvPr id="40989" name="图片 130076" descr="乌鸦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0738276">
            <a:off x="6011863" y="-531813"/>
            <a:ext cx="3851275" cy="40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文本框 64514"/>
          <p:cNvSpPr txBox="1">
            <a:spLocks noChangeArrowheads="1"/>
          </p:cNvSpPr>
          <p:nvPr/>
        </p:nvSpPr>
        <p:spPr bwMode="auto">
          <a:xfrm>
            <a:off x="1763713" y="2565400"/>
            <a:ext cx="5976937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3366FF"/>
                </a:solidFill>
                <a:ea typeface="楷体_GB2312" pitchFamily="49" charset="-122"/>
              </a:rPr>
              <a:t>       </a:t>
            </a:r>
            <a:r>
              <a:rPr lang="zh-CN" altLang="en-US" sz="4000" b="1" dirty="0">
                <a:solidFill>
                  <a:srgbClr val="3366FF"/>
                </a:solidFill>
                <a:ea typeface="楷体_GB2312" pitchFamily="49" charset="-122"/>
              </a:rPr>
              <a:t>自由、大声地借助拼音读读课文，碰到不认识的字宝宝多拼几次，把字音读准。</a:t>
            </a:r>
            <a:r>
              <a:rPr lang="zh-CN" altLang="en-US" sz="4000" dirty="0"/>
              <a:t> </a:t>
            </a:r>
          </a:p>
        </p:txBody>
      </p:sp>
      <p:sp>
        <p:nvSpPr>
          <p:cNvPr id="8196" name="云形标注 64517"/>
          <p:cNvSpPr>
            <a:spLocks noChangeArrowheads="1"/>
          </p:cNvSpPr>
          <p:nvPr/>
        </p:nvSpPr>
        <p:spPr bwMode="auto">
          <a:xfrm>
            <a:off x="0" y="0"/>
            <a:ext cx="3529013" cy="1557338"/>
          </a:xfrm>
          <a:prstGeom prst="cloudCallout">
            <a:avLst>
              <a:gd name="adj1" fmla="val -43745"/>
              <a:gd name="adj2" fmla="val 3980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pic>
        <p:nvPicPr>
          <p:cNvPr id="8197" name="图片 64519" descr="动画乌鸦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03575" y="1700213"/>
            <a:ext cx="6156325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文本框 64518"/>
          <p:cNvSpPr txBox="1">
            <a:spLocks noChangeArrowheads="1"/>
          </p:cNvSpPr>
          <p:nvPr/>
        </p:nvSpPr>
        <p:spPr bwMode="auto">
          <a:xfrm>
            <a:off x="468313" y="333375"/>
            <a:ext cx="3260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3366FF"/>
                </a:solidFill>
                <a:ea typeface="黑体" pitchFamily="2" charset="-122"/>
              </a:rPr>
              <a:t>乌鸦喝水</a:t>
            </a:r>
          </a:p>
        </p:txBody>
      </p:sp>
      <p:sp>
        <p:nvSpPr>
          <p:cNvPr id="8199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36994" y="2727043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pic>
        <p:nvPicPr>
          <p:cNvPr id="9218" name="图片 132097" descr="BAS000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文本框 132098"/>
          <p:cNvSpPr txBox="1">
            <a:spLocks noChangeArrowheads="1"/>
          </p:cNvSpPr>
          <p:nvPr/>
        </p:nvSpPr>
        <p:spPr bwMode="auto">
          <a:xfrm>
            <a:off x="2928938" y="-26988"/>
            <a:ext cx="6035675" cy="5514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                            </a:t>
            </a:r>
            <a:r>
              <a:rPr lang="zh-CN" altLang="en-US" sz="3600" b="1" dirty="0">
                <a:latin typeface="Times New Roman" pitchFamily="18" charset="0"/>
              </a:rPr>
              <a:t>乌鸦喝水</a:t>
            </a:r>
          </a:p>
          <a:p>
            <a:r>
              <a:rPr lang="zh-CN" altLang="en-US" sz="3200" b="1" dirty="0">
                <a:solidFill>
                  <a:srgbClr val="FF66CC"/>
                </a:solidFill>
                <a:latin typeface="Times New Roman" pitchFamily="18" charset="0"/>
              </a:rPr>
              <a:t>        一只</a:t>
            </a:r>
            <a:r>
              <a:rPr lang="zh-CN" altLang="en-US" sz="3200" b="1" dirty="0">
                <a:solidFill>
                  <a:srgbClr val="FF66FF"/>
                </a:solidFill>
                <a:latin typeface="Times New Roman" pitchFamily="18" charset="0"/>
              </a:rPr>
              <a:t>乌鸦口渴了，到处找水喝。</a:t>
            </a:r>
          </a:p>
          <a:p>
            <a:r>
              <a:rPr lang="zh-CN" altLang="en-US" sz="3200" b="1" dirty="0">
                <a:solidFill>
                  <a:srgbClr val="FF66FF"/>
                </a:solidFill>
                <a:latin typeface="Times New Roman" pitchFamily="18" charset="0"/>
              </a:rPr>
              <a:t>        它看见一个瓶子，里有半瓶水。可是瓶口小，乌鸦喝不着。怎么办呢？乌鸦看见旁边有许多小石子。</a:t>
            </a:r>
          </a:p>
          <a:p>
            <a:r>
              <a:rPr lang="zh-CN" altLang="en-US" sz="3200" b="1" dirty="0">
                <a:solidFill>
                  <a:srgbClr val="FF66FF"/>
                </a:solidFill>
                <a:latin typeface="Times New Roman" pitchFamily="18" charset="0"/>
              </a:rPr>
              <a:t>         终于想出办法来了。 它叼起小石子一颗一颗地放到瓶子里。瓶子里的水渐渐升高了，乌鸦就喝着水了。</a:t>
            </a:r>
          </a:p>
        </p:txBody>
      </p:sp>
      <p:pic>
        <p:nvPicPr>
          <p:cNvPr id="9220" name="图片 132099" descr="HOS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43800" y="5638800"/>
            <a:ext cx="10509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wyhs_kwld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088" y="5589588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2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65789" fill="hold"/>
                                        <p:tgtEl>
                                          <p:spTgt spid="92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21"/>
                  </p:tgtEl>
                </p:cond>
              </p:nextCondLst>
            </p:seq>
            <p:audio>
              <p:cMediaNode>
                <p:cTn id="12" fill="hold" display="0" nodeType="clickEffect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221"/>
                </p:tgtEl>
              </p:cMediaNode>
            </p:audio>
          </p:childTnLst>
        </p:cTn>
      </p:par>
    </p:tnLst>
    <p:bldLst>
      <p:bldP spid="921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云形标注 3"/>
          <p:cNvSpPr>
            <a:spLocks noChangeArrowheads="1"/>
          </p:cNvSpPr>
          <p:nvPr/>
        </p:nvSpPr>
        <p:spPr bwMode="auto">
          <a:xfrm>
            <a:off x="3492500" y="0"/>
            <a:ext cx="5651500" cy="1412875"/>
          </a:xfrm>
          <a:prstGeom prst="cloudCallout">
            <a:avLst>
              <a:gd name="adj1" fmla="val 47472"/>
              <a:gd name="adj2" fmla="val 85056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5400000" scaled="1"/>
          </a:gradFill>
          <a:ln w="9525" cmpd="sng">
            <a:solidFill>
              <a:srgbClr val="98B954"/>
            </a:solidFill>
            <a:bevel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44" name="内容占位符 2"/>
          <p:cNvSpPr>
            <a:spLocks noChangeArrowheads="1"/>
          </p:cNvSpPr>
          <p:nvPr/>
        </p:nvSpPr>
        <p:spPr bwMode="auto">
          <a:xfrm>
            <a:off x="539750" y="1125539"/>
            <a:ext cx="8064500" cy="535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4400" b="1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latin typeface="宋体" pitchFamily="2" charset="-122"/>
              </a:rPr>
              <a:t>wū</a:t>
            </a:r>
            <a:r>
              <a:rPr lang="en-US" sz="4400" b="1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latin typeface="宋体" pitchFamily="2" charset="-122"/>
              </a:rPr>
              <a:t>y</a:t>
            </a:r>
            <a:r>
              <a:rPr lang="en-US" sz="4400" b="1" dirty="0" err="1">
                <a:solidFill>
                  <a:srgbClr val="FF3300"/>
                </a:solidFill>
                <a:latin typeface="宋体" pitchFamily="2" charset="-122"/>
              </a:rPr>
              <a:t>ā</a:t>
            </a:r>
            <a:r>
              <a:rPr lang="en-US" sz="4400" b="1" dirty="0">
                <a:solidFill>
                  <a:srgbClr val="FF0000"/>
                </a:solidFill>
                <a:latin typeface="宋体" pitchFamily="2" charset="-122"/>
              </a:rPr>
              <a:t>     </a:t>
            </a:r>
            <a:r>
              <a:rPr lang="en-US" sz="4400" b="1" dirty="0" err="1">
                <a:solidFill>
                  <a:srgbClr val="FF0000"/>
                </a:solidFill>
                <a:latin typeface="宋体" pitchFamily="2" charset="-122"/>
              </a:rPr>
              <a:t>hē</a:t>
            </a:r>
            <a:r>
              <a:rPr lang="en-US" sz="4400" b="1" dirty="0">
                <a:solidFill>
                  <a:srgbClr val="FF0000"/>
                </a:solidFill>
                <a:latin typeface="宋体" pitchFamily="2" charset="-122"/>
              </a:rPr>
              <a:t>      </a:t>
            </a:r>
            <a:r>
              <a:rPr lang="en-US" sz="4400" b="1" dirty="0" err="1">
                <a:solidFill>
                  <a:srgbClr val="FF0000"/>
                </a:solidFill>
                <a:latin typeface="宋体" pitchFamily="2" charset="-122"/>
              </a:rPr>
              <a:t>kě</a:t>
            </a:r>
            <a:r>
              <a:rPr lang="en-US" sz="4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4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乌 鸦    喝      渴</a:t>
            </a:r>
          </a:p>
          <a:p>
            <a:pPr marL="342900" indent="-342900">
              <a:spcBef>
                <a:spcPct val="20000"/>
              </a:spcBef>
            </a:pPr>
            <a:r>
              <a:rPr lang="en-US" sz="4400" b="1" dirty="0" err="1" smtClean="0">
                <a:solidFill>
                  <a:srgbClr val="FF0000"/>
                </a:solidFill>
                <a:latin typeface="宋体" pitchFamily="2" charset="-122"/>
              </a:rPr>
              <a:t>píng</a:t>
            </a:r>
            <a:r>
              <a:rPr lang="en-US" sz="4400" b="1" dirty="0" smtClean="0">
                <a:solidFill>
                  <a:srgbClr val="FF0000"/>
                </a:solidFill>
                <a:latin typeface="宋体" pitchFamily="2" charset="-122"/>
              </a:rPr>
              <a:t>      </a:t>
            </a:r>
            <a:r>
              <a:rPr lang="en-US" sz="4400" b="1" dirty="0" err="1" smtClean="0">
                <a:solidFill>
                  <a:srgbClr val="FF0000"/>
                </a:solidFill>
                <a:latin typeface="宋体" pitchFamily="2" charset="-122"/>
              </a:rPr>
              <a:t>shí</a:t>
            </a:r>
            <a:r>
              <a:rPr lang="en-US" sz="4400" b="1" dirty="0" smtClean="0">
                <a:solidFill>
                  <a:srgbClr val="FF0000"/>
                </a:solidFill>
                <a:latin typeface="宋体" pitchFamily="2" charset="-122"/>
              </a:rPr>
              <a:t>     </a:t>
            </a:r>
            <a:r>
              <a:rPr lang="en-US" sz="4400" b="1" dirty="0" err="1" smtClean="0">
                <a:solidFill>
                  <a:srgbClr val="FF0000"/>
                </a:solidFill>
                <a:latin typeface="宋体" pitchFamily="2" charset="-122"/>
              </a:rPr>
              <a:t>bàn</a:t>
            </a:r>
            <a:r>
              <a:rPr lang="en-US" sz="4400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宋体" pitchFamily="2" charset="-122"/>
              </a:rPr>
              <a:t>fǎ</a:t>
            </a:r>
            <a:endParaRPr lang="en-US" sz="44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4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瓶      </a:t>
            </a:r>
            <a:r>
              <a:rPr lang="zh-CN" altLang="en-US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石    </a:t>
            </a:r>
            <a:r>
              <a:rPr lang="zh-CN" altLang="en-US" sz="1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4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办 法 </a:t>
            </a:r>
            <a:endParaRPr lang="zh-CN" altLang="en-US" sz="4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4400" b="1" dirty="0" err="1" smtClean="0">
                <a:solidFill>
                  <a:srgbClr val="FF3300"/>
                </a:solidFill>
                <a:latin typeface="宋体" pitchFamily="2" charset="-122"/>
              </a:rPr>
              <a:t>jiàn</a:t>
            </a:r>
            <a:r>
              <a:rPr lang="en-US" sz="4400" b="1" dirty="0" smtClean="0">
                <a:solidFill>
                  <a:srgbClr val="FF3300"/>
                </a:solidFill>
                <a:latin typeface="宋体" pitchFamily="2" charset="-122"/>
              </a:rPr>
              <a:t>    </a:t>
            </a:r>
            <a:r>
              <a:rPr lang="en-US" sz="4400" b="1" dirty="0" err="1" smtClean="0">
                <a:solidFill>
                  <a:srgbClr val="FF33CC"/>
                </a:solidFill>
                <a:latin typeface="宋体" pitchFamily="2" charset="-122"/>
              </a:rPr>
              <a:t>zhǎo</a:t>
            </a:r>
            <a:r>
              <a:rPr lang="en-US" sz="4400" b="1" dirty="0" smtClean="0">
                <a:solidFill>
                  <a:srgbClr val="FF33CC"/>
                </a:solidFill>
                <a:latin typeface="宋体" pitchFamily="2" charset="-122"/>
              </a:rPr>
              <a:t>    </a:t>
            </a:r>
            <a:r>
              <a:rPr lang="en-US" sz="4400" b="1" dirty="0" err="1" smtClean="0">
                <a:solidFill>
                  <a:srgbClr val="FF33CC"/>
                </a:solidFill>
                <a:latin typeface="宋体" pitchFamily="2" charset="-122"/>
              </a:rPr>
              <a:t>xǔ</a:t>
            </a:r>
            <a:r>
              <a:rPr lang="en-US" sz="4400" b="1" dirty="0" smtClean="0">
                <a:solidFill>
                  <a:srgbClr val="FF33CC"/>
                </a:solidFill>
                <a:latin typeface="宋体" pitchFamily="2" charset="-122"/>
              </a:rPr>
              <a:t>     </a:t>
            </a:r>
            <a:r>
              <a:rPr lang="en-US" sz="4400" b="1" dirty="0" err="1" smtClean="0">
                <a:solidFill>
                  <a:srgbClr val="FF33CC"/>
                </a:solidFill>
                <a:latin typeface="宋体" pitchFamily="2" charset="-122"/>
              </a:rPr>
              <a:t>kě</a:t>
            </a:r>
            <a:endParaRPr lang="en-US" sz="4400" b="1" dirty="0" smtClean="0">
              <a:solidFill>
                <a:srgbClr val="FF33CC"/>
              </a:solidFill>
              <a:latin typeface="宋体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4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渐     </a:t>
            </a:r>
            <a:r>
              <a:rPr lang="zh-CN" altLang="en-US" sz="4800" b="1" dirty="0" smtClean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找     许    可</a:t>
            </a:r>
            <a:endParaRPr lang="zh-CN" altLang="en-US" sz="4800" b="1" dirty="0">
              <a:solidFill>
                <a:srgbClr val="FF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5" name="文本框 65540"/>
          <p:cNvSpPr txBox="1">
            <a:spLocks noChangeArrowheads="1"/>
          </p:cNvSpPr>
          <p:nvPr/>
        </p:nvSpPr>
        <p:spPr bwMode="auto">
          <a:xfrm>
            <a:off x="3924300" y="260350"/>
            <a:ext cx="5219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第一关：</a:t>
            </a:r>
            <a:r>
              <a:rPr lang="zh-CN" altLang="en-US" sz="32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你会认读吗？</a:t>
            </a:r>
          </a:p>
        </p:txBody>
      </p:sp>
      <p:sp>
        <p:nvSpPr>
          <p:cNvPr id="10246" name="云形标注 65541"/>
          <p:cNvSpPr>
            <a:spLocks noChangeArrowheads="1"/>
          </p:cNvSpPr>
          <p:nvPr/>
        </p:nvSpPr>
        <p:spPr bwMode="auto">
          <a:xfrm>
            <a:off x="0" y="-171450"/>
            <a:ext cx="3529013" cy="1557338"/>
          </a:xfrm>
          <a:prstGeom prst="cloudCallout">
            <a:avLst>
              <a:gd name="adj1" fmla="val -43745"/>
              <a:gd name="adj2" fmla="val 3980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10247" name="文本框 65542"/>
          <p:cNvSpPr txBox="1">
            <a:spLocks noChangeArrowheads="1"/>
          </p:cNvSpPr>
          <p:nvPr/>
        </p:nvSpPr>
        <p:spPr bwMode="auto">
          <a:xfrm>
            <a:off x="323850" y="404813"/>
            <a:ext cx="3260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3366FF"/>
                </a:solidFill>
                <a:ea typeface="黑体" pitchFamily="2" charset="-122"/>
              </a:rPr>
              <a:t>乌鸦喝水</a:t>
            </a:r>
          </a:p>
        </p:txBody>
      </p:sp>
      <p:sp>
        <p:nvSpPr>
          <p:cNvPr id="10248" name="文本框 65544"/>
          <p:cNvSpPr txBox="1">
            <a:spLocks noChangeArrowheads="1"/>
          </p:cNvSpPr>
          <p:nvPr/>
        </p:nvSpPr>
        <p:spPr bwMode="auto">
          <a:xfrm>
            <a:off x="4284663" y="2133600"/>
            <a:ext cx="7445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ea typeface="楷体_GB2312" pitchFamily="49" charset="-122"/>
              </a:rPr>
              <a:t>水</a:t>
            </a:r>
          </a:p>
        </p:txBody>
      </p:sp>
      <p:sp>
        <p:nvSpPr>
          <p:cNvPr id="10249" name="文本框 65545"/>
          <p:cNvSpPr txBox="1">
            <a:spLocks noChangeArrowheads="1"/>
          </p:cNvSpPr>
          <p:nvPr/>
        </p:nvSpPr>
        <p:spPr bwMode="auto">
          <a:xfrm>
            <a:off x="5724525" y="5516563"/>
            <a:ext cx="7445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ea typeface="楷体_GB2312" pitchFamily="49" charset="-122"/>
              </a:rPr>
              <a:t>多</a:t>
            </a:r>
          </a:p>
        </p:txBody>
      </p:sp>
      <p:sp>
        <p:nvSpPr>
          <p:cNvPr id="10250" name="文本框 65546"/>
          <p:cNvSpPr txBox="1">
            <a:spLocks noChangeArrowheads="1"/>
          </p:cNvSpPr>
          <p:nvPr/>
        </p:nvSpPr>
        <p:spPr bwMode="auto">
          <a:xfrm>
            <a:off x="3635375" y="5516563"/>
            <a:ext cx="7445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ea typeface="楷体_GB2312" pitchFamily="49" charset="-122"/>
              </a:rPr>
              <a:t>水</a:t>
            </a:r>
          </a:p>
        </p:txBody>
      </p:sp>
      <p:sp>
        <p:nvSpPr>
          <p:cNvPr id="10251" name="文本框 65547"/>
          <p:cNvSpPr txBox="1">
            <a:spLocks noChangeArrowheads="1"/>
          </p:cNvSpPr>
          <p:nvPr/>
        </p:nvSpPr>
        <p:spPr bwMode="auto">
          <a:xfrm>
            <a:off x="1501775" y="5445125"/>
            <a:ext cx="7445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ea typeface="楷体_GB2312" pitchFamily="49" charset="-122"/>
              </a:rPr>
              <a:t>渐</a:t>
            </a:r>
          </a:p>
        </p:txBody>
      </p:sp>
      <p:sp>
        <p:nvSpPr>
          <p:cNvPr id="10252" name="文本框 65548"/>
          <p:cNvSpPr txBox="1">
            <a:spLocks noChangeArrowheads="1"/>
          </p:cNvSpPr>
          <p:nvPr/>
        </p:nvSpPr>
        <p:spPr bwMode="auto">
          <a:xfrm>
            <a:off x="5580063" y="2205038"/>
            <a:ext cx="7445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ea typeface="楷体_GB2312" pitchFamily="49" charset="-122"/>
              </a:rPr>
              <a:t>口</a:t>
            </a:r>
          </a:p>
        </p:txBody>
      </p:sp>
      <p:sp>
        <p:nvSpPr>
          <p:cNvPr id="10253" name="文本框 65549"/>
          <p:cNvSpPr txBox="1">
            <a:spLocks noChangeArrowheads="1"/>
          </p:cNvSpPr>
          <p:nvPr/>
        </p:nvSpPr>
        <p:spPr bwMode="auto">
          <a:xfrm>
            <a:off x="4160838" y="3789363"/>
            <a:ext cx="7445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ea typeface="楷体_GB2312" pitchFamily="49" charset="-122"/>
              </a:rPr>
              <a:t>头</a:t>
            </a:r>
          </a:p>
        </p:txBody>
      </p:sp>
      <p:sp>
        <p:nvSpPr>
          <p:cNvPr id="10254" name="文本框 65550"/>
          <p:cNvSpPr txBox="1">
            <a:spLocks noChangeArrowheads="1"/>
          </p:cNvSpPr>
          <p:nvPr/>
        </p:nvSpPr>
        <p:spPr bwMode="auto">
          <a:xfrm>
            <a:off x="1552575" y="3860800"/>
            <a:ext cx="7445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ea typeface="楷体_GB2312" pitchFamily="49" charset="-122"/>
              </a:rPr>
              <a:t>子</a:t>
            </a:r>
          </a:p>
        </p:txBody>
      </p:sp>
      <p:sp>
        <p:nvSpPr>
          <p:cNvPr id="10255" name="文本框 65551"/>
          <p:cNvSpPr txBox="1">
            <a:spLocks noChangeArrowheads="1"/>
          </p:cNvSpPr>
          <p:nvPr/>
        </p:nvSpPr>
        <p:spPr bwMode="auto">
          <a:xfrm>
            <a:off x="7596188" y="5445125"/>
            <a:ext cx="7445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ea typeface="楷体_GB2312" pitchFamily="49" charset="-122"/>
              </a:rPr>
              <a:t>是</a:t>
            </a:r>
          </a:p>
        </p:txBody>
      </p:sp>
      <p:pic>
        <p:nvPicPr>
          <p:cNvPr id="10256" name="图片 65552" descr="动画乌鸦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87900" y="-1179513"/>
            <a:ext cx="6156325" cy="7172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1" autoUpdateAnimBg="0"/>
      <p:bldP spid="10249" grpId="0" autoUpdateAnimBg="0"/>
      <p:bldP spid="10250" grpId="0" autoUpdateAnimBg="0"/>
      <p:bldP spid="10251" grpId="0" autoUpdateAnimBg="0"/>
      <p:bldP spid="10252" grpId="0" autoUpdateAnimBg="0"/>
      <p:bldP spid="10253" grpId="0" autoUpdateAnimBg="0"/>
      <p:bldP spid="10254" grpId="0" autoUpdateAnimBg="0"/>
      <p:bldP spid="1025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内容占位符 2"/>
          <p:cNvSpPr>
            <a:spLocks noChangeArrowheads="1"/>
          </p:cNvSpPr>
          <p:nvPr/>
        </p:nvSpPr>
        <p:spPr bwMode="auto">
          <a:xfrm>
            <a:off x="539750" y="1192213"/>
            <a:ext cx="8064500" cy="533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4400" b="1" dirty="0">
                <a:solidFill>
                  <a:srgbClr val="FF0000"/>
                </a:solidFill>
                <a:latin typeface="宋体" pitchFamily="2" charset="-122"/>
              </a:rPr>
              <a:t> </a:t>
            </a:r>
            <a:endParaRPr lang="en-US" sz="4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4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乌 鸦    喝      渴</a:t>
            </a:r>
          </a:p>
          <a:p>
            <a:pPr marL="342900" indent="-342900">
              <a:spcBef>
                <a:spcPct val="20000"/>
              </a:spcBef>
            </a:pPr>
            <a:endParaRPr lang="zh-CN" altLang="en-US" sz="4400" b="1" dirty="0">
              <a:solidFill>
                <a:srgbClr val="FF0000"/>
              </a:solidFill>
              <a:latin typeface="宋体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4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瓶      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石    </a:t>
            </a:r>
            <a:r>
              <a:rPr lang="zh-CN" altLang="en-US" sz="1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4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办 法 </a:t>
            </a:r>
            <a:endParaRPr lang="zh-CN" altLang="en-US" sz="48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4400" b="1" dirty="0">
              <a:solidFill>
                <a:srgbClr val="FF33CC"/>
              </a:solidFill>
              <a:latin typeface="宋体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4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渐     </a:t>
            </a:r>
            <a:r>
              <a:rPr lang="zh-CN" altLang="en-US" sz="4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找     许    可</a:t>
            </a:r>
          </a:p>
        </p:txBody>
      </p:sp>
      <p:sp>
        <p:nvSpPr>
          <p:cNvPr id="11268" name="云形标注 100357"/>
          <p:cNvSpPr>
            <a:spLocks noChangeArrowheads="1"/>
          </p:cNvSpPr>
          <p:nvPr/>
        </p:nvSpPr>
        <p:spPr bwMode="auto">
          <a:xfrm>
            <a:off x="0" y="-171450"/>
            <a:ext cx="3529013" cy="1557338"/>
          </a:xfrm>
          <a:prstGeom prst="cloudCallout">
            <a:avLst>
              <a:gd name="adj1" fmla="val -43745"/>
              <a:gd name="adj2" fmla="val 3980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11269" name="文本框 100358"/>
          <p:cNvSpPr txBox="1">
            <a:spLocks noChangeArrowheads="1"/>
          </p:cNvSpPr>
          <p:nvPr/>
        </p:nvSpPr>
        <p:spPr bwMode="auto">
          <a:xfrm>
            <a:off x="323850" y="404813"/>
            <a:ext cx="3260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3366FF"/>
                </a:solidFill>
                <a:ea typeface="黑体" pitchFamily="2" charset="-122"/>
              </a:rPr>
              <a:t>乌鸦喝水</a:t>
            </a:r>
          </a:p>
        </p:txBody>
      </p:sp>
      <p:sp>
        <p:nvSpPr>
          <p:cNvPr id="11270" name="文本框 100359"/>
          <p:cNvSpPr txBox="1">
            <a:spLocks noChangeArrowheads="1"/>
          </p:cNvSpPr>
          <p:nvPr/>
        </p:nvSpPr>
        <p:spPr bwMode="auto">
          <a:xfrm>
            <a:off x="4284663" y="2133600"/>
            <a:ext cx="7445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ea typeface="楷体_GB2312" pitchFamily="49" charset="-122"/>
              </a:rPr>
              <a:t>水</a:t>
            </a:r>
          </a:p>
        </p:txBody>
      </p:sp>
      <p:sp>
        <p:nvSpPr>
          <p:cNvPr id="11271" name="文本框 100360"/>
          <p:cNvSpPr txBox="1">
            <a:spLocks noChangeArrowheads="1"/>
          </p:cNvSpPr>
          <p:nvPr/>
        </p:nvSpPr>
        <p:spPr bwMode="auto">
          <a:xfrm>
            <a:off x="5724525" y="5516563"/>
            <a:ext cx="7445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ea typeface="楷体_GB2312" pitchFamily="49" charset="-122"/>
              </a:rPr>
              <a:t>多</a:t>
            </a:r>
          </a:p>
        </p:txBody>
      </p:sp>
      <p:sp>
        <p:nvSpPr>
          <p:cNvPr id="11272" name="文本框 100361"/>
          <p:cNvSpPr txBox="1">
            <a:spLocks noChangeArrowheads="1"/>
          </p:cNvSpPr>
          <p:nvPr/>
        </p:nvSpPr>
        <p:spPr bwMode="auto">
          <a:xfrm>
            <a:off x="3635375" y="5516563"/>
            <a:ext cx="7445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ea typeface="楷体_GB2312" pitchFamily="49" charset="-122"/>
              </a:rPr>
              <a:t>水</a:t>
            </a:r>
          </a:p>
        </p:txBody>
      </p:sp>
      <p:sp>
        <p:nvSpPr>
          <p:cNvPr id="11273" name="文本框 100362"/>
          <p:cNvSpPr txBox="1">
            <a:spLocks noChangeArrowheads="1"/>
          </p:cNvSpPr>
          <p:nvPr/>
        </p:nvSpPr>
        <p:spPr bwMode="auto">
          <a:xfrm>
            <a:off x="1487177" y="5445125"/>
            <a:ext cx="7445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ea typeface="楷体_GB2312" pitchFamily="49" charset="-122"/>
              </a:rPr>
              <a:t>渐</a:t>
            </a:r>
          </a:p>
        </p:txBody>
      </p:sp>
      <p:sp>
        <p:nvSpPr>
          <p:cNvPr id="11274" name="文本框 100363"/>
          <p:cNvSpPr txBox="1">
            <a:spLocks noChangeArrowheads="1"/>
          </p:cNvSpPr>
          <p:nvPr/>
        </p:nvSpPr>
        <p:spPr bwMode="auto">
          <a:xfrm>
            <a:off x="5580063" y="2205038"/>
            <a:ext cx="7445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ea typeface="楷体_GB2312" pitchFamily="49" charset="-122"/>
              </a:rPr>
              <a:t>口</a:t>
            </a:r>
          </a:p>
        </p:txBody>
      </p:sp>
      <p:sp>
        <p:nvSpPr>
          <p:cNvPr id="11275" name="文本框 100364"/>
          <p:cNvSpPr txBox="1">
            <a:spLocks noChangeArrowheads="1"/>
          </p:cNvSpPr>
          <p:nvPr/>
        </p:nvSpPr>
        <p:spPr bwMode="auto">
          <a:xfrm>
            <a:off x="4160838" y="3789363"/>
            <a:ext cx="7445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ea typeface="楷体_GB2312" pitchFamily="49" charset="-122"/>
              </a:rPr>
              <a:t>头</a:t>
            </a:r>
          </a:p>
        </p:txBody>
      </p:sp>
      <p:sp>
        <p:nvSpPr>
          <p:cNvPr id="11276" name="文本框 100365"/>
          <p:cNvSpPr txBox="1">
            <a:spLocks noChangeArrowheads="1"/>
          </p:cNvSpPr>
          <p:nvPr/>
        </p:nvSpPr>
        <p:spPr bwMode="auto">
          <a:xfrm>
            <a:off x="1547813" y="3789363"/>
            <a:ext cx="7445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ea typeface="楷体_GB2312" pitchFamily="49" charset="-122"/>
              </a:rPr>
              <a:t>子</a:t>
            </a:r>
          </a:p>
        </p:txBody>
      </p:sp>
      <p:sp>
        <p:nvSpPr>
          <p:cNvPr id="11277" name="文本框 100366"/>
          <p:cNvSpPr txBox="1">
            <a:spLocks noChangeArrowheads="1"/>
          </p:cNvSpPr>
          <p:nvPr/>
        </p:nvSpPr>
        <p:spPr bwMode="auto">
          <a:xfrm>
            <a:off x="7596188" y="5445125"/>
            <a:ext cx="7445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ea typeface="楷体_GB2312" pitchFamily="49" charset="-122"/>
              </a:rPr>
              <a:t>是</a:t>
            </a:r>
          </a:p>
        </p:txBody>
      </p:sp>
      <p:pic>
        <p:nvPicPr>
          <p:cNvPr id="11278" name="图片 100378" descr="动画乌鸦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643438" y="-1900238"/>
            <a:ext cx="6156325" cy="7172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3313"/>
          <p:cNvSpPr>
            <a:spLocks noChangeArrowheads="1"/>
          </p:cNvSpPr>
          <p:nvPr/>
        </p:nvSpPr>
        <p:spPr bwMode="auto">
          <a:xfrm>
            <a:off x="395288" y="1557338"/>
            <a:ext cx="8497887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5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渴</a:t>
            </a:r>
            <a:r>
              <a:rPr lang="en-US" sz="54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CN" altLang="en-US" sz="5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喝</a:t>
            </a:r>
            <a:br>
              <a:rPr lang="zh-CN" altLang="en-US" sz="5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lang="zh-CN" altLang="en-US" sz="5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/>
            </a:r>
            <a:br>
              <a:rPr lang="zh-CN" altLang="en-US" sz="5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lang="zh-CN" altLang="en-US" sz="4000" b="1">
                <a:latin typeface="Times New Roman" pitchFamily="18" charset="0"/>
                <a:ea typeface="楷体_GB2312" pitchFamily="49" charset="-122"/>
              </a:rPr>
              <a:t>一只乌鸦口</a:t>
            </a:r>
            <a:r>
              <a:rPr lang="en-US" sz="4000" b="1">
                <a:latin typeface="Times New Roman" pitchFamily="18" charset="0"/>
                <a:ea typeface="楷体_GB2312" pitchFamily="49" charset="-122"/>
              </a:rPr>
              <a:t>(       )</a:t>
            </a:r>
            <a:r>
              <a:rPr lang="zh-CN" altLang="en-US" sz="4000" b="1">
                <a:latin typeface="Times New Roman" pitchFamily="18" charset="0"/>
                <a:ea typeface="楷体_GB2312" pitchFamily="49" charset="-122"/>
              </a:rPr>
              <a:t>了</a:t>
            </a:r>
            <a:r>
              <a:rPr lang="en-US" sz="40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4000" b="1">
                <a:latin typeface="Times New Roman" pitchFamily="18" charset="0"/>
                <a:ea typeface="楷体_GB2312" pitchFamily="49" charset="-122"/>
              </a:rPr>
              <a:t>到处找水</a:t>
            </a:r>
            <a:r>
              <a:rPr lang="en-US" sz="4000" b="1">
                <a:latin typeface="Times New Roman" pitchFamily="18" charset="0"/>
                <a:ea typeface="楷体_GB2312" pitchFamily="49" charset="-122"/>
              </a:rPr>
              <a:t>(      ).</a:t>
            </a:r>
          </a:p>
        </p:txBody>
      </p:sp>
      <p:sp>
        <p:nvSpPr>
          <p:cNvPr id="12291" name="文本框 13314"/>
          <p:cNvSpPr txBox="1">
            <a:spLocks noChangeArrowheads="1"/>
          </p:cNvSpPr>
          <p:nvPr/>
        </p:nvSpPr>
        <p:spPr bwMode="auto">
          <a:xfrm>
            <a:off x="3492500" y="3141663"/>
            <a:ext cx="863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渴</a:t>
            </a:r>
          </a:p>
        </p:txBody>
      </p:sp>
      <p:sp>
        <p:nvSpPr>
          <p:cNvPr id="12292" name="文本框 13315"/>
          <p:cNvSpPr txBox="1">
            <a:spLocks noChangeArrowheads="1"/>
          </p:cNvSpPr>
          <p:nvPr/>
        </p:nvSpPr>
        <p:spPr bwMode="auto">
          <a:xfrm>
            <a:off x="7451725" y="3141663"/>
            <a:ext cx="863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喝</a:t>
            </a:r>
          </a:p>
        </p:txBody>
      </p:sp>
      <p:sp>
        <p:nvSpPr>
          <p:cNvPr id="12293" name="日期占位符 1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2"/>
          <p:cNvSpPr>
            <a:spLocks noChangeArrowheads="1"/>
          </p:cNvSpPr>
          <p:nvPr/>
        </p:nvSpPr>
        <p:spPr bwMode="auto">
          <a:xfrm>
            <a:off x="755650" y="1916113"/>
            <a:ext cx="8135938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5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口渴   瓶子</a:t>
            </a:r>
            <a:r>
              <a:rPr lang="zh-CN" altLang="en-US" sz="5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5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许多 找水 </a:t>
            </a:r>
          </a:p>
          <a:p>
            <a:pPr marL="342900" indent="-342900">
              <a:spcBef>
                <a:spcPct val="20000"/>
              </a:spcBef>
            </a:pPr>
            <a:endParaRPr lang="zh-CN" altLang="en-US" sz="54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5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乌鸦  办法  可是  喝水</a:t>
            </a:r>
          </a:p>
        </p:txBody>
      </p:sp>
      <p:sp>
        <p:nvSpPr>
          <p:cNvPr id="13316" name="内容占位符 2"/>
          <p:cNvSpPr>
            <a:spLocks noChangeArrowheads="1"/>
          </p:cNvSpPr>
          <p:nvPr/>
        </p:nvSpPr>
        <p:spPr bwMode="auto">
          <a:xfrm>
            <a:off x="3492500" y="2205038"/>
            <a:ext cx="33115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5400" b="1">
              <a:solidFill>
                <a:srgbClr val="FF0000"/>
              </a:solidFill>
              <a:latin typeface="宋体" pitchFamily="2" charset="-122"/>
            </a:endParaRPr>
          </a:p>
          <a:p>
            <a:pPr marL="342900" indent="-342900">
              <a:spcBef>
                <a:spcPct val="20000"/>
              </a:spcBef>
            </a:pPr>
            <a:endParaRPr lang="en-US" sz="54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7" name="云形标注 67596"/>
          <p:cNvSpPr>
            <a:spLocks noChangeArrowheads="1"/>
          </p:cNvSpPr>
          <p:nvPr/>
        </p:nvSpPr>
        <p:spPr bwMode="auto">
          <a:xfrm>
            <a:off x="179388" y="0"/>
            <a:ext cx="3529012" cy="1385888"/>
          </a:xfrm>
          <a:prstGeom prst="cloudCallout">
            <a:avLst>
              <a:gd name="adj1" fmla="val -43745"/>
              <a:gd name="adj2" fmla="val 3854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13318" name="文本框 67597"/>
          <p:cNvSpPr txBox="1">
            <a:spLocks noChangeArrowheads="1"/>
          </p:cNvSpPr>
          <p:nvPr/>
        </p:nvSpPr>
        <p:spPr bwMode="auto">
          <a:xfrm>
            <a:off x="539750" y="188913"/>
            <a:ext cx="3260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3366FF"/>
                </a:solidFill>
                <a:ea typeface="黑体" pitchFamily="2" charset="-122"/>
              </a:rPr>
              <a:t>乌鸦喝水</a:t>
            </a:r>
          </a:p>
        </p:txBody>
      </p:sp>
      <p:sp>
        <p:nvSpPr>
          <p:cNvPr id="13319" name="矩形 67599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矩形 67601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矩形 67637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矩形 67639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矩形 67641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4" name="矩形 67643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矩形 67645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26" name="图片 67651" descr="`ZV)`(3})736L$%G86}5OS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71550" y="1125538"/>
            <a:ext cx="2160588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图片 67655" descr="5ZM[[NG9@YU$HPDJ9ZI2AM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87900" y="1811338"/>
            <a:ext cx="1685925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图片 67657" descr="VVH5IY@H}ZXHP_94{3UKK4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443663" y="2636838"/>
            <a:ext cx="19621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9" name="图片 67663" descr="FR_]U39A62P]{QGS1I~F3V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003800" y="3716338"/>
            <a:ext cx="1695450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图片 67653" descr="CTAS{H~)SQN3ZJN)U{LEF`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59113" y="1074738"/>
            <a:ext cx="1893887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1" name="图片 67671" descr="_](MJTUUT%5@5)L5967{O@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411413" y="3644900"/>
            <a:ext cx="26098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2" name="图片 67673" descr="]6@LQZ3(A3{BSIT5T3%{QP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11188" y="3141663"/>
            <a:ext cx="1944687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3" name="图片 67675" descr="]6@LQZ3(A3{BSIT5T3%{QP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443663" y="1844675"/>
            <a:ext cx="194468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4" name="图片 67676" descr="]6@LQZ3(A3{BSIT5T3%{QP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700338" y="5661025"/>
            <a:ext cx="13684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5" name="图片 67677" descr="]6@LQZ3(A3{BSIT5T3%{QP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700338" y="3832225"/>
            <a:ext cx="15128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6" name="图片 67678" descr="]6@LQZ3(A3{BSIT5T3%{QP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843213" y="5013325"/>
            <a:ext cx="13684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7" name="图片 67679" descr="]6@LQZ3(A3{BSIT5T3%{QP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563938" y="4149725"/>
            <a:ext cx="13684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8" name="图片 67680" descr="]6@LQZ3(A3{BSIT5T3%{QPL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348038" y="3889375"/>
            <a:ext cx="10810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9" name="日期占位符 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Pages>0</Pages>
  <Words>1257</Words>
  <Characters>0</Characters>
  <Application>Microsoft Office PowerPoint</Application>
  <DocSecurity>0</DocSecurity>
  <PresentationFormat>全屏显示(4:3)</PresentationFormat>
  <Lines>0</Lines>
  <Paragraphs>189</Paragraphs>
  <Slides>34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第一PPT模板网-WWW.1PPT.COM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一只乌鸦口渴了，到处找水喝。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它叼起小石子，一颗一颗地放到瓶子里。 。</vt:lpstr>
      <vt:lpstr>       瓶子里的水渐渐升高，乌鸦就 喝着水了。 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第一PPT模板网-WWW.1PPT.COM_x000d_
</dc:description>
  <cp:lastModifiedBy>liuwei</cp:lastModifiedBy>
  <cp:revision>211</cp:revision>
  <dcterms:created xsi:type="dcterms:W3CDTF">2009-03-20T00:23:28Z</dcterms:created>
  <dcterms:modified xsi:type="dcterms:W3CDTF">2017-04-16T06:10:48Z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2052-9.1.0.4993</vt:lpwstr>
  </property>
</Properties>
</file>