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6" r:id="rId2"/>
    <p:sldId id="299" r:id="rId3"/>
    <p:sldId id="334" r:id="rId4"/>
    <p:sldId id="335" r:id="rId5"/>
    <p:sldId id="336" r:id="rId6"/>
    <p:sldId id="337" r:id="rId7"/>
    <p:sldId id="338" r:id="rId8"/>
    <p:sldId id="284" r:id="rId9"/>
    <p:sldId id="285" r:id="rId10"/>
    <p:sldId id="308" r:id="rId11"/>
    <p:sldId id="286" r:id="rId12"/>
    <p:sldId id="300" r:id="rId13"/>
    <p:sldId id="290" r:id="rId14"/>
    <p:sldId id="340" r:id="rId15"/>
    <p:sldId id="341" r:id="rId16"/>
    <p:sldId id="342" r:id="rId17"/>
    <p:sldId id="343" r:id="rId18"/>
    <p:sldId id="291" r:id="rId19"/>
    <p:sldId id="266" r:id="rId20"/>
    <p:sldId id="275" r:id="rId21"/>
    <p:sldId id="304" r:id="rId22"/>
    <p:sldId id="295" r:id="rId23"/>
    <p:sldId id="339" r:id="rId24"/>
    <p:sldId id="345" r:id="rId25"/>
    <p:sldId id="296" r:id="rId26"/>
    <p:sldId id="297" r:id="rId27"/>
    <p:sldId id="301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w.xkb1.com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33"/>
    <a:srgbClr val="FF3300"/>
    <a:srgbClr val="33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8-16T18:47:47.879" idx="1">
    <p:pos x="5375" y="482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2DF9732-E9BD-4F02-8B1E-39B69D9FAD05}" type="datetimeFigureOut">
              <a:rPr lang="zh-CN" altLang="en-US"/>
              <a:pPr>
                <a:defRPr/>
              </a:pPr>
              <a:t>2017/4/16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A381A18-6551-4D4B-9619-8B1D23010C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62321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rgbClr val="4A452A"/>
                </a:solidFill>
              </a:rPr>
              <a:t>PPT</a:t>
            </a:r>
            <a:r>
              <a:rPr lang="zh-CN" altLang="en-US" smtClean="0">
                <a:solidFill>
                  <a:srgbClr val="4A452A"/>
                </a:solidFill>
              </a:rPr>
              <a:t>模板：</a:t>
            </a:r>
            <a:r>
              <a:rPr lang="en-US" altLang="zh-CN" smtClean="0">
                <a:solidFill>
                  <a:srgbClr val="4A452A"/>
                </a:solidFill>
                <a:hlinkClick r:id="rId3"/>
              </a:rPr>
              <a:t>www.1ppt.com/moban/</a:t>
            </a:r>
            <a:r>
              <a:rPr lang="en-US" altLang="zh-CN" smtClean="0">
                <a:solidFill>
                  <a:srgbClr val="4A452A"/>
                </a:solidFill>
              </a:rPr>
              <a:t>                  PPT</a:t>
            </a:r>
            <a:r>
              <a:rPr lang="zh-CN" altLang="en-US" smtClean="0">
                <a:solidFill>
                  <a:srgbClr val="4A452A"/>
                </a:solidFill>
              </a:rPr>
              <a:t>素材：</a:t>
            </a:r>
            <a:r>
              <a:rPr lang="en-US" altLang="zh-CN" smtClean="0">
                <a:solidFill>
                  <a:srgbClr val="4A452A"/>
                </a:solidFill>
                <a:hlinkClick r:id="rId4"/>
              </a:rPr>
              <a:t>www.1ppt.com/sucai/</a:t>
            </a:r>
            <a:endParaRPr lang="en-US" altLang="zh-CN" smtClean="0">
              <a:solidFill>
                <a:srgbClr val="4A452A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rgbClr val="4A452A"/>
                </a:solidFill>
              </a:rPr>
              <a:t>PPT</a:t>
            </a:r>
            <a:r>
              <a:rPr lang="zh-CN" altLang="en-US" smtClean="0">
                <a:solidFill>
                  <a:srgbClr val="4A452A"/>
                </a:solidFill>
              </a:rPr>
              <a:t>背景：</a:t>
            </a:r>
            <a:r>
              <a:rPr lang="en-US" altLang="zh-CN" smtClean="0">
                <a:solidFill>
                  <a:srgbClr val="4A452A"/>
                </a:solidFill>
                <a:hlinkClick r:id="rId5"/>
              </a:rPr>
              <a:t>www.1ppt.com/beijing/</a:t>
            </a:r>
            <a:r>
              <a:rPr lang="en-US" altLang="zh-CN" smtClean="0">
                <a:solidFill>
                  <a:srgbClr val="4A452A"/>
                </a:solidFill>
              </a:rPr>
              <a:t>                   PPT</a:t>
            </a:r>
            <a:r>
              <a:rPr lang="zh-CN" altLang="en-US" smtClean="0">
                <a:solidFill>
                  <a:srgbClr val="4A452A"/>
                </a:solidFill>
              </a:rPr>
              <a:t>图表：</a:t>
            </a:r>
            <a:r>
              <a:rPr lang="en-US" altLang="zh-CN" smtClean="0">
                <a:solidFill>
                  <a:srgbClr val="4A452A"/>
                </a:solidFill>
                <a:hlinkClick r:id="rId6"/>
              </a:rPr>
              <a:t>www.1ppt.com/tubiao/</a:t>
            </a:r>
            <a:r>
              <a:rPr lang="en-US" altLang="zh-CN" smtClean="0">
                <a:solidFill>
                  <a:srgbClr val="4A452A"/>
                </a:solidFill>
              </a:rPr>
              <a:t>      </a:t>
            </a:r>
          </a:p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rgbClr val="4A452A"/>
                </a:solidFill>
              </a:rPr>
              <a:t>PPT</a:t>
            </a:r>
            <a:r>
              <a:rPr lang="zh-CN" altLang="en-US" smtClean="0">
                <a:solidFill>
                  <a:srgbClr val="4A452A"/>
                </a:solidFill>
              </a:rPr>
              <a:t>下载：</a:t>
            </a:r>
            <a:r>
              <a:rPr lang="en-US" altLang="zh-CN" smtClean="0">
                <a:solidFill>
                  <a:srgbClr val="4A452A"/>
                </a:solidFill>
                <a:hlinkClick r:id="rId7"/>
              </a:rPr>
              <a:t>www.1ppt.com/xiazai/</a:t>
            </a:r>
            <a:r>
              <a:rPr lang="en-US" altLang="zh-CN" smtClean="0">
                <a:solidFill>
                  <a:srgbClr val="4A452A"/>
                </a:solidFill>
              </a:rPr>
              <a:t>                     PPT</a:t>
            </a:r>
            <a:r>
              <a:rPr lang="zh-CN" altLang="en-US" smtClean="0">
                <a:solidFill>
                  <a:srgbClr val="4A452A"/>
                </a:solidFill>
              </a:rPr>
              <a:t>教程： </a:t>
            </a:r>
            <a:r>
              <a:rPr lang="en-US" altLang="zh-CN" smtClean="0">
                <a:solidFill>
                  <a:srgbClr val="4A452A"/>
                </a:solidFill>
                <a:hlinkClick r:id="rId8"/>
              </a:rPr>
              <a:t>www.1ppt.com/powerpoint/</a:t>
            </a:r>
            <a:r>
              <a:rPr lang="en-US" altLang="zh-CN" smtClean="0">
                <a:solidFill>
                  <a:srgbClr val="4A452A"/>
                </a:solidFill>
              </a:rPr>
              <a:t>      </a:t>
            </a:r>
          </a:p>
          <a:p>
            <a:pPr>
              <a:spcBef>
                <a:spcPct val="0"/>
              </a:spcBef>
            </a:pPr>
            <a:r>
              <a:rPr lang="zh-CN" altLang="en-US" smtClean="0">
                <a:solidFill>
                  <a:srgbClr val="4A452A"/>
                </a:solidFill>
              </a:rPr>
              <a:t>资料下载：</a:t>
            </a:r>
            <a:r>
              <a:rPr lang="en-US" altLang="zh-CN" smtClean="0">
                <a:solidFill>
                  <a:srgbClr val="4A452A"/>
                </a:solidFill>
                <a:hlinkClick r:id="rId9"/>
              </a:rPr>
              <a:t>www.1ppt.com/ziliao/</a:t>
            </a:r>
            <a:r>
              <a:rPr lang="en-US" altLang="zh-CN" smtClean="0">
                <a:solidFill>
                  <a:srgbClr val="4A452A"/>
                </a:solidFill>
              </a:rPr>
              <a:t>                   </a:t>
            </a:r>
            <a:r>
              <a:rPr lang="zh-CN" altLang="en-US" smtClean="0">
                <a:solidFill>
                  <a:srgbClr val="4A452A"/>
                </a:solidFill>
              </a:rPr>
              <a:t>范文下载：</a:t>
            </a:r>
            <a:r>
              <a:rPr lang="en-US" altLang="zh-CN" smtClean="0">
                <a:solidFill>
                  <a:srgbClr val="4A452A"/>
                </a:solidFill>
                <a:hlinkClick r:id="rId10"/>
              </a:rPr>
              <a:t>www.1ppt.com/fanwen/</a:t>
            </a:r>
            <a:r>
              <a:rPr lang="en-US" altLang="zh-CN" smtClean="0">
                <a:solidFill>
                  <a:srgbClr val="4A452A"/>
                </a:solidFill>
              </a:rPr>
              <a:t>             </a:t>
            </a:r>
          </a:p>
          <a:p>
            <a:pPr>
              <a:spcBef>
                <a:spcPct val="0"/>
              </a:spcBef>
            </a:pPr>
            <a:r>
              <a:rPr lang="zh-CN" altLang="en-US" smtClean="0">
                <a:solidFill>
                  <a:srgbClr val="4A452A"/>
                </a:solidFill>
              </a:rPr>
              <a:t>试卷下载：</a:t>
            </a:r>
            <a:r>
              <a:rPr lang="en-US" altLang="zh-CN" smtClean="0">
                <a:solidFill>
                  <a:srgbClr val="4A452A"/>
                </a:solidFill>
                <a:hlinkClick r:id="rId11"/>
              </a:rPr>
              <a:t>www.1ppt.com/shiti/</a:t>
            </a:r>
            <a:r>
              <a:rPr lang="en-US" altLang="zh-CN" smtClean="0">
                <a:solidFill>
                  <a:srgbClr val="4A452A"/>
                </a:solidFill>
              </a:rPr>
              <a:t>                     </a:t>
            </a:r>
            <a:r>
              <a:rPr lang="zh-CN" altLang="en-US" smtClean="0">
                <a:solidFill>
                  <a:srgbClr val="4A452A"/>
                </a:solidFill>
              </a:rPr>
              <a:t>教案下载：</a:t>
            </a:r>
            <a:r>
              <a:rPr lang="en-US" altLang="zh-CN" smtClean="0">
                <a:solidFill>
                  <a:srgbClr val="4A452A"/>
                </a:solidFill>
                <a:hlinkClick r:id="rId12"/>
              </a:rPr>
              <a:t>www.1ppt.com/jiaoan/</a:t>
            </a:r>
            <a:r>
              <a:rPr lang="en-US" altLang="zh-CN" smtClean="0">
                <a:solidFill>
                  <a:srgbClr val="4A452A"/>
                </a:solidFill>
              </a:rPr>
              <a:t>               </a:t>
            </a:r>
          </a:p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rgbClr val="4A452A"/>
                </a:solidFill>
              </a:rPr>
              <a:t>PPT</a:t>
            </a:r>
            <a:r>
              <a:rPr lang="zh-CN" altLang="en-US" smtClean="0">
                <a:solidFill>
                  <a:srgbClr val="4A452A"/>
                </a:solidFill>
              </a:rPr>
              <a:t>论坛：</a:t>
            </a:r>
            <a:r>
              <a:rPr lang="en-US" altLang="zh-CN" smtClean="0">
                <a:solidFill>
                  <a:srgbClr val="4A452A"/>
                </a:solidFill>
                <a:hlinkClick r:id="rId13"/>
              </a:rPr>
              <a:t>www.1ppt.cn</a:t>
            </a:r>
            <a:r>
              <a:rPr lang="en-US" altLang="zh-CN" smtClean="0">
                <a:solidFill>
                  <a:srgbClr val="4A452A"/>
                </a:solidFill>
              </a:rPr>
              <a:t>                                      PPT</a:t>
            </a:r>
            <a:r>
              <a:rPr lang="zh-CN" altLang="en-US" smtClean="0">
                <a:solidFill>
                  <a:srgbClr val="4A452A"/>
                </a:solidFill>
              </a:rPr>
              <a:t>课件：</a:t>
            </a:r>
            <a:r>
              <a:rPr lang="en-US" altLang="zh-CN" smtClean="0">
                <a:solidFill>
                  <a:srgbClr val="4A452A"/>
                </a:solidFill>
                <a:hlinkClick r:id="rId14"/>
              </a:rPr>
              <a:t>www.1ppt.com/kejian/</a:t>
            </a:r>
            <a:r>
              <a:rPr lang="en-US" altLang="zh-CN" smtClean="0">
                <a:solidFill>
                  <a:srgbClr val="4A452A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lang="zh-CN" altLang="en-US" smtClean="0">
                <a:solidFill>
                  <a:srgbClr val="4A452A"/>
                </a:solidFill>
              </a:rPr>
              <a:t>语文课件：</a:t>
            </a:r>
            <a:r>
              <a:rPr lang="en-US" altLang="zh-CN" smtClean="0">
                <a:solidFill>
                  <a:srgbClr val="4A452A"/>
                </a:solidFill>
                <a:hlinkClick r:id="rId15"/>
              </a:rPr>
              <a:t>www.1ppt.com/kejian/yuwen/</a:t>
            </a:r>
            <a:r>
              <a:rPr lang="en-US" altLang="zh-CN" smtClean="0">
                <a:solidFill>
                  <a:srgbClr val="4A452A"/>
                </a:solidFill>
              </a:rPr>
              <a:t>    </a:t>
            </a:r>
            <a:r>
              <a:rPr lang="zh-CN" altLang="en-US" smtClean="0">
                <a:solidFill>
                  <a:srgbClr val="4A452A"/>
                </a:solidFill>
              </a:rPr>
              <a:t>数学课件：</a:t>
            </a:r>
            <a:r>
              <a:rPr lang="en-US" altLang="zh-CN" smtClean="0">
                <a:solidFill>
                  <a:srgbClr val="4A452A"/>
                </a:solidFill>
                <a:hlinkClick r:id="rId16"/>
              </a:rPr>
              <a:t>www.1ppt.com/kejian/shuxue/</a:t>
            </a:r>
            <a:r>
              <a:rPr lang="en-US" altLang="zh-CN" smtClean="0">
                <a:solidFill>
                  <a:srgbClr val="4A452A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lang="zh-CN" altLang="en-US" smtClean="0">
                <a:solidFill>
                  <a:srgbClr val="4A452A"/>
                </a:solidFill>
              </a:rPr>
              <a:t>英语课件：</a:t>
            </a:r>
            <a:r>
              <a:rPr lang="en-US" altLang="zh-CN" smtClean="0">
                <a:solidFill>
                  <a:srgbClr val="4A452A"/>
                </a:solidFill>
                <a:hlinkClick r:id="rId17"/>
              </a:rPr>
              <a:t>www.1ppt.com/kejian/yingyu/</a:t>
            </a:r>
            <a:r>
              <a:rPr lang="en-US" altLang="zh-CN" smtClean="0">
                <a:solidFill>
                  <a:srgbClr val="4A452A"/>
                </a:solidFill>
              </a:rPr>
              <a:t>    </a:t>
            </a:r>
            <a:r>
              <a:rPr lang="zh-CN" altLang="en-US" smtClean="0">
                <a:solidFill>
                  <a:srgbClr val="4A452A"/>
                </a:solidFill>
              </a:rPr>
              <a:t>美术课件：</a:t>
            </a:r>
            <a:r>
              <a:rPr lang="en-US" altLang="zh-CN" smtClean="0">
                <a:solidFill>
                  <a:srgbClr val="4A452A"/>
                </a:solidFill>
                <a:hlinkClick r:id="rId18"/>
              </a:rPr>
              <a:t>www.1ppt.com/kejian/meishu/</a:t>
            </a:r>
            <a:r>
              <a:rPr lang="en-US" altLang="zh-CN" smtClean="0">
                <a:solidFill>
                  <a:srgbClr val="4A452A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lang="zh-CN" altLang="en-US" smtClean="0">
                <a:solidFill>
                  <a:srgbClr val="4A452A"/>
                </a:solidFill>
              </a:rPr>
              <a:t>科学课件：</a:t>
            </a:r>
            <a:r>
              <a:rPr lang="en-US" altLang="zh-CN" smtClean="0">
                <a:solidFill>
                  <a:srgbClr val="4A452A"/>
                </a:solidFill>
                <a:hlinkClick r:id="rId19"/>
              </a:rPr>
              <a:t>www.1ppt.com/kejian/kexue/</a:t>
            </a:r>
            <a:r>
              <a:rPr lang="en-US" altLang="zh-CN" smtClean="0">
                <a:solidFill>
                  <a:srgbClr val="4A452A"/>
                </a:solidFill>
              </a:rPr>
              <a:t>     </a:t>
            </a:r>
            <a:r>
              <a:rPr lang="zh-CN" altLang="en-US" smtClean="0">
                <a:solidFill>
                  <a:srgbClr val="4A452A"/>
                </a:solidFill>
              </a:rPr>
              <a:t>物理课件：</a:t>
            </a:r>
            <a:r>
              <a:rPr lang="en-US" altLang="zh-CN" smtClean="0">
                <a:solidFill>
                  <a:srgbClr val="4A452A"/>
                </a:solidFill>
                <a:hlinkClick r:id="rId20"/>
              </a:rPr>
              <a:t>www.1ppt.com/kejian/wuli/</a:t>
            </a:r>
            <a:r>
              <a:rPr lang="en-US" altLang="zh-CN" smtClean="0">
                <a:solidFill>
                  <a:srgbClr val="4A452A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lang="zh-CN" altLang="en-US" smtClean="0">
                <a:solidFill>
                  <a:srgbClr val="4A452A"/>
                </a:solidFill>
              </a:rPr>
              <a:t>化学课件：</a:t>
            </a:r>
            <a:r>
              <a:rPr lang="en-US" altLang="zh-CN" smtClean="0">
                <a:solidFill>
                  <a:srgbClr val="4A452A"/>
                </a:solidFill>
                <a:hlinkClick r:id="rId21"/>
              </a:rPr>
              <a:t>www.1ppt.com/kejian/huaxue/</a:t>
            </a:r>
            <a:r>
              <a:rPr lang="en-US" altLang="zh-CN" smtClean="0">
                <a:solidFill>
                  <a:srgbClr val="4A452A"/>
                </a:solidFill>
              </a:rPr>
              <a:t>  </a:t>
            </a:r>
            <a:r>
              <a:rPr lang="zh-CN" altLang="en-US" smtClean="0">
                <a:solidFill>
                  <a:srgbClr val="4A452A"/>
                </a:solidFill>
              </a:rPr>
              <a:t>生物课件：</a:t>
            </a:r>
            <a:r>
              <a:rPr lang="en-US" altLang="zh-CN" smtClean="0">
                <a:solidFill>
                  <a:srgbClr val="4A452A"/>
                </a:solidFill>
                <a:hlinkClick r:id="rId22"/>
              </a:rPr>
              <a:t>www.1ppt.com/kejian/shengwu/</a:t>
            </a:r>
            <a:r>
              <a:rPr lang="en-US" altLang="zh-CN" smtClean="0">
                <a:solidFill>
                  <a:srgbClr val="4A452A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lang="zh-CN" altLang="en-US" smtClean="0">
                <a:solidFill>
                  <a:srgbClr val="4A452A"/>
                </a:solidFill>
              </a:rPr>
              <a:t>地理课件：</a:t>
            </a:r>
            <a:r>
              <a:rPr lang="en-US" altLang="zh-CN" smtClean="0">
                <a:solidFill>
                  <a:srgbClr val="4A452A"/>
                </a:solidFill>
                <a:hlinkClick r:id="rId23"/>
              </a:rPr>
              <a:t>www.1ppt.com/kejian/dili/</a:t>
            </a:r>
            <a:r>
              <a:rPr lang="en-US" altLang="zh-CN" smtClean="0">
                <a:solidFill>
                  <a:srgbClr val="4A452A"/>
                </a:solidFill>
              </a:rPr>
              <a:t>          </a:t>
            </a:r>
            <a:r>
              <a:rPr lang="zh-CN" altLang="en-US" smtClean="0">
                <a:solidFill>
                  <a:srgbClr val="4A452A"/>
                </a:solidFill>
              </a:rPr>
              <a:t>历史课件：</a:t>
            </a:r>
            <a:r>
              <a:rPr lang="en-US" altLang="zh-CN" smtClean="0">
                <a:solidFill>
                  <a:srgbClr val="4A452A"/>
                </a:solidFill>
                <a:hlinkClick r:id="rId24"/>
              </a:rPr>
              <a:t>www.1ppt.com/kejian/lishi/</a:t>
            </a:r>
            <a:r>
              <a:rPr lang="en-US" altLang="zh-CN" smtClean="0">
                <a:solidFill>
                  <a:srgbClr val="4A452A"/>
                </a:solidFill>
              </a:rPr>
              <a:t>        </a:t>
            </a:r>
          </a:p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rgbClr val="4A452A"/>
                </a:solidFill>
              </a:rPr>
              <a:t>  </a:t>
            </a:r>
            <a:endParaRPr lang="zh-CN" altLang="en-US" smtClean="0">
              <a:solidFill>
                <a:srgbClr val="4A452A"/>
              </a:solidFill>
            </a:endParaRPr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EA01400-B041-45D9-A1B7-5F3A912661ED}" type="slidenum">
              <a:rPr lang="zh-CN" altLang="en-US" sz="1200"/>
              <a:pPr eaLnBrk="1" hangingPunct="1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12058-7004-4A13-8709-DD80F869F9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519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9B09D-0A48-4B9C-886F-0F8E6F048E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386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73CDD-FA20-4848-846A-3A22F2ED75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920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1E2E5-77A1-4865-B078-C6D3E5B7DA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66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E4B05-8DAF-4FE1-B8F4-C47EAB1352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121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A3E02-3AB3-4446-8F64-E964C2DD56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143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CDB30-342E-402D-8EA8-7DABEC3107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944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B72D-0B7B-4B63-AC74-DD2E11E19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024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F8A6A-0ADF-4599-8830-AD582DDB39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981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32CE2-6936-4C84-95E3-2D7EBBFDF6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83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89CE9-BF2C-4F88-8F03-F0B96DF188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192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D1C315E-1810-4A07-84AB-3597A8C4F5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21.gif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21.gif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21.gif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gif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hi.baidu.com/linda112305/album/item/a4b6390a4815582eb0351d72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4098"/>
          <p:cNvSpPr>
            <a:spLocks noChangeArrowheads="1" noChangeShapeType="1" noTextEdit="1"/>
          </p:cNvSpPr>
          <p:nvPr/>
        </p:nvSpPr>
        <p:spPr bwMode="auto">
          <a:xfrm>
            <a:off x="1906588" y="1773238"/>
            <a:ext cx="5329237" cy="1152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2250"/>
              </a:avLst>
            </a:prstTxWarp>
          </a:bodyPr>
          <a:lstStyle/>
          <a:p>
            <a:pPr algn="ctr"/>
            <a:r>
              <a:rPr lang="zh-CN" altLang="en-US" sz="6600" b="1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宋体"/>
                <a:ea typeface="宋体"/>
              </a:rPr>
              <a:t>乌鸦喝水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10241"/>
          <p:cNvGrpSpPr>
            <a:grpSpLocks noChangeAspect="1"/>
          </p:cNvGrpSpPr>
          <p:nvPr/>
        </p:nvGrpSpPr>
        <p:grpSpPr bwMode="auto">
          <a:xfrm>
            <a:off x="0" y="0"/>
            <a:ext cx="9144000" cy="6911975"/>
            <a:chOff x="0" y="0"/>
            <a:chExt cx="5760" cy="4354"/>
          </a:xfrm>
        </p:grpSpPr>
        <p:pic>
          <p:nvPicPr>
            <p:cNvPr id="23592" name="图片 10242" descr="index_r5_c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2390" b="17982"/>
            <a:stretch>
              <a:fillRect/>
            </a:stretch>
          </p:blipFill>
          <p:spPr bwMode="auto">
            <a:xfrm>
              <a:off x="0" y="3719"/>
              <a:ext cx="5760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93" name="图片 1024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7"/>
              <a:ext cx="158" cy="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94" name="图片 1024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" y="305"/>
              <a:ext cx="250" cy="3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95" name="图片 10245" descr="index_r3_c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55" name="组合 10246"/>
          <p:cNvGrpSpPr>
            <a:grpSpLocks/>
          </p:cNvGrpSpPr>
          <p:nvPr/>
        </p:nvGrpSpPr>
        <p:grpSpPr bwMode="auto">
          <a:xfrm>
            <a:off x="1701800" y="1479550"/>
            <a:ext cx="1100138" cy="1012825"/>
            <a:chOff x="0" y="0"/>
            <a:chExt cx="693" cy="638"/>
          </a:xfrm>
        </p:grpSpPr>
        <p:sp>
          <p:nvSpPr>
            <p:cNvPr id="23589" name="矩形 10247"/>
            <p:cNvSpPr>
              <a:spLocks noChangeArrowheads="1"/>
            </p:cNvSpPr>
            <p:nvPr/>
          </p:nvSpPr>
          <p:spPr bwMode="auto">
            <a:xfrm>
              <a:off x="8" y="0"/>
              <a:ext cx="685" cy="6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直接连接符 10248"/>
            <p:cNvSpPr>
              <a:spLocks noChangeShapeType="1"/>
            </p:cNvSpPr>
            <p:nvPr/>
          </p:nvSpPr>
          <p:spPr bwMode="auto">
            <a:xfrm>
              <a:off x="0" y="314"/>
              <a:ext cx="68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直接连接符 10249"/>
            <p:cNvSpPr>
              <a:spLocks noChangeShapeType="1"/>
            </p:cNvSpPr>
            <p:nvPr/>
          </p:nvSpPr>
          <p:spPr bwMode="auto">
            <a:xfrm flipH="1">
              <a:off x="340" y="3"/>
              <a:ext cx="0" cy="62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56" name="组合 10250"/>
          <p:cNvGrpSpPr>
            <a:grpSpLocks/>
          </p:cNvGrpSpPr>
          <p:nvPr/>
        </p:nvGrpSpPr>
        <p:grpSpPr bwMode="auto">
          <a:xfrm>
            <a:off x="3214688" y="1485900"/>
            <a:ext cx="1100137" cy="1012825"/>
            <a:chOff x="0" y="0"/>
            <a:chExt cx="693" cy="638"/>
          </a:xfrm>
        </p:grpSpPr>
        <p:sp>
          <p:nvSpPr>
            <p:cNvPr id="23586" name="矩形 10251"/>
            <p:cNvSpPr>
              <a:spLocks noChangeArrowheads="1"/>
            </p:cNvSpPr>
            <p:nvPr/>
          </p:nvSpPr>
          <p:spPr bwMode="auto">
            <a:xfrm>
              <a:off x="8" y="0"/>
              <a:ext cx="685" cy="6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直接连接符 10252"/>
            <p:cNvSpPr>
              <a:spLocks noChangeShapeType="1"/>
            </p:cNvSpPr>
            <p:nvPr/>
          </p:nvSpPr>
          <p:spPr bwMode="auto">
            <a:xfrm>
              <a:off x="0" y="314"/>
              <a:ext cx="68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直接连接符 10253"/>
            <p:cNvSpPr>
              <a:spLocks noChangeShapeType="1"/>
            </p:cNvSpPr>
            <p:nvPr/>
          </p:nvSpPr>
          <p:spPr bwMode="auto">
            <a:xfrm flipH="1">
              <a:off x="340" y="3"/>
              <a:ext cx="0" cy="62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57" name="组合 10254"/>
          <p:cNvGrpSpPr>
            <a:grpSpLocks/>
          </p:cNvGrpSpPr>
          <p:nvPr/>
        </p:nvGrpSpPr>
        <p:grpSpPr bwMode="auto">
          <a:xfrm>
            <a:off x="4772025" y="1454150"/>
            <a:ext cx="1100138" cy="1012825"/>
            <a:chOff x="0" y="0"/>
            <a:chExt cx="693" cy="638"/>
          </a:xfrm>
        </p:grpSpPr>
        <p:sp>
          <p:nvSpPr>
            <p:cNvPr id="23583" name="矩形 10255"/>
            <p:cNvSpPr>
              <a:spLocks noChangeArrowheads="1"/>
            </p:cNvSpPr>
            <p:nvPr/>
          </p:nvSpPr>
          <p:spPr bwMode="auto">
            <a:xfrm>
              <a:off x="8" y="0"/>
              <a:ext cx="685" cy="6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直接连接符 10256"/>
            <p:cNvSpPr>
              <a:spLocks noChangeShapeType="1"/>
            </p:cNvSpPr>
            <p:nvPr/>
          </p:nvSpPr>
          <p:spPr bwMode="auto">
            <a:xfrm>
              <a:off x="0" y="314"/>
              <a:ext cx="68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5" name="直接连接符 10257"/>
            <p:cNvSpPr>
              <a:spLocks noChangeShapeType="1"/>
            </p:cNvSpPr>
            <p:nvPr/>
          </p:nvSpPr>
          <p:spPr bwMode="auto">
            <a:xfrm flipH="1">
              <a:off x="340" y="3"/>
              <a:ext cx="0" cy="62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58" name="组合 10258"/>
          <p:cNvGrpSpPr>
            <a:grpSpLocks/>
          </p:cNvGrpSpPr>
          <p:nvPr/>
        </p:nvGrpSpPr>
        <p:grpSpPr bwMode="auto">
          <a:xfrm>
            <a:off x="6313488" y="1463675"/>
            <a:ext cx="1100137" cy="1012825"/>
            <a:chOff x="0" y="0"/>
            <a:chExt cx="693" cy="638"/>
          </a:xfrm>
        </p:grpSpPr>
        <p:sp>
          <p:nvSpPr>
            <p:cNvPr id="23580" name="矩形 10259"/>
            <p:cNvSpPr>
              <a:spLocks noChangeArrowheads="1"/>
            </p:cNvSpPr>
            <p:nvPr/>
          </p:nvSpPr>
          <p:spPr bwMode="auto">
            <a:xfrm>
              <a:off x="8" y="0"/>
              <a:ext cx="685" cy="6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直接连接符 10260"/>
            <p:cNvSpPr>
              <a:spLocks noChangeShapeType="1"/>
            </p:cNvSpPr>
            <p:nvPr/>
          </p:nvSpPr>
          <p:spPr bwMode="auto">
            <a:xfrm>
              <a:off x="0" y="314"/>
              <a:ext cx="68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直接连接符 10261"/>
            <p:cNvSpPr>
              <a:spLocks noChangeShapeType="1"/>
            </p:cNvSpPr>
            <p:nvPr/>
          </p:nvSpPr>
          <p:spPr bwMode="auto">
            <a:xfrm flipH="1">
              <a:off x="340" y="3"/>
              <a:ext cx="0" cy="62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9" name="文本框 10262"/>
          <p:cNvSpPr txBox="1">
            <a:spLocks noChangeArrowheads="1"/>
          </p:cNvSpPr>
          <p:nvPr/>
        </p:nvSpPr>
        <p:spPr bwMode="auto">
          <a:xfrm>
            <a:off x="1771650" y="1463675"/>
            <a:ext cx="809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solidFill>
                  <a:srgbClr val="FF0000"/>
                </a:solidFill>
                <a:latin typeface="Arial" pitchFamily="34" charset="0"/>
                <a:ea typeface="楷体_GB2312" pitchFamily="1" charset="-122"/>
              </a:rPr>
              <a:t>了</a:t>
            </a:r>
          </a:p>
        </p:txBody>
      </p:sp>
      <p:sp>
        <p:nvSpPr>
          <p:cNvPr id="23560" name="文本框 10263"/>
          <p:cNvSpPr txBox="1">
            <a:spLocks noChangeArrowheads="1"/>
          </p:cNvSpPr>
          <p:nvPr/>
        </p:nvSpPr>
        <p:spPr bwMode="auto">
          <a:xfrm>
            <a:off x="3302000" y="1443038"/>
            <a:ext cx="8731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solidFill>
                  <a:srgbClr val="FF0000"/>
                </a:solidFill>
                <a:latin typeface="Arial" pitchFamily="34" charset="0"/>
                <a:ea typeface="楷体_GB2312" pitchFamily="1" charset="-122"/>
              </a:rPr>
              <a:t>处</a:t>
            </a:r>
          </a:p>
        </p:txBody>
      </p:sp>
      <p:sp>
        <p:nvSpPr>
          <p:cNvPr id="23561" name="文本框 10264"/>
          <p:cNvSpPr txBox="1">
            <a:spLocks noChangeArrowheads="1"/>
          </p:cNvSpPr>
          <p:nvPr/>
        </p:nvSpPr>
        <p:spPr bwMode="auto">
          <a:xfrm>
            <a:off x="4884738" y="1446213"/>
            <a:ext cx="9715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solidFill>
                  <a:srgbClr val="FF0000"/>
                </a:solidFill>
                <a:latin typeface="Arial" pitchFamily="34" charset="0"/>
                <a:ea typeface="楷体_GB2312" pitchFamily="1" charset="-122"/>
              </a:rPr>
              <a:t>找</a:t>
            </a:r>
          </a:p>
        </p:txBody>
      </p:sp>
      <p:sp>
        <p:nvSpPr>
          <p:cNvPr id="23562" name="文本框 10265"/>
          <p:cNvSpPr txBox="1">
            <a:spLocks noChangeArrowheads="1"/>
          </p:cNvSpPr>
          <p:nvPr/>
        </p:nvSpPr>
        <p:spPr bwMode="auto">
          <a:xfrm>
            <a:off x="6415088" y="1487488"/>
            <a:ext cx="8699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solidFill>
                  <a:srgbClr val="FF0000"/>
                </a:solidFill>
                <a:latin typeface="Arial" pitchFamily="34" charset="0"/>
                <a:ea typeface="楷体_GB2312" pitchFamily="1" charset="-122"/>
              </a:rPr>
              <a:t>子</a:t>
            </a:r>
          </a:p>
        </p:txBody>
      </p:sp>
      <p:grpSp>
        <p:nvGrpSpPr>
          <p:cNvPr id="10267" name="组合 10266"/>
          <p:cNvGrpSpPr>
            <a:grpSpLocks/>
          </p:cNvGrpSpPr>
          <p:nvPr/>
        </p:nvGrpSpPr>
        <p:grpSpPr bwMode="auto">
          <a:xfrm>
            <a:off x="747713" y="3321050"/>
            <a:ext cx="7597775" cy="2435225"/>
            <a:chOff x="0" y="0"/>
            <a:chExt cx="4786" cy="1534"/>
          </a:xfrm>
        </p:grpSpPr>
        <p:grpSp>
          <p:nvGrpSpPr>
            <p:cNvPr id="23568" name="组合 10267"/>
            <p:cNvGrpSpPr>
              <a:grpSpLocks/>
            </p:cNvGrpSpPr>
            <p:nvPr/>
          </p:nvGrpSpPr>
          <p:grpSpPr bwMode="auto">
            <a:xfrm>
              <a:off x="3265" y="15"/>
              <a:ext cx="1521" cy="1519"/>
              <a:chOff x="0" y="0"/>
              <a:chExt cx="1049" cy="1075"/>
            </a:xfrm>
          </p:grpSpPr>
          <p:sp>
            <p:nvSpPr>
              <p:cNvPr id="23578" name="矩形 10268"/>
              <p:cNvSpPr>
                <a:spLocks noChangeArrowheads="1"/>
              </p:cNvSpPr>
              <p:nvPr/>
            </p:nvSpPr>
            <p:spPr bwMode="auto">
              <a:xfrm>
                <a:off x="208" y="433"/>
                <a:ext cx="651" cy="64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9" name="等腰三角形 1026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9" cy="44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69" name="组合 10270"/>
            <p:cNvGrpSpPr>
              <a:grpSpLocks/>
            </p:cNvGrpSpPr>
            <p:nvPr/>
          </p:nvGrpSpPr>
          <p:grpSpPr bwMode="auto">
            <a:xfrm>
              <a:off x="1603" y="4"/>
              <a:ext cx="1521" cy="1519"/>
              <a:chOff x="0" y="0"/>
              <a:chExt cx="1049" cy="1075"/>
            </a:xfrm>
          </p:grpSpPr>
          <p:sp>
            <p:nvSpPr>
              <p:cNvPr id="23576" name="矩形 10271"/>
              <p:cNvSpPr>
                <a:spLocks noChangeArrowheads="1"/>
              </p:cNvSpPr>
              <p:nvPr/>
            </p:nvSpPr>
            <p:spPr bwMode="auto">
              <a:xfrm>
                <a:off x="208" y="433"/>
                <a:ext cx="651" cy="64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7" name="等腰三角形 1027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9" cy="44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70" name="文本框 10273"/>
            <p:cNvSpPr txBox="1">
              <a:spLocks noChangeArrowheads="1"/>
            </p:cNvSpPr>
            <p:nvPr/>
          </p:nvSpPr>
          <p:spPr bwMode="auto">
            <a:xfrm>
              <a:off x="1999" y="235"/>
              <a:ext cx="11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  <a:latin typeface="Arial" pitchFamily="34" charset="0"/>
                  <a:ea typeface="黑体" pitchFamily="49" charset="-122"/>
                </a:rPr>
                <a:t>独体字</a:t>
              </a:r>
            </a:p>
          </p:txBody>
        </p:sp>
        <p:grpSp>
          <p:nvGrpSpPr>
            <p:cNvPr id="23571" name="组合 10274"/>
            <p:cNvGrpSpPr>
              <a:grpSpLocks/>
            </p:cNvGrpSpPr>
            <p:nvPr/>
          </p:nvGrpSpPr>
          <p:grpSpPr bwMode="auto">
            <a:xfrm>
              <a:off x="0" y="0"/>
              <a:ext cx="1521" cy="1519"/>
              <a:chOff x="0" y="0"/>
              <a:chExt cx="1049" cy="1075"/>
            </a:xfrm>
          </p:grpSpPr>
          <p:sp>
            <p:nvSpPr>
              <p:cNvPr id="23574" name="矩形 10275"/>
              <p:cNvSpPr>
                <a:spLocks noChangeArrowheads="1"/>
              </p:cNvSpPr>
              <p:nvPr/>
            </p:nvSpPr>
            <p:spPr bwMode="auto">
              <a:xfrm>
                <a:off x="208" y="433"/>
                <a:ext cx="651" cy="64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5" name="等腰三角形 102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9" cy="44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72" name="文本框 10277"/>
            <p:cNvSpPr txBox="1">
              <a:spLocks noChangeArrowheads="1"/>
            </p:cNvSpPr>
            <p:nvPr/>
          </p:nvSpPr>
          <p:spPr bwMode="auto">
            <a:xfrm>
              <a:off x="343" y="243"/>
              <a:ext cx="94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  <a:latin typeface="Arial" pitchFamily="34" charset="0"/>
                  <a:ea typeface="黑体" pitchFamily="49" charset="-122"/>
                </a:rPr>
                <a:t>   </a:t>
              </a:r>
              <a:r>
                <a:rPr lang="zh-CN" altLang="en-US">
                  <a:solidFill>
                    <a:srgbClr val="0000FF"/>
                  </a:solidFill>
                  <a:latin typeface="Arial" pitchFamily="34" charset="0"/>
                  <a:ea typeface="黑体" pitchFamily="49" charset="-122"/>
                </a:rPr>
                <a:t>半包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  <a:latin typeface="Arial" pitchFamily="34" charset="0"/>
                  <a:ea typeface="黑体" pitchFamily="49" charset="-122"/>
                </a:rPr>
                <a:t> 围结构</a:t>
              </a:r>
            </a:p>
          </p:txBody>
        </p:sp>
        <p:sp>
          <p:nvSpPr>
            <p:cNvPr id="23573" name="文本框 10278"/>
            <p:cNvSpPr txBox="1">
              <a:spLocks noChangeArrowheads="1"/>
            </p:cNvSpPr>
            <p:nvPr/>
          </p:nvSpPr>
          <p:spPr bwMode="auto">
            <a:xfrm>
              <a:off x="3782" y="228"/>
              <a:ext cx="53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  <a:latin typeface="Arial" pitchFamily="34" charset="0"/>
                  <a:ea typeface="黑体" pitchFamily="49" charset="-122"/>
                </a:rPr>
                <a:t>左右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  <a:latin typeface="Arial" pitchFamily="34" charset="0"/>
                  <a:ea typeface="黑体" pitchFamily="49" charset="-122"/>
                </a:rPr>
                <a:t>结构</a:t>
              </a:r>
            </a:p>
          </p:txBody>
        </p:sp>
      </p:grpSp>
      <p:sp>
        <p:nvSpPr>
          <p:cNvPr id="10280" name="文本框 10279"/>
          <p:cNvSpPr txBox="1">
            <a:spLocks noChangeArrowheads="1"/>
          </p:cNvSpPr>
          <p:nvPr/>
        </p:nvSpPr>
        <p:spPr bwMode="auto">
          <a:xfrm>
            <a:off x="1773238" y="1493838"/>
            <a:ext cx="809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solidFill>
                  <a:srgbClr val="FF0000"/>
                </a:solidFill>
                <a:latin typeface="Arial" pitchFamily="34" charset="0"/>
                <a:ea typeface="楷体_GB2312" pitchFamily="1" charset="-122"/>
              </a:rPr>
              <a:t>了</a:t>
            </a:r>
          </a:p>
        </p:txBody>
      </p:sp>
      <p:sp>
        <p:nvSpPr>
          <p:cNvPr id="10281" name="文本框 10280"/>
          <p:cNvSpPr txBox="1">
            <a:spLocks noChangeArrowheads="1"/>
          </p:cNvSpPr>
          <p:nvPr/>
        </p:nvSpPr>
        <p:spPr bwMode="auto">
          <a:xfrm>
            <a:off x="6430963" y="1503363"/>
            <a:ext cx="8699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solidFill>
                  <a:srgbClr val="FF0000"/>
                </a:solidFill>
                <a:latin typeface="Arial" pitchFamily="34" charset="0"/>
                <a:ea typeface="楷体_GB2312" pitchFamily="1" charset="-122"/>
              </a:rPr>
              <a:t>子</a:t>
            </a:r>
          </a:p>
        </p:txBody>
      </p:sp>
      <p:sp>
        <p:nvSpPr>
          <p:cNvPr id="10282" name="文本框 10281"/>
          <p:cNvSpPr txBox="1">
            <a:spLocks noChangeArrowheads="1"/>
          </p:cNvSpPr>
          <p:nvPr/>
        </p:nvSpPr>
        <p:spPr bwMode="auto">
          <a:xfrm>
            <a:off x="3317875" y="1430338"/>
            <a:ext cx="8731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solidFill>
                  <a:srgbClr val="FF0000"/>
                </a:solidFill>
                <a:latin typeface="Arial" pitchFamily="34" charset="0"/>
                <a:ea typeface="楷体_GB2312" pitchFamily="1" charset="-122"/>
              </a:rPr>
              <a:t>处</a:t>
            </a:r>
          </a:p>
        </p:txBody>
      </p:sp>
      <p:sp>
        <p:nvSpPr>
          <p:cNvPr id="10283" name="文本框 10282"/>
          <p:cNvSpPr txBox="1">
            <a:spLocks noChangeArrowheads="1"/>
          </p:cNvSpPr>
          <p:nvPr/>
        </p:nvSpPr>
        <p:spPr bwMode="auto">
          <a:xfrm>
            <a:off x="4900613" y="1462088"/>
            <a:ext cx="9715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solidFill>
                  <a:srgbClr val="FF0000"/>
                </a:solidFill>
                <a:latin typeface="Arial" pitchFamily="34" charset="0"/>
                <a:ea typeface="楷体_GB2312" pitchFamily="1" charset="-122"/>
              </a:rPr>
              <a:t>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4798E-6 L 0.2099 0.4411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8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500" y="2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33526E-6 L -0.21788 0.433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0800" y="2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50289E-6 L -0.19844 0.443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800" y="2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77457E-6 L 0.19514 0.4390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28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9800" y="2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0" grpId="0"/>
      <p:bldP spid="10280" grpId="1"/>
      <p:bldP spid="10281" grpId="0"/>
      <p:bldP spid="10281" grpId="1"/>
      <p:bldP spid="10282" grpId="0"/>
      <p:bldP spid="10282" grpId="1"/>
      <p:bldP spid="10283" grpId="0"/>
      <p:bldP spid="1028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1265"/>
          <p:cNvSpPr txBox="1">
            <a:spLocks noChangeArrowheads="1"/>
          </p:cNvSpPr>
          <p:nvPr/>
        </p:nvSpPr>
        <p:spPr bwMode="auto">
          <a:xfrm>
            <a:off x="304800" y="0"/>
            <a:ext cx="358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我 会 选：</a:t>
            </a:r>
          </a:p>
        </p:txBody>
      </p:sp>
      <p:sp>
        <p:nvSpPr>
          <p:cNvPr id="24579" name="文本框 11266"/>
          <p:cNvSpPr txBox="1">
            <a:spLocks noChangeArrowheads="1"/>
          </p:cNvSpPr>
          <p:nvPr/>
        </p:nvSpPr>
        <p:spPr bwMode="auto">
          <a:xfrm>
            <a:off x="304800" y="762000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itchFamily="34" charset="0"/>
              <a:buAutoNum type="arabicPlain"/>
            </a:pPr>
            <a:r>
              <a:rPr lang="en-US" altLang="zh-CN" sz="3600" b="1"/>
              <a:t> </a:t>
            </a:r>
            <a:r>
              <a:rPr lang="zh-CN" altLang="en-US" sz="3600" b="1">
                <a:solidFill>
                  <a:srgbClr val="FF0000"/>
                </a:solidFill>
              </a:rPr>
              <a:t>喝    渴</a:t>
            </a:r>
          </a:p>
        </p:txBody>
      </p:sp>
      <p:sp>
        <p:nvSpPr>
          <p:cNvPr id="24580" name="文本框 11267"/>
          <p:cNvSpPr txBox="1">
            <a:spLocks noChangeArrowheads="1"/>
          </p:cNvSpPr>
          <p:nvPr/>
        </p:nvSpPr>
        <p:spPr bwMode="auto">
          <a:xfrm>
            <a:off x="304800" y="2286000"/>
            <a:ext cx="81534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itchFamily="34" charset="0"/>
              <a:buAutoNum type="arabicPlain" startAt="2"/>
            </a:pPr>
            <a:r>
              <a:rPr lang="en-US" altLang="zh-CN" sz="3600" b="1"/>
              <a:t> </a:t>
            </a:r>
            <a:r>
              <a:rPr lang="zh-CN" altLang="en-US" sz="3600" b="1">
                <a:solidFill>
                  <a:srgbClr val="FF0000"/>
                </a:solidFill>
              </a:rPr>
              <a:t>为    办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这个（       ）法真好！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他（       ）班级做了很多好事。</a:t>
            </a:r>
          </a:p>
          <a:p>
            <a:pPr eaLnBrk="1" hangingPunct="1">
              <a:spcBef>
                <a:spcPct val="50000"/>
              </a:spcBef>
            </a:pPr>
            <a:endParaRPr lang="zh-CN" altLang="en-US" sz="3600" b="1"/>
          </a:p>
        </p:txBody>
      </p:sp>
      <p:sp>
        <p:nvSpPr>
          <p:cNvPr id="24581" name="文本框 11268"/>
          <p:cNvSpPr txBox="1">
            <a:spLocks noChangeArrowheads="1"/>
          </p:cNvSpPr>
          <p:nvPr/>
        </p:nvSpPr>
        <p:spPr bwMode="auto">
          <a:xfrm>
            <a:off x="304800" y="1447800"/>
            <a:ext cx="92202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/>
              <a:t>小弟弟口（     ）了，要（    ）水。</a:t>
            </a:r>
          </a:p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4582" name="文本框 11269"/>
          <p:cNvSpPr txBox="1">
            <a:spLocks noChangeArrowheads="1"/>
          </p:cNvSpPr>
          <p:nvPr/>
        </p:nvSpPr>
        <p:spPr bwMode="auto">
          <a:xfrm>
            <a:off x="381000" y="4724400"/>
            <a:ext cx="80772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/>
              <a:t>3</a:t>
            </a:r>
            <a:r>
              <a:rPr lang="en-US" altLang="zh-CN" sz="3600" b="1">
                <a:solidFill>
                  <a:srgbClr val="FF0000"/>
                </a:solidFill>
              </a:rPr>
              <a:t>   </a:t>
            </a:r>
            <a:r>
              <a:rPr lang="zh-CN" altLang="en-US" sz="3600" b="1">
                <a:solidFill>
                  <a:srgbClr val="FF0000"/>
                </a:solidFill>
              </a:rPr>
              <a:t>乌    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这种（       ）的名字叫（       ）鸦。</a:t>
            </a:r>
          </a:p>
        </p:txBody>
      </p:sp>
      <p:sp>
        <p:nvSpPr>
          <p:cNvPr id="11271" name="文本框 11270"/>
          <p:cNvSpPr txBox="1">
            <a:spLocks noChangeArrowheads="1"/>
          </p:cNvSpPr>
          <p:nvPr/>
        </p:nvSpPr>
        <p:spPr bwMode="auto">
          <a:xfrm>
            <a:off x="2895600" y="1447800"/>
            <a:ext cx="83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/>
              <a:t>渴</a:t>
            </a:r>
          </a:p>
        </p:txBody>
      </p:sp>
      <p:sp>
        <p:nvSpPr>
          <p:cNvPr id="11272" name="文本框 11271"/>
          <p:cNvSpPr txBox="1">
            <a:spLocks noChangeArrowheads="1"/>
          </p:cNvSpPr>
          <p:nvPr/>
        </p:nvSpPr>
        <p:spPr bwMode="auto">
          <a:xfrm>
            <a:off x="6019800" y="1447800"/>
            <a:ext cx="68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/>
              <a:t>喝</a:t>
            </a:r>
          </a:p>
        </p:txBody>
      </p:sp>
      <p:sp>
        <p:nvSpPr>
          <p:cNvPr id="11273" name="文本框 11272"/>
          <p:cNvSpPr txBox="1">
            <a:spLocks noChangeArrowheads="1"/>
          </p:cNvSpPr>
          <p:nvPr/>
        </p:nvSpPr>
        <p:spPr bwMode="auto">
          <a:xfrm>
            <a:off x="1828800" y="3048000"/>
            <a:ext cx="68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办</a:t>
            </a:r>
          </a:p>
        </p:txBody>
      </p:sp>
      <p:sp>
        <p:nvSpPr>
          <p:cNvPr id="11274" name="文本框 11273"/>
          <p:cNvSpPr txBox="1">
            <a:spLocks noChangeArrowheads="1"/>
          </p:cNvSpPr>
          <p:nvPr/>
        </p:nvSpPr>
        <p:spPr bwMode="auto">
          <a:xfrm>
            <a:off x="1371600" y="3886200"/>
            <a:ext cx="76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/>
              <a:t>为</a:t>
            </a:r>
          </a:p>
        </p:txBody>
      </p:sp>
      <p:sp>
        <p:nvSpPr>
          <p:cNvPr id="11275" name="文本框 11274"/>
          <p:cNvSpPr txBox="1">
            <a:spLocks noChangeArrowheads="1"/>
          </p:cNvSpPr>
          <p:nvPr/>
        </p:nvSpPr>
        <p:spPr bwMode="auto">
          <a:xfrm>
            <a:off x="1905000" y="5486400"/>
            <a:ext cx="83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/>
              <a:t>鸟</a:t>
            </a:r>
          </a:p>
        </p:txBody>
      </p:sp>
      <p:sp>
        <p:nvSpPr>
          <p:cNvPr id="11276" name="文本框 11275"/>
          <p:cNvSpPr txBox="1">
            <a:spLocks noChangeArrowheads="1"/>
          </p:cNvSpPr>
          <p:nvPr/>
        </p:nvSpPr>
        <p:spPr bwMode="auto">
          <a:xfrm>
            <a:off x="5410200" y="5486400"/>
            <a:ext cx="76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/>
              <a:t>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11272" grpId="0"/>
      <p:bldP spid="11273" grpId="0"/>
      <p:bldP spid="11274" grpId="0"/>
      <p:bldP spid="11275" grpId="0"/>
      <p:bldP spid="112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2289"/>
          <p:cNvSpPr>
            <a:spLocks noChangeArrowheads="1"/>
          </p:cNvSpPr>
          <p:nvPr/>
        </p:nvSpPr>
        <p:spPr bwMode="auto">
          <a:xfrm>
            <a:off x="1116013" y="981075"/>
            <a:ext cx="63563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6000" b="1"/>
              <a:t>乌鸦喝到水了吗？它是怎么喝到的？</a:t>
            </a:r>
            <a:r>
              <a:rPr lang="zh-CN" altLang="en-US" sz="6000"/>
              <a:t> </a:t>
            </a:r>
          </a:p>
        </p:txBody>
      </p:sp>
      <p:pic>
        <p:nvPicPr>
          <p:cNvPr id="12291" name="图片 12290" descr="插图（1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076700"/>
            <a:ext cx="46799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4337"/>
          <p:cNvSpPr txBox="1">
            <a:spLocks noChangeArrowheads="1"/>
          </p:cNvSpPr>
          <p:nvPr/>
        </p:nvSpPr>
        <p:spPr bwMode="auto">
          <a:xfrm>
            <a:off x="0" y="260350"/>
            <a:ext cx="9144000" cy="579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4500"/>
              </a:lnSpc>
              <a:spcBef>
                <a:spcPct val="50000"/>
              </a:spcBef>
            </a:pPr>
            <a:r>
              <a:rPr lang="zh-CN" altLang="en-US" sz="4400">
                <a:latin typeface="楷体_GB2312" pitchFamily="1" charset="-122"/>
                <a:ea typeface="楷体_GB2312" pitchFamily="1" charset="-122"/>
              </a:rPr>
              <a:t>乌鸦喝水</a:t>
            </a:r>
          </a:p>
          <a:p>
            <a:pPr eaLnBrk="1" hangingPunct="1">
              <a:lnSpc>
                <a:spcPts val="3500"/>
              </a:lnSpc>
              <a:spcBef>
                <a:spcPct val="50000"/>
              </a:spcBef>
            </a:pPr>
            <a:r>
              <a:rPr lang="zh-CN" altLang="en-US" sz="3600">
                <a:latin typeface="楷体_GB2312" pitchFamily="1" charset="-122"/>
                <a:ea typeface="楷体_GB2312" pitchFamily="1" charset="-122"/>
              </a:rPr>
              <a:t>    一只乌鸦口渴了，到处找水喝。</a:t>
            </a:r>
          </a:p>
          <a:p>
            <a:pPr eaLnBrk="1" hangingPunct="1">
              <a:lnSpc>
                <a:spcPts val="3500"/>
              </a:lnSpc>
              <a:spcBef>
                <a:spcPct val="50000"/>
              </a:spcBef>
            </a:pPr>
            <a:r>
              <a:rPr lang="zh-CN" altLang="en-US" sz="3600">
                <a:latin typeface="楷体_GB2312" pitchFamily="1" charset="-122"/>
                <a:ea typeface="楷体_GB2312" pitchFamily="1" charset="-122"/>
              </a:rPr>
              <a:t>    乌鸦看见一个瓶子。瓶子里有水，可是，水不多，瓶口又小，里面的水又少，乌鸦喝不着水，怎么办呢？</a:t>
            </a:r>
          </a:p>
          <a:p>
            <a:pPr eaLnBrk="1" hangingPunct="1">
              <a:lnSpc>
                <a:spcPts val="3500"/>
              </a:lnSpc>
              <a:spcBef>
                <a:spcPct val="50000"/>
              </a:spcBef>
            </a:pPr>
            <a:r>
              <a:rPr lang="zh-CN" altLang="en-US" sz="3600">
                <a:latin typeface="楷体_GB2312" pitchFamily="1" charset="-122"/>
                <a:ea typeface="楷体_GB2312" pitchFamily="1" charset="-122"/>
              </a:rPr>
              <a:t>    乌鸦看见旁边有许多小石子儿，想出了一个办法。</a:t>
            </a:r>
          </a:p>
          <a:p>
            <a:pPr eaLnBrk="1" hangingPunct="1">
              <a:lnSpc>
                <a:spcPts val="3500"/>
              </a:lnSpc>
              <a:spcBef>
                <a:spcPct val="50000"/>
              </a:spcBef>
            </a:pPr>
            <a:r>
              <a:rPr lang="zh-CN" altLang="en-US" sz="3600">
                <a:latin typeface="楷体_GB2312" pitchFamily="1" charset="-122"/>
                <a:ea typeface="楷体_GB2312" pitchFamily="1" charset="-122"/>
              </a:rPr>
              <a:t>    乌鸦把小石子儿一颗一颗地衔起来，放到瓶子里。瓶子的水渐渐升高，乌鸦就喝着水了。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26625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86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文本框 26626"/>
          <p:cNvSpPr txBox="1">
            <a:spLocks noChangeArrowheads="1"/>
          </p:cNvSpPr>
          <p:nvPr/>
        </p:nvSpPr>
        <p:spPr bwMode="auto">
          <a:xfrm>
            <a:off x="1958975" y="981075"/>
            <a:ext cx="520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2" name="文本框 26627"/>
          <p:cNvSpPr txBox="1">
            <a:spLocks noChangeArrowheads="1"/>
          </p:cNvSpPr>
          <p:nvPr/>
        </p:nvSpPr>
        <p:spPr bwMode="auto">
          <a:xfrm>
            <a:off x="1547813" y="549275"/>
            <a:ext cx="6408737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rgbClr val="FF3300"/>
                </a:solidFill>
              </a:rPr>
              <a:t>问题：</a:t>
            </a:r>
          </a:p>
          <a:p>
            <a:pPr eaLnBrk="1" hangingPunct="1"/>
            <a:r>
              <a:rPr lang="en-US" altLang="zh-CN" sz="4800">
                <a:solidFill>
                  <a:srgbClr val="FF3300"/>
                </a:solidFill>
              </a:rPr>
              <a:t>1</a:t>
            </a:r>
            <a:r>
              <a:rPr lang="zh-CN" altLang="en-US" sz="4800">
                <a:solidFill>
                  <a:srgbClr val="FF3300"/>
                </a:solidFill>
              </a:rPr>
              <a:t>、乌鸦为什么要喝水？</a:t>
            </a:r>
          </a:p>
          <a:p>
            <a:pPr eaLnBrk="1" hangingPunct="1"/>
            <a:r>
              <a:rPr lang="en-US" altLang="zh-CN" sz="4800">
                <a:solidFill>
                  <a:srgbClr val="FF3300"/>
                </a:solidFill>
              </a:rPr>
              <a:t>2</a:t>
            </a:r>
            <a:r>
              <a:rPr lang="zh-CN" altLang="en-US" sz="4800">
                <a:solidFill>
                  <a:srgbClr val="FF3300"/>
                </a:solidFill>
              </a:rPr>
              <a:t>、它是怎样喝水的？</a:t>
            </a:r>
          </a:p>
          <a:p>
            <a:pPr eaLnBrk="1" hangingPunct="1"/>
            <a:r>
              <a:rPr lang="en-US" altLang="zh-CN" sz="4800">
                <a:solidFill>
                  <a:srgbClr val="FF3300"/>
                </a:solidFill>
              </a:rPr>
              <a:t>3</a:t>
            </a:r>
            <a:r>
              <a:rPr lang="zh-CN" altLang="en-US" sz="4800">
                <a:solidFill>
                  <a:srgbClr val="FF3300"/>
                </a:solidFill>
              </a:rPr>
              <a:t>、有没有喝到水？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组合 27649"/>
          <p:cNvGrpSpPr>
            <a:grpSpLocks noChangeAspect="1"/>
          </p:cNvGrpSpPr>
          <p:nvPr/>
        </p:nvGrpSpPr>
        <p:grpSpPr bwMode="auto">
          <a:xfrm>
            <a:off x="0" y="-25400"/>
            <a:ext cx="9144000" cy="6910388"/>
            <a:chOff x="0" y="0"/>
            <a:chExt cx="5760" cy="4354"/>
          </a:xfrm>
        </p:grpSpPr>
        <p:pic>
          <p:nvPicPr>
            <p:cNvPr id="28678" name="图片 27650" descr="index_r5_c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2390" b="17982"/>
            <a:stretch>
              <a:fillRect/>
            </a:stretch>
          </p:blipFill>
          <p:spPr bwMode="auto">
            <a:xfrm>
              <a:off x="0" y="3719"/>
              <a:ext cx="5760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9" name="图片 2765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7"/>
              <a:ext cx="158" cy="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0" name="图片 2765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" y="305"/>
              <a:ext cx="250" cy="3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1" name="图片 27653" descr="index_r3_c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8675" name="图片 27654" descr="边框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063" y="534988"/>
            <a:ext cx="351313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文本框 27655"/>
          <p:cNvSpPr txBox="1">
            <a:spLocks noChangeArrowheads="1"/>
          </p:cNvSpPr>
          <p:nvPr/>
        </p:nvSpPr>
        <p:spPr bwMode="auto">
          <a:xfrm flipV="1">
            <a:off x="1058863" y="766763"/>
            <a:ext cx="26654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00FF"/>
                </a:solidFill>
                <a:ea typeface="隶书" pitchFamily="49" charset="-122"/>
              </a:rPr>
              <a:t>自学提示</a:t>
            </a:r>
            <a:endParaRPr lang="zh-CN" altLang="en-US" sz="4400" b="1">
              <a:solidFill>
                <a:srgbClr val="FF00FF"/>
              </a:solidFill>
              <a:latin typeface="Arial" pitchFamily="34" charset="0"/>
            </a:endParaRPr>
          </a:p>
        </p:txBody>
      </p:sp>
      <p:sp>
        <p:nvSpPr>
          <p:cNvPr id="28677" name="文本框 27656"/>
          <p:cNvSpPr txBox="1">
            <a:spLocks noChangeArrowheads="1"/>
          </p:cNvSpPr>
          <p:nvPr/>
        </p:nvSpPr>
        <p:spPr bwMode="auto">
          <a:xfrm>
            <a:off x="323850" y="2060575"/>
            <a:ext cx="842486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rgbClr val="FF3300"/>
                </a:solidFill>
              </a:rPr>
              <a:t>1.</a:t>
            </a:r>
            <a:r>
              <a:rPr lang="zh-CN" altLang="en-US" sz="4000" b="1">
                <a:solidFill>
                  <a:srgbClr val="FF3300"/>
                </a:solidFill>
              </a:rPr>
              <a:t>自由读课文第一自然段</a:t>
            </a:r>
            <a:r>
              <a:rPr lang="en-US" altLang="zh-CN" sz="4000" b="1">
                <a:solidFill>
                  <a:srgbClr val="FF3300"/>
                </a:solidFill>
              </a:rPr>
              <a:t>,</a:t>
            </a:r>
            <a:r>
              <a:rPr lang="zh-CN" altLang="en-US" sz="4000" b="1">
                <a:solidFill>
                  <a:srgbClr val="FF3300"/>
                </a:solidFill>
              </a:rPr>
              <a:t>思考</a:t>
            </a:r>
            <a:r>
              <a:rPr lang="en-US" altLang="zh-CN" sz="4000" b="1">
                <a:solidFill>
                  <a:srgbClr val="FF3300"/>
                </a:solidFill>
              </a:rPr>
              <a:t>:</a:t>
            </a:r>
            <a:r>
              <a:rPr lang="zh-CN" altLang="en-US" sz="4000" b="1">
                <a:solidFill>
                  <a:srgbClr val="FF3300"/>
                </a:solidFill>
              </a:rPr>
              <a:t>这段共有几句话</a:t>
            </a:r>
            <a:r>
              <a:rPr lang="en-US" altLang="zh-CN" sz="4000" b="1">
                <a:solidFill>
                  <a:srgbClr val="FF3300"/>
                </a:solidFill>
              </a:rPr>
              <a:t>?</a:t>
            </a:r>
            <a:r>
              <a:rPr lang="zh-CN" altLang="en-US" sz="4000" b="1">
                <a:solidFill>
                  <a:srgbClr val="FF3300"/>
                </a:solidFill>
              </a:rPr>
              <a:t>标出序号。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rgbClr val="FF3300"/>
                </a:solidFill>
              </a:rPr>
              <a:t>2.</a:t>
            </a:r>
            <a:r>
              <a:rPr lang="zh-CN" altLang="en-US" sz="4000" b="1">
                <a:solidFill>
                  <a:srgbClr val="FF3300"/>
                </a:solidFill>
              </a:rPr>
              <a:t>用“﹏”划出乌鸦喝不到水的原因的句子。想一想</a:t>
            </a:r>
            <a:r>
              <a:rPr lang="en-US" altLang="zh-CN" sz="4000" b="1">
                <a:solidFill>
                  <a:srgbClr val="FF3300"/>
                </a:solidFill>
              </a:rPr>
              <a:t>:</a:t>
            </a:r>
            <a:r>
              <a:rPr lang="zh-CN" altLang="en-US" sz="4000" b="1">
                <a:solidFill>
                  <a:srgbClr val="FF3300"/>
                </a:solidFill>
              </a:rPr>
              <a:t>为什么喝不到水</a:t>
            </a:r>
            <a:r>
              <a:rPr lang="en-US" altLang="zh-CN" sz="4000" b="1">
                <a:solidFill>
                  <a:srgbClr val="FF3300"/>
                </a:solidFill>
              </a:rPr>
              <a:t>?</a:t>
            </a:r>
          </a:p>
        </p:txBody>
      </p:sp>
    </p:spTree>
  </p:cSld>
  <p:clrMapOvr>
    <a:masterClrMapping/>
  </p:clrMapOvr>
  <p:transition spd="med">
    <p:zoom/>
    <p:sndAc>
      <p:stSnd>
        <p:snd r:embed="rId2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28673"/>
          <p:cNvGrpSpPr>
            <a:grpSpLocks noChangeAspect="1"/>
          </p:cNvGrpSpPr>
          <p:nvPr/>
        </p:nvGrpSpPr>
        <p:grpSpPr bwMode="auto">
          <a:xfrm>
            <a:off x="0" y="-25400"/>
            <a:ext cx="9144000" cy="6910388"/>
            <a:chOff x="0" y="0"/>
            <a:chExt cx="5760" cy="4354"/>
          </a:xfrm>
        </p:grpSpPr>
        <p:pic>
          <p:nvPicPr>
            <p:cNvPr id="29707" name="图片 28674" descr="index_r5_c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2390" b="17982"/>
            <a:stretch>
              <a:fillRect/>
            </a:stretch>
          </p:blipFill>
          <p:spPr bwMode="auto">
            <a:xfrm>
              <a:off x="0" y="3719"/>
              <a:ext cx="5760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8" name="图片 2867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7"/>
              <a:ext cx="158" cy="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9" name="图片 2867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" y="305"/>
              <a:ext cx="250" cy="3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0" name="图片 28677" descr="index_r3_c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699" name="图片 28678" descr="边框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188" y="549275"/>
            <a:ext cx="3513137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文本框 28679"/>
          <p:cNvSpPr txBox="1">
            <a:spLocks noChangeArrowheads="1"/>
          </p:cNvSpPr>
          <p:nvPr/>
        </p:nvSpPr>
        <p:spPr bwMode="auto">
          <a:xfrm flipV="1">
            <a:off x="1042988" y="781050"/>
            <a:ext cx="26654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00FF"/>
                </a:solidFill>
                <a:ea typeface="隶书" pitchFamily="49" charset="-122"/>
              </a:rPr>
              <a:t>比一比</a:t>
            </a:r>
            <a:endParaRPr lang="zh-CN" altLang="en-US" sz="4400" b="1">
              <a:solidFill>
                <a:srgbClr val="FF00FF"/>
              </a:solidFill>
              <a:latin typeface="Arial" pitchFamily="34" charset="0"/>
            </a:endParaRPr>
          </a:p>
        </p:txBody>
      </p:sp>
      <p:sp>
        <p:nvSpPr>
          <p:cNvPr id="29701" name="文本框 28680"/>
          <p:cNvSpPr txBox="1">
            <a:spLocks noChangeArrowheads="1"/>
          </p:cNvSpPr>
          <p:nvPr/>
        </p:nvSpPr>
        <p:spPr bwMode="auto">
          <a:xfrm>
            <a:off x="1152525" y="1268413"/>
            <a:ext cx="738028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latin typeface="Arial" pitchFamily="34" charset="0"/>
                <a:ea typeface="楷体_GB2312" pitchFamily="1" charset="-122"/>
              </a:rPr>
              <a:t>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latin typeface="Arial" pitchFamily="34" charset="0"/>
                <a:ea typeface="楷体_GB2312" pitchFamily="1" charset="-122"/>
              </a:rPr>
              <a:t>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latin typeface="Arial" pitchFamily="34" charset="0"/>
                <a:ea typeface="楷体_GB2312" pitchFamily="1" charset="-122"/>
              </a:rPr>
              <a:t>       </a:t>
            </a:r>
          </a:p>
        </p:txBody>
      </p:sp>
      <p:sp>
        <p:nvSpPr>
          <p:cNvPr id="29702" name="直接连接符 28681"/>
          <p:cNvSpPr>
            <a:spLocks noChangeShapeType="1"/>
          </p:cNvSpPr>
          <p:nvPr/>
        </p:nvSpPr>
        <p:spPr bwMode="auto">
          <a:xfrm flipV="1">
            <a:off x="2914650" y="5373688"/>
            <a:ext cx="1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直接连接符 28682"/>
          <p:cNvSpPr>
            <a:spLocks noChangeShapeType="1"/>
          </p:cNvSpPr>
          <p:nvPr/>
        </p:nvSpPr>
        <p:spPr bwMode="auto">
          <a:xfrm flipV="1">
            <a:off x="4716463" y="515778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矩形 28683"/>
          <p:cNvSpPr>
            <a:spLocks noChangeArrowheads="1"/>
          </p:cNvSpPr>
          <p:nvPr/>
        </p:nvSpPr>
        <p:spPr bwMode="auto">
          <a:xfrm>
            <a:off x="2079625" y="3200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5" name="文本框 28684"/>
          <p:cNvSpPr txBox="1">
            <a:spLocks noChangeArrowheads="1"/>
          </p:cNvSpPr>
          <p:nvPr/>
        </p:nvSpPr>
        <p:spPr bwMode="auto">
          <a:xfrm>
            <a:off x="468313" y="2492375"/>
            <a:ext cx="7704137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1"/>
              <a:t>一只乌鸦口渴了，找水喝。</a:t>
            </a:r>
          </a:p>
        </p:txBody>
      </p:sp>
      <p:sp>
        <p:nvSpPr>
          <p:cNvPr id="29706" name="矩形 28685"/>
          <p:cNvSpPr>
            <a:spLocks noChangeArrowheads="1"/>
          </p:cNvSpPr>
          <p:nvPr/>
        </p:nvSpPr>
        <p:spPr bwMode="auto">
          <a:xfrm>
            <a:off x="468313" y="3716338"/>
            <a:ext cx="87185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/>
              <a:t>一只乌鸦口渴了，</a:t>
            </a:r>
            <a:r>
              <a:rPr lang="zh-CN" altLang="en-US" sz="4800" b="1">
                <a:solidFill>
                  <a:srgbClr val="FF3300"/>
                </a:solidFill>
              </a:rPr>
              <a:t>到处</a:t>
            </a:r>
            <a:r>
              <a:rPr lang="zh-CN" altLang="en-US" sz="4800" b="1"/>
              <a:t>找水喝。</a:t>
            </a:r>
          </a:p>
        </p:txBody>
      </p:sp>
    </p:spTree>
  </p:cSld>
  <p:clrMapOvr>
    <a:masterClrMapping/>
  </p:clrMapOvr>
  <p:transition spd="med">
    <p:cover dir="rd"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29697"/>
          <p:cNvGrpSpPr>
            <a:grpSpLocks noChangeAspect="1"/>
          </p:cNvGrpSpPr>
          <p:nvPr/>
        </p:nvGrpSpPr>
        <p:grpSpPr bwMode="auto">
          <a:xfrm>
            <a:off x="0" y="-25400"/>
            <a:ext cx="9144000" cy="6910388"/>
            <a:chOff x="0" y="0"/>
            <a:chExt cx="5760" cy="4354"/>
          </a:xfrm>
        </p:grpSpPr>
        <p:pic>
          <p:nvPicPr>
            <p:cNvPr id="30728" name="图片 29698" descr="index_r5_c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2390" b="17982"/>
            <a:stretch>
              <a:fillRect/>
            </a:stretch>
          </p:blipFill>
          <p:spPr bwMode="auto">
            <a:xfrm>
              <a:off x="0" y="3719"/>
              <a:ext cx="5760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9" name="图片 2969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7"/>
              <a:ext cx="158" cy="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0" name="图片 297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" y="305"/>
              <a:ext cx="250" cy="3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1" name="图片 29701" descr="index_r3_c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23" name="图片 29702" descr="边框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188" y="549275"/>
            <a:ext cx="3513137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文本框 29703"/>
          <p:cNvSpPr txBox="1">
            <a:spLocks noChangeArrowheads="1"/>
          </p:cNvSpPr>
          <p:nvPr/>
        </p:nvSpPr>
        <p:spPr bwMode="auto">
          <a:xfrm flipV="1">
            <a:off x="1042988" y="781050"/>
            <a:ext cx="26654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00FF"/>
                </a:solidFill>
                <a:ea typeface="隶书" pitchFamily="49" charset="-122"/>
              </a:rPr>
              <a:t>我  会  读</a:t>
            </a:r>
            <a:endParaRPr lang="zh-CN" altLang="en-US" sz="4400" b="1">
              <a:solidFill>
                <a:srgbClr val="FF00FF"/>
              </a:solidFill>
              <a:latin typeface="Arial" pitchFamily="34" charset="0"/>
            </a:endParaRPr>
          </a:p>
        </p:txBody>
      </p:sp>
      <p:sp>
        <p:nvSpPr>
          <p:cNvPr id="30725" name="文本框 29704"/>
          <p:cNvSpPr txBox="1">
            <a:spLocks noChangeArrowheads="1"/>
          </p:cNvSpPr>
          <p:nvPr/>
        </p:nvSpPr>
        <p:spPr bwMode="auto">
          <a:xfrm>
            <a:off x="1027113" y="1422400"/>
            <a:ext cx="7380287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latin typeface="Arial" pitchFamily="34" charset="0"/>
                <a:ea typeface="楷体_GB2312" pitchFamily="1" charset="-122"/>
              </a:rPr>
              <a:t>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latin typeface="Arial" pitchFamily="34" charset="0"/>
                <a:ea typeface="楷体_GB2312" pitchFamily="1" charset="-122"/>
              </a:rPr>
              <a:t>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latin typeface="Arial" pitchFamily="34" charset="0"/>
                <a:ea typeface="楷体_GB2312" pitchFamily="1" charset="-122"/>
              </a:rPr>
              <a:t>       </a:t>
            </a:r>
            <a:r>
              <a:rPr lang="zh-CN" altLang="en-US" sz="3200" b="1" u="sng">
                <a:latin typeface="Arial" pitchFamily="34" charset="0"/>
                <a:ea typeface="楷体_GB2312" pitchFamily="1" charset="-122"/>
              </a:rPr>
              <a:t>乌鸦看见一个瓶子</a:t>
            </a:r>
            <a:r>
              <a:rPr lang="en-US" altLang="zh-CN" sz="3200" b="1" u="sng">
                <a:latin typeface="Arial" pitchFamily="34" charset="0"/>
                <a:ea typeface="楷体_GB2312" pitchFamily="1" charset="-122"/>
              </a:rPr>
              <a:t>,</a:t>
            </a:r>
            <a:r>
              <a:rPr lang="zh-CN" altLang="en-US" sz="3200" b="1" u="sng">
                <a:latin typeface="Arial" pitchFamily="34" charset="0"/>
                <a:ea typeface="楷体_GB2312" pitchFamily="1" charset="-122"/>
              </a:rPr>
              <a:t>瓶子里有水。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zh-CN" altLang="en-US" sz="800" b="1" u="sng">
              <a:latin typeface="Arial" pitchFamily="34" charset="0"/>
              <a:ea typeface="楷体_GB2312" pitchFamily="1" charset="-12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3200" b="1" u="sng">
                <a:solidFill>
                  <a:srgbClr val="FF3300"/>
                </a:solidFill>
                <a:latin typeface="Arial" pitchFamily="34" charset="0"/>
                <a:ea typeface="楷体_GB2312" pitchFamily="1" charset="-122"/>
              </a:rPr>
              <a:t>可是，</a:t>
            </a:r>
            <a:r>
              <a:rPr lang="zh-CN" altLang="en-US" sz="3200" b="1" u="sng">
                <a:latin typeface="Arial" pitchFamily="34" charset="0"/>
                <a:ea typeface="楷体_GB2312" pitchFamily="1" charset="-122"/>
              </a:rPr>
              <a:t>水不多，瓶口又小，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zh-CN" altLang="en-US" sz="3200" b="1" u="sng">
              <a:latin typeface="Arial" pitchFamily="34" charset="0"/>
              <a:ea typeface="楷体_GB2312" pitchFamily="1" charset="-12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3200" b="1">
                <a:latin typeface="Arial" pitchFamily="34" charset="0"/>
                <a:ea typeface="楷体_GB2312" pitchFamily="1" charset="-122"/>
              </a:rPr>
              <a:t>乌鸦喝不着水，怎么办呢？</a:t>
            </a:r>
          </a:p>
        </p:txBody>
      </p:sp>
      <p:sp>
        <p:nvSpPr>
          <p:cNvPr id="30726" name="直接连接符 29705"/>
          <p:cNvSpPr>
            <a:spLocks noChangeShapeType="1"/>
          </p:cNvSpPr>
          <p:nvPr/>
        </p:nvSpPr>
        <p:spPr bwMode="auto">
          <a:xfrm flipV="1">
            <a:off x="2914650" y="5373688"/>
            <a:ext cx="1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直接连接符 29706"/>
          <p:cNvSpPr>
            <a:spLocks noChangeShapeType="1"/>
          </p:cNvSpPr>
          <p:nvPr/>
        </p:nvSpPr>
        <p:spPr bwMode="auto">
          <a:xfrm flipV="1">
            <a:off x="4716463" y="515778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Bar/>
    <p:sndAc>
      <p:stSnd>
        <p:snd r:embed="rId2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15361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86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文本框 15362"/>
          <p:cNvSpPr txBox="1">
            <a:spLocks noChangeArrowheads="1"/>
          </p:cNvSpPr>
          <p:nvPr/>
        </p:nvSpPr>
        <p:spPr bwMode="auto">
          <a:xfrm>
            <a:off x="1979613" y="1844675"/>
            <a:ext cx="568801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6600">
              <a:latin typeface="Arial" pitchFamily="34" charset="0"/>
              <a:ea typeface="楷体_GB2312" pitchFamily="1" charset="-122"/>
            </a:endParaRPr>
          </a:p>
        </p:txBody>
      </p:sp>
      <p:sp>
        <p:nvSpPr>
          <p:cNvPr id="31748" name="云形标注 15363"/>
          <p:cNvSpPr>
            <a:spLocks noChangeArrowheads="1"/>
          </p:cNvSpPr>
          <p:nvPr/>
        </p:nvSpPr>
        <p:spPr bwMode="auto">
          <a:xfrm>
            <a:off x="1331913" y="333375"/>
            <a:ext cx="2447925" cy="1944688"/>
          </a:xfrm>
          <a:prstGeom prst="cloudCallout">
            <a:avLst>
              <a:gd name="adj1" fmla="val -41310"/>
              <a:gd name="adj2" fmla="val 706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en-US" sz="9600">
              <a:latin typeface="Arial" pitchFamily="34" charset="0"/>
              <a:ea typeface="楷体_GB2312" pitchFamily="1" charset="-122"/>
            </a:endParaRPr>
          </a:p>
        </p:txBody>
      </p:sp>
      <p:sp>
        <p:nvSpPr>
          <p:cNvPr id="31749" name="文本框 15364"/>
          <p:cNvSpPr txBox="1">
            <a:spLocks noChangeArrowheads="1"/>
          </p:cNvSpPr>
          <p:nvPr/>
        </p:nvSpPr>
        <p:spPr bwMode="auto">
          <a:xfrm>
            <a:off x="2051050" y="2205038"/>
            <a:ext cx="54737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600" b="1">
                <a:latin typeface="Arial" pitchFamily="34" charset="0"/>
                <a:ea typeface="楷体_GB2312" pitchFamily="1" charset="-122"/>
              </a:rPr>
              <a:t>乌鸦想出了一个什么办法？</a:t>
            </a:r>
          </a:p>
        </p:txBody>
      </p:sp>
      <p:sp>
        <p:nvSpPr>
          <p:cNvPr id="31750" name="矩形 15365"/>
          <p:cNvSpPr>
            <a:spLocks noChangeArrowheads="1" noChangeShapeType="1" noTextEdit="1"/>
          </p:cNvSpPr>
          <p:nvPr/>
        </p:nvSpPr>
        <p:spPr bwMode="auto">
          <a:xfrm>
            <a:off x="1835150" y="404813"/>
            <a:ext cx="1219200" cy="186848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？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16385"/>
          <p:cNvGrpSpPr>
            <a:grpSpLocks noChangeAspect="1"/>
          </p:cNvGrpSpPr>
          <p:nvPr/>
        </p:nvGrpSpPr>
        <p:grpSpPr bwMode="auto">
          <a:xfrm>
            <a:off x="0" y="-25400"/>
            <a:ext cx="9144000" cy="6910388"/>
            <a:chOff x="0" y="0"/>
            <a:chExt cx="5760" cy="4354"/>
          </a:xfrm>
        </p:grpSpPr>
        <p:pic>
          <p:nvPicPr>
            <p:cNvPr id="32777" name="图片 16386" descr="index_r5_c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2390" b="17982"/>
            <a:stretch>
              <a:fillRect/>
            </a:stretch>
          </p:blipFill>
          <p:spPr bwMode="auto">
            <a:xfrm>
              <a:off x="0" y="3719"/>
              <a:ext cx="5760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8" name="图片 1638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7"/>
              <a:ext cx="158" cy="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9" name="图片 1638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" y="305"/>
              <a:ext cx="250" cy="3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0" name="图片 16389" descr="index_r3_c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771" name="图片 16390" descr="边框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3513137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文本框 16391"/>
          <p:cNvSpPr txBox="1">
            <a:spLocks noChangeArrowheads="1"/>
          </p:cNvSpPr>
          <p:nvPr/>
        </p:nvSpPr>
        <p:spPr bwMode="auto">
          <a:xfrm flipV="1">
            <a:off x="827088" y="552450"/>
            <a:ext cx="2665412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800">
                <a:solidFill>
                  <a:srgbClr val="0000FF"/>
                </a:solidFill>
                <a:ea typeface="隶书" pitchFamily="49" charset="-122"/>
              </a:rPr>
              <a:t>我  会  读</a:t>
            </a:r>
            <a:endParaRPr lang="zh-CN" altLang="en-US" sz="4800" b="1">
              <a:solidFill>
                <a:srgbClr val="FF00FF"/>
              </a:solidFill>
              <a:latin typeface="Arial" pitchFamily="34" charset="0"/>
            </a:endParaRPr>
          </a:p>
        </p:txBody>
      </p:sp>
      <p:sp>
        <p:nvSpPr>
          <p:cNvPr id="32773" name="文本框 16392"/>
          <p:cNvSpPr txBox="1">
            <a:spLocks noChangeArrowheads="1"/>
          </p:cNvSpPr>
          <p:nvPr/>
        </p:nvSpPr>
        <p:spPr bwMode="auto">
          <a:xfrm>
            <a:off x="1798638" y="2986088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800">
              <a:latin typeface="Arial" pitchFamily="34" charset="0"/>
              <a:ea typeface="华文彩云" pitchFamily="2" charset="-122"/>
            </a:endParaRPr>
          </a:p>
        </p:txBody>
      </p:sp>
      <p:sp>
        <p:nvSpPr>
          <p:cNvPr id="32774" name="文本框 16393"/>
          <p:cNvSpPr txBox="1">
            <a:spLocks noChangeArrowheads="1"/>
          </p:cNvSpPr>
          <p:nvPr/>
        </p:nvSpPr>
        <p:spPr bwMode="auto">
          <a:xfrm>
            <a:off x="971550" y="1268413"/>
            <a:ext cx="67691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latin typeface="楷体_GB2312" pitchFamily="1" charset="-122"/>
                <a:ea typeface="楷体_GB2312" pitchFamily="1" charset="-122"/>
              </a:rPr>
              <a:t>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latin typeface="楷体_GB2312" pitchFamily="1" charset="-122"/>
                <a:ea typeface="楷体_GB2312" pitchFamily="1" charset="-122"/>
              </a:rPr>
              <a:t>   </a:t>
            </a:r>
            <a:endParaRPr lang="en-US" altLang="zh-CN" sz="48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2775" name="文本框 16394"/>
          <p:cNvSpPr txBox="1">
            <a:spLocks noChangeArrowheads="1"/>
          </p:cNvSpPr>
          <p:nvPr/>
        </p:nvSpPr>
        <p:spPr bwMode="auto">
          <a:xfrm>
            <a:off x="2484438" y="52292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2776" name="文本框 16395"/>
          <p:cNvSpPr txBox="1">
            <a:spLocks noChangeArrowheads="1"/>
          </p:cNvSpPr>
          <p:nvPr/>
        </p:nvSpPr>
        <p:spPr bwMode="auto">
          <a:xfrm>
            <a:off x="755650" y="1844675"/>
            <a:ext cx="74168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             </a:t>
            </a:r>
            <a:r>
              <a:rPr lang="zh-CN" altLang="en-US" sz="6000" b="1"/>
              <a:t>乌鸦把小石子儿一颗一颗地衔起来，放到瓶子里。瓶子里的水</a:t>
            </a:r>
            <a:r>
              <a:rPr lang="zh-CN" altLang="en-US" sz="6000" b="1">
                <a:solidFill>
                  <a:srgbClr val="FF3300"/>
                </a:solidFill>
              </a:rPr>
              <a:t>渐渐</a:t>
            </a:r>
            <a:r>
              <a:rPr lang="zh-CN" altLang="en-US" sz="6000" b="1"/>
              <a:t>升高，乌鸦就喝着水了。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073" descr="小学语文(记叙文）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96950"/>
            <a:ext cx="20796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3074"/>
          <p:cNvSpPr txBox="1">
            <a:spLocks noChangeArrowheads="1"/>
          </p:cNvSpPr>
          <p:nvPr/>
        </p:nvSpPr>
        <p:spPr bwMode="auto">
          <a:xfrm>
            <a:off x="1403350" y="2708275"/>
            <a:ext cx="25908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en-US" altLang="zh-CN" sz="2800" b="1">
                <a:latin typeface="宋体" pitchFamily="2" charset="-122"/>
              </a:rPr>
              <a:t>páo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身穿黑袍子，  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长个丑样子，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懂得爱妈妈，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是个好孩子。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sz="2800" b="1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</a:rPr>
              <a:t>打一种鸟</a:t>
            </a:r>
            <a:r>
              <a:rPr lang="en-US" altLang="zh-CN" sz="2800" b="1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sp>
        <p:nvSpPr>
          <p:cNvPr id="3076" name="矩形 3075"/>
          <p:cNvSpPr>
            <a:spLocks noChangeArrowheads="1"/>
          </p:cNvSpPr>
          <p:nvPr/>
        </p:nvSpPr>
        <p:spPr bwMode="auto">
          <a:xfrm>
            <a:off x="1692275" y="1916113"/>
            <a:ext cx="14081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猜谜语</a:t>
            </a:r>
          </a:p>
        </p:txBody>
      </p:sp>
      <p:sp>
        <p:nvSpPr>
          <p:cNvPr id="3077" name="矩形 3076"/>
          <p:cNvSpPr>
            <a:spLocks noChangeArrowheads="1"/>
          </p:cNvSpPr>
          <p:nvPr/>
        </p:nvSpPr>
        <p:spPr bwMode="auto">
          <a:xfrm>
            <a:off x="5292725" y="1989138"/>
            <a:ext cx="16557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宋体" pitchFamily="2" charset="-122"/>
              </a:rPr>
              <a:t>wū  yā</a:t>
            </a:r>
          </a:p>
          <a:p>
            <a:r>
              <a:rPr lang="zh-CN" altLang="en-US" sz="2800" b="1">
                <a:solidFill>
                  <a:srgbClr val="C00000"/>
                </a:solidFill>
                <a:latin typeface="楷体_GB2312" pitchFamily="1" charset="-122"/>
                <a:ea typeface="楷体_GB2312" pitchFamily="1" charset="-122"/>
              </a:rPr>
              <a:t>乌  鸦 </a:t>
            </a:r>
          </a:p>
        </p:txBody>
      </p:sp>
      <p:pic>
        <p:nvPicPr>
          <p:cNvPr id="3078" name="图片 3077" descr="乌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213100"/>
            <a:ext cx="35290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/>
      <p:bldP spid="30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17409" descr="图片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86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7410"/>
          <p:cNvSpPr txBox="1">
            <a:spLocks noChangeArrowheads="1"/>
          </p:cNvSpPr>
          <p:nvPr/>
        </p:nvSpPr>
        <p:spPr bwMode="auto">
          <a:xfrm>
            <a:off x="1958975" y="981075"/>
            <a:ext cx="520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6" name="文本框 17411"/>
          <p:cNvSpPr txBox="1">
            <a:spLocks noChangeArrowheads="1"/>
          </p:cNvSpPr>
          <p:nvPr/>
        </p:nvSpPr>
        <p:spPr bwMode="auto">
          <a:xfrm>
            <a:off x="1476375" y="765175"/>
            <a:ext cx="6408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solidFill>
                <a:srgbClr val="FF3300"/>
              </a:solidFill>
            </a:endParaRPr>
          </a:p>
        </p:txBody>
      </p:sp>
      <p:pic>
        <p:nvPicPr>
          <p:cNvPr id="33797" name="图片 17412" descr="边框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0350"/>
            <a:ext cx="351313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文本框 17413"/>
          <p:cNvSpPr txBox="1">
            <a:spLocks noChangeArrowheads="1"/>
          </p:cNvSpPr>
          <p:nvPr/>
        </p:nvSpPr>
        <p:spPr bwMode="auto">
          <a:xfrm>
            <a:off x="2195513" y="404813"/>
            <a:ext cx="1943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FF3300"/>
                </a:solidFill>
              </a:rPr>
              <a:t>我会说</a:t>
            </a:r>
          </a:p>
        </p:txBody>
      </p:sp>
      <p:sp>
        <p:nvSpPr>
          <p:cNvPr id="33799" name="文本框 17414"/>
          <p:cNvSpPr txBox="1">
            <a:spLocks noChangeArrowheads="1"/>
          </p:cNvSpPr>
          <p:nvPr/>
        </p:nvSpPr>
        <p:spPr bwMode="auto">
          <a:xfrm>
            <a:off x="1258888" y="1773238"/>
            <a:ext cx="7345362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3300"/>
                </a:solidFill>
              </a:rPr>
              <a:t>例：瓶子里的水渐渐升高了。</a:t>
            </a:r>
          </a:p>
          <a:p>
            <a:pPr eaLnBrk="1" hangingPunct="1"/>
            <a:r>
              <a:rPr lang="zh-CN" altLang="en-US" sz="400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zh-CN" altLang="en-US" sz="4000" u="sng">
                <a:solidFill>
                  <a:srgbClr val="FF3300"/>
                </a:solidFill>
              </a:rPr>
              <a:t>              </a:t>
            </a:r>
            <a:r>
              <a:rPr lang="zh-CN" altLang="en-US" sz="4000">
                <a:solidFill>
                  <a:srgbClr val="FF3300"/>
                </a:solidFill>
              </a:rPr>
              <a:t>渐渐</a:t>
            </a:r>
            <a:r>
              <a:rPr lang="zh-CN" altLang="en-US" sz="4000" u="sng">
                <a:solidFill>
                  <a:srgbClr val="FF3300"/>
                </a:solidFill>
              </a:rPr>
              <a:t>  </a:t>
            </a:r>
            <a:endParaRPr lang="zh-CN" altLang="en-US" sz="4000">
              <a:solidFill>
                <a:srgbClr val="FF3300"/>
              </a:solidFill>
            </a:endParaRPr>
          </a:p>
        </p:txBody>
      </p:sp>
      <p:sp>
        <p:nvSpPr>
          <p:cNvPr id="33800" name="直接连接符 17415"/>
          <p:cNvSpPr>
            <a:spLocks noChangeShapeType="1"/>
          </p:cNvSpPr>
          <p:nvPr/>
        </p:nvSpPr>
        <p:spPr bwMode="auto">
          <a:xfrm>
            <a:off x="4284663" y="3573463"/>
            <a:ext cx="2087562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  <p:sndAc>
      <p:stSnd>
        <p:snd r:embed="rId2" name="drumroll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8433" descr="插图（2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4288" y="2047875"/>
            <a:ext cx="3887787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图片 18434" descr="小学语文(记叙文）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96950"/>
            <a:ext cx="20796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6" name="组合 18435"/>
          <p:cNvGrpSpPr>
            <a:grpSpLocks/>
          </p:cNvGrpSpPr>
          <p:nvPr/>
        </p:nvGrpSpPr>
        <p:grpSpPr bwMode="auto">
          <a:xfrm>
            <a:off x="5684838" y="1668463"/>
            <a:ext cx="3271837" cy="2049462"/>
            <a:chOff x="0" y="0"/>
            <a:chExt cx="2061" cy="1291"/>
          </a:xfrm>
        </p:grpSpPr>
        <p:sp>
          <p:nvSpPr>
            <p:cNvPr id="34821" name="云形标注 18436" descr="蓝色砂纸"/>
            <p:cNvSpPr>
              <a:spLocks noChangeArrowheads="1"/>
            </p:cNvSpPr>
            <p:nvPr/>
          </p:nvSpPr>
          <p:spPr bwMode="auto">
            <a:xfrm rot="378878">
              <a:off x="0" y="0"/>
              <a:ext cx="1996" cy="1291"/>
            </a:xfrm>
            <a:prstGeom prst="cloudCallout">
              <a:avLst>
                <a:gd name="adj1" fmla="val -31204"/>
                <a:gd name="adj2" fmla="val 79241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4822" name="文本框 18437"/>
            <p:cNvSpPr txBox="1">
              <a:spLocks noChangeArrowheads="1"/>
            </p:cNvSpPr>
            <p:nvPr/>
          </p:nvSpPr>
          <p:spPr bwMode="auto">
            <a:xfrm>
              <a:off x="179" y="239"/>
              <a:ext cx="1882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latin typeface="楷体_GB2312" pitchFamily="1" charset="-122"/>
                  <a:ea typeface="楷体_GB2312" pitchFamily="1" charset="-122"/>
                </a:rPr>
                <a:t>    </a:t>
              </a:r>
              <a:r>
                <a:rPr lang="zh-CN" altLang="en-US" sz="2800" b="1">
                  <a:latin typeface="楷体_GB2312" pitchFamily="1" charset="-122"/>
                  <a:ea typeface="楷体_GB2312" pitchFamily="1" charset="-122"/>
                </a:rPr>
                <a:t>你能用“渐渐”说一句话吗</a:t>
              </a:r>
              <a:r>
                <a:rPr lang="en-US" altLang="zh-CN" sz="2800" b="1">
                  <a:latin typeface="楷体_GB2312" pitchFamily="1" charset="-122"/>
                  <a:ea typeface="楷体_GB2312" pitchFamily="1" charset="-122"/>
                </a:rPr>
                <a:t>?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21506"/>
          <p:cNvSpPr txBox="1">
            <a:spLocks noChangeArrowheads="1"/>
          </p:cNvSpPr>
          <p:nvPr/>
        </p:nvSpPr>
        <p:spPr bwMode="auto">
          <a:xfrm>
            <a:off x="571500" y="1819275"/>
            <a:ext cx="800100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>
                <a:latin typeface="Arial" pitchFamily="34" charset="0"/>
              </a:rPr>
              <a:t>     </a:t>
            </a:r>
            <a:r>
              <a:rPr lang="zh-CN" altLang="en-US" sz="4800">
                <a:latin typeface="Arial" pitchFamily="34" charset="0"/>
              </a:rPr>
              <a:t>读了这个故事，我知道这是一只（            ）的乌鸦，因为</a:t>
            </a:r>
            <a:r>
              <a:rPr lang="en-US" altLang="zh-CN" sz="4800">
                <a:latin typeface="Arial" pitchFamily="34" charset="0"/>
              </a:rPr>
              <a:t>……</a:t>
            </a:r>
          </a:p>
        </p:txBody>
      </p:sp>
      <p:sp>
        <p:nvSpPr>
          <p:cNvPr id="35843" name="文本框 21507"/>
          <p:cNvSpPr txBox="1">
            <a:spLocks noChangeArrowheads="1"/>
          </p:cNvSpPr>
          <p:nvPr/>
        </p:nvSpPr>
        <p:spPr bwMode="auto">
          <a:xfrm>
            <a:off x="457200" y="609600"/>
            <a:ext cx="373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>
                <a:solidFill>
                  <a:srgbClr val="FF0000"/>
                </a:solidFill>
                <a:latin typeface="Arial" pitchFamily="34" charset="0"/>
              </a:rPr>
              <a:t>我会思考</a:t>
            </a:r>
            <a:r>
              <a:rPr lang="zh-CN" altLang="en-US" sz="4400">
                <a:latin typeface="Arial" pitchFamily="34" charset="0"/>
              </a:rPr>
              <a:t>：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侧圆角矩形 4"/>
          <p:cNvSpPr/>
          <p:nvPr/>
        </p:nvSpPr>
        <p:spPr>
          <a:xfrm>
            <a:off x="468313" y="1268413"/>
            <a:ext cx="2000250" cy="517525"/>
          </a:xfrm>
          <a:prstGeom prst="round2Same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0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图解结构</a:t>
            </a:r>
          </a:p>
        </p:txBody>
      </p:sp>
      <p:cxnSp>
        <p:nvCxnSpPr>
          <p:cNvPr id="6" name="直线连接符 21"/>
          <p:cNvCxnSpPr/>
          <p:nvPr/>
        </p:nvCxnSpPr>
        <p:spPr>
          <a:xfrm flipV="1">
            <a:off x="468313" y="1844675"/>
            <a:ext cx="2071687" cy="6350"/>
          </a:xfrm>
          <a:prstGeom prst="line">
            <a:avLst/>
          </a:prstGeom>
          <a:ln w="381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868" name="Picture 2" descr="F:\七彩课堂插图板式封面\排版用图标、页眉页脚\标题图（终-排版用）共29个\图解结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8400" y="765175"/>
            <a:ext cx="247173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167063" y="2300288"/>
            <a:ext cx="2376487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zh-CN" altLang="en-US" sz="3200" b="1" noProof="1">
                <a:solidFill>
                  <a:schemeClr val="tx1"/>
                </a:solidFill>
              </a:rPr>
              <a:t>口渴找水</a:t>
            </a:r>
          </a:p>
        </p:txBody>
      </p:sp>
      <p:sp>
        <p:nvSpPr>
          <p:cNvPr id="7" name="矩形 6"/>
          <p:cNvSpPr/>
          <p:nvPr/>
        </p:nvSpPr>
        <p:spPr>
          <a:xfrm>
            <a:off x="3167063" y="3332163"/>
            <a:ext cx="2376487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zh-CN" altLang="en-US" sz="3200" b="1" noProof="1">
                <a:solidFill>
                  <a:schemeClr val="tx1"/>
                </a:solidFill>
              </a:rPr>
              <a:t>喝不到水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1525" y="1412875"/>
            <a:ext cx="2089150" cy="64611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defRPr/>
            </a:pPr>
            <a:r>
              <a:rPr lang="zh-CN" altLang="en-US" sz="3600" b="1" noProof="1">
                <a:solidFill>
                  <a:srgbClr val="FF0000"/>
                </a:solidFill>
              </a:rPr>
              <a:t>乌鸦喝水</a:t>
            </a:r>
          </a:p>
        </p:txBody>
      </p:sp>
      <p:sp>
        <p:nvSpPr>
          <p:cNvPr id="17416" name="TextBox 12"/>
          <p:cNvSpPr txBox="1">
            <a:spLocks noChangeArrowheads="1"/>
          </p:cNvSpPr>
          <p:nvPr/>
        </p:nvSpPr>
        <p:spPr bwMode="auto">
          <a:xfrm>
            <a:off x="2771775" y="5516563"/>
            <a:ext cx="31321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Calibri" pitchFamily="34" charset="0"/>
              </a:rPr>
              <a:t>有困难想办法</a:t>
            </a:r>
          </a:p>
        </p:txBody>
      </p:sp>
      <p:cxnSp>
        <p:nvCxnSpPr>
          <p:cNvPr id="19" name="直接箭头连接符 18"/>
          <p:cNvCxnSpPr>
            <a:endCxn id="2" idx="0"/>
          </p:cNvCxnSpPr>
          <p:nvPr/>
        </p:nvCxnSpPr>
        <p:spPr>
          <a:xfrm>
            <a:off x="4356100" y="2060575"/>
            <a:ext cx="0" cy="2397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2138" y="4365625"/>
            <a:ext cx="2447925" cy="93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zh-CN" altLang="en-US" sz="3200" b="1" noProof="1">
                <a:solidFill>
                  <a:schemeClr val="tx1"/>
                </a:solidFill>
              </a:rPr>
              <a:t>想办法</a:t>
            </a:r>
            <a:endParaRPr lang="en-US" altLang="zh-CN" sz="3200" b="1" noProof="1">
              <a:solidFill>
                <a:schemeClr val="tx1"/>
              </a:solidFill>
            </a:endParaRPr>
          </a:p>
          <a:p>
            <a:pPr algn="ctr" fontAlgn="auto">
              <a:defRPr/>
            </a:pPr>
            <a:r>
              <a:rPr lang="zh-CN" altLang="en-US" sz="3200" b="1" noProof="1">
                <a:solidFill>
                  <a:schemeClr val="tx1"/>
                </a:solidFill>
              </a:rPr>
              <a:t>喝到了水</a:t>
            </a:r>
          </a:p>
        </p:txBody>
      </p:sp>
      <p:cxnSp>
        <p:nvCxnSpPr>
          <p:cNvPr id="24" name="直接箭头连接符 23"/>
          <p:cNvCxnSpPr>
            <a:endCxn id="2" idx="0"/>
          </p:cNvCxnSpPr>
          <p:nvPr/>
        </p:nvCxnSpPr>
        <p:spPr>
          <a:xfrm>
            <a:off x="4356100" y="3111500"/>
            <a:ext cx="0" cy="2397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" idx="0"/>
          </p:cNvCxnSpPr>
          <p:nvPr/>
        </p:nvCxnSpPr>
        <p:spPr>
          <a:xfrm>
            <a:off x="4356100" y="4119563"/>
            <a:ext cx="0" cy="239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" idx="0"/>
          </p:cNvCxnSpPr>
          <p:nvPr/>
        </p:nvCxnSpPr>
        <p:spPr>
          <a:xfrm>
            <a:off x="4356100" y="5300663"/>
            <a:ext cx="0" cy="239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7416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预定义过程 3"/>
          <p:cNvSpPr/>
          <p:nvPr/>
        </p:nvSpPr>
        <p:spPr>
          <a:xfrm>
            <a:off x="1619250" y="1628775"/>
            <a:ext cx="6697663" cy="410368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defRPr/>
            </a:pPr>
            <a:r>
              <a:rPr lang="zh-CN" altLang="en-US" sz="3600" noProof="1">
                <a:solidFill>
                  <a:schemeClr val="tx1"/>
                </a:solidFill>
              </a:rPr>
              <a:t>乌鸦通过自己的努力想到了解决问题的办法喝到了水，这个故事告诉我们，遇到困难要动脑筋想办法，这样才能够成功。 </a:t>
            </a:r>
          </a:p>
        </p:txBody>
      </p:sp>
      <p:sp>
        <p:nvSpPr>
          <p:cNvPr id="3" name="同侧圆角矩形 2"/>
          <p:cNvSpPr/>
          <p:nvPr/>
        </p:nvSpPr>
        <p:spPr>
          <a:xfrm>
            <a:off x="468313" y="908050"/>
            <a:ext cx="2000250" cy="517525"/>
          </a:xfrm>
          <a:prstGeom prst="round2Same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心灵感悟</a:t>
            </a:r>
          </a:p>
        </p:txBody>
      </p:sp>
      <p:cxnSp>
        <p:nvCxnSpPr>
          <p:cNvPr id="5" name="直线连接符 21"/>
          <p:cNvCxnSpPr/>
          <p:nvPr/>
        </p:nvCxnSpPr>
        <p:spPr>
          <a:xfrm flipV="1">
            <a:off x="468313" y="1484313"/>
            <a:ext cx="2071687" cy="6350"/>
          </a:xfrm>
          <a:prstGeom prst="line">
            <a:avLst/>
          </a:prstGeom>
          <a:ln w="381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893" name="Picture 2" descr="F:\七彩课堂插图板式封面\排版用图标、页眉页脚\标题图（终-排版用）共29个\我会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" y="4941888"/>
            <a:ext cx="22336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8313" y="1844675"/>
            <a:ext cx="1295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85800" indent="-6858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5400" b="1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37895" name="WordArt 8"/>
          <p:cNvSpPr>
            <a:spLocks noChangeArrowheads="1" noChangeShapeType="1" noTextEdit="1"/>
          </p:cNvSpPr>
          <p:nvPr/>
        </p:nvSpPr>
        <p:spPr bwMode="auto">
          <a:xfrm>
            <a:off x="7524750" y="6308725"/>
            <a:ext cx="1371600" cy="3508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zh-CN" altLang="en-US" sz="18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22529"/>
          <p:cNvSpPr txBox="1">
            <a:spLocks noChangeArrowheads="1"/>
          </p:cNvSpPr>
          <p:nvPr/>
        </p:nvSpPr>
        <p:spPr bwMode="auto">
          <a:xfrm>
            <a:off x="1979613" y="1844675"/>
            <a:ext cx="568801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6600">
              <a:latin typeface="Arial" pitchFamily="34" charset="0"/>
              <a:ea typeface="楷体_GB2312" pitchFamily="1" charset="-122"/>
            </a:endParaRPr>
          </a:p>
        </p:txBody>
      </p:sp>
      <p:sp>
        <p:nvSpPr>
          <p:cNvPr id="38915" name="云形标注 22530"/>
          <p:cNvSpPr>
            <a:spLocks noChangeArrowheads="1"/>
          </p:cNvSpPr>
          <p:nvPr/>
        </p:nvSpPr>
        <p:spPr bwMode="auto">
          <a:xfrm>
            <a:off x="827088" y="836613"/>
            <a:ext cx="2447925" cy="1944687"/>
          </a:xfrm>
          <a:prstGeom prst="cloudCallout">
            <a:avLst>
              <a:gd name="adj1" fmla="val -41310"/>
              <a:gd name="adj2" fmla="val 706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en-US" sz="9600">
              <a:latin typeface="Arial" pitchFamily="34" charset="0"/>
              <a:ea typeface="楷体_GB2312" pitchFamily="1" charset="-122"/>
            </a:endParaRPr>
          </a:p>
        </p:txBody>
      </p:sp>
      <p:sp>
        <p:nvSpPr>
          <p:cNvPr id="38916" name="文本框 22531"/>
          <p:cNvSpPr txBox="1">
            <a:spLocks noChangeArrowheads="1"/>
          </p:cNvSpPr>
          <p:nvPr/>
        </p:nvSpPr>
        <p:spPr bwMode="auto">
          <a:xfrm>
            <a:off x="611188" y="2924175"/>
            <a:ext cx="7921625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600" b="1">
                <a:latin typeface="Arial" pitchFamily="34" charset="0"/>
                <a:ea typeface="楷体_GB2312" pitchFamily="1" charset="-122"/>
              </a:rPr>
              <a:t>       </a:t>
            </a:r>
            <a:r>
              <a:rPr lang="zh-CN" altLang="en-US" sz="6600" b="1">
                <a:latin typeface="Arial" pitchFamily="34" charset="0"/>
                <a:ea typeface="楷体_GB2312" pitchFamily="1" charset="-122"/>
              </a:rPr>
              <a:t>除了这种办法</a:t>
            </a:r>
            <a:r>
              <a:rPr lang="en-US" altLang="zh-CN" sz="6600" b="1">
                <a:latin typeface="Arial" pitchFamily="34" charset="0"/>
                <a:ea typeface="楷体_GB2312" pitchFamily="1" charset="-122"/>
              </a:rPr>
              <a:t>,</a:t>
            </a:r>
            <a:r>
              <a:rPr lang="zh-CN" altLang="en-US" sz="6600" b="1">
                <a:latin typeface="Arial" pitchFamily="34" charset="0"/>
                <a:ea typeface="楷体_GB2312" pitchFamily="1" charset="-122"/>
              </a:rPr>
              <a:t>乌鸦还有别的办法喝到水吗？</a:t>
            </a:r>
          </a:p>
        </p:txBody>
      </p:sp>
      <p:sp>
        <p:nvSpPr>
          <p:cNvPr id="38917" name="矩形 22532"/>
          <p:cNvSpPr>
            <a:spLocks noChangeArrowheads="1" noChangeShapeType="1" noTextEdit="1"/>
          </p:cNvSpPr>
          <p:nvPr/>
        </p:nvSpPr>
        <p:spPr bwMode="auto">
          <a:xfrm>
            <a:off x="1331913" y="908050"/>
            <a:ext cx="1219200" cy="18684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3553" descr="a4b6390a4815582eb0351d7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标题 23554"/>
          <p:cNvSpPr>
            <a:spLocks noGrp="1" noChangeArrowheads="1"/>
          </p:cNvSpPr>
          <p:nvPr>
            <p:ph type="title"/>
          </p:nvPr>
        </p:nvSpPr>
        <p:spPr>
          <a:xfrm>
            <a:off x="685800" y="811213"/>
            <a:ext cx="7772400" cy="649287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老办法不行了</a:t>
            </a:r>
          </a:p>
        </p:txBody>
      </p:sp>
      <p:sp>
        <p:nvSpPr>
          <p:cNvPr id="27651" name="文本占位符 23555"/>
          <p:cNvSpPr>
            <a:spLocks noGrp="1" noChangeArrowheads="1"/>
          </p:cNvSpPr>
          <p:nvPr>
            <p:ph type="body" idx="1"/>
          </p:nvPr>
        </p:nvSpPr>
        <p:spPr>
          <a:xfrm>
            <a:off x="228600" y="1844675"/>
            <a:ext cx="8686800" cy="4394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>
                <a:latin typeface="+mn-ea"/>
              </a:rPr>
              <a:t>一只乌鸦口渴了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飞出树林找水喝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在村中遇到了猴子。猴子告诉它</a:t>
            </a:r>
            <a:r>
              <a:rPr lang="en-US" altLang="zh-CN" sz="2800" dirty="0" smtClean="0">
                <a:latin typeface="+mn-ea"/>
              </a:rPr>
              <a:t>: “</a:t>
            </a:r>
            <a:r>
              <a:rPr lang="zh-CN" altLang="en-US" sz="2800" dirty="0" smtClean="0">
                <a:latin typeface="+mn-ea"/>
              </a:rPr>
              <a:t>村子的井里有水。”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>
                <a:latin typeface="+mn-ea"/>
              </a:rPr>
              <a:t>猴子走了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乌鸦找到了那口井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就把小石子一颗一颗衔到井里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可是衔了好久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还不见水升上来。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>
                <a:latin typeface="+mn-ea"/>
              </a:rPr>
              <a:t>这时候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猴子到井边来打水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看到乌鸦用这种办法喝水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不禁哈哈大笑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说</a:t>
            </a:r>
            <a:r>
              <a:rPr lang="en-US" altLang="zh-CN" sz="2800" dirty="0" smtClean="0">
                <a:latin typeface="+mn-ea"/>
              </a:rPr>
              <a:t>: “</a:t>
            </a:r>
            <a:r>
              <a:rPr lang="zh-CN" altLang="en-US" sz="2800" dirty="0" smtClean="0">
                <a:latin typeface="+mn-ea"/>
              </a:rPr>
              <a:t>你用这种办法喝瓶子里的水是可以的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喝井里的水就不行了</a:t>
            </a:r>
            <a:r>
              <a:rPr lang="en-US" altLang="zh-CN" sz="2800" dirty="0" smtClean="0">
                <a:latin typeface="+mn-ea"/>
              </a:rPr>
              <a:t>!”    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>
                <a:latin typeface="+mn-ea"/>
              </a:rPr>
              <a:t>说完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猴子很快打来一桶水，请乌鸦喝了个够。</a:t>
            </a:r>
            <a:endParaRPr lang="zh-CN" altLang="en-US" sz="20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19457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86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59" name="组合 19458"/>
          <p:cNvGrpSpPr>
            <a:grpSpLocks/>
          </p:cNvGrpSpPr>
          <p:nvPr/>
        </p:nvGrpSpPr>
        <p:grpSpPr bwMode="auto">
          <a:xfrm>
            <a:off x="2051050" y="1628775"/>
            <a:ext cx="4824413" cy="2376488"/>
            <a:chOff x="0" y="0"/>
            <a:chExt cx="2903" cy="1497"/>
          </a:xfrm>
        </p:grpSpPr>
        <p:sp>
          <p:nvSpPr>
            <p:cNvPr id="40965" name="横卷形 19459" descr="羊皮纸"/>
            <p:cNvSpPr>
              <a:spLocks noChangeArrowheads="1"/>
            </p:cNvSpPr>
            <p:nvPr/>
          </p:nvSpPr>
          <p:spPr bwMode="auto">
            <a:xfrm>
              <a:off x="0" y="0"/>
              <a:ext cx="2903" cy="1497"/>
            </a:xfrm>
            <a:prstGeom prst="horizontalScroll">
              <a:avLst>
                <a:gd name="adj" fmla="val 7292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rgbClr val="C08D54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6" name="文本框 19460"/>
            <p:cNvSpPr txBox="1">
              <a:spLocks noChangeArrowheads="1"/>
            </p:cNvSpPr>
            <p:nvPr/>
          </p:nvSpPr>
          <p:spPr bwMode="auto">
            <a:xfrm>
              <a:off x="181" y="198"/>
              <a:ext cx="2540" cy="1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SzPct val="90000"/>
                <a:buFont typeface="Wingdings" pitchFamily="2" charset="2"/>
                <a:buNone/>
              </a:pPr>
              <a:r>
                <a:rPr lang="en-US" altLang="zh-CN" sz="2800" b="1">
                  <a:latin typeface="楷体_GB2312" pitchFamily="1" charset="-122"/>
                  <a:ea typeface="楷体_GB2312" pitchFamily="1" charset="-122"/>
                </a:rPr>
                <a:t>    </a:t>
              </a:r>
              <a:r>
                <a:rPr lang="zh-CN" altLang="en-US" sz="2800" b="1">
                  <a:latin typeface="楷体_GB2312" pitchFamily="1" charset="-122"/>
                  <a:ea typeface="楷体_GB2312" pitchFamily="1" charset="-122"/>
                </a:rPr>
                <a:t>乌鸦喝水这个故事多有意思啊</a:t>
              </a:r>
              <a:r>
                <a:rPr lang="en-US" altLang="zh-CN" sz="2800" b="1">
                  <a:latin typeface="楷体_GB2312" pitchFamily="1" charset="-122"/>
                  <a:ea typeface="楷体_GB2312" pitchFamily="1" charset="-122"/>
                </a:rPr>
                <a:t>!</a:t>
              </a:r>
              <a:r>
                <a:rPr lang="zh-CN" altLang="en-US" sz="2800" b="1">
                  <a:latin typeface="楷体_GB2312" pitchFamily="1" charset="-122"/>
                  <a:ea typeface="楷体_GB2312" pitchFamily="1" charset="-122"/>
                </a:rPr>
                <a:t>你能把它背下来吗</a:t>
              </a:r>
              <a:r>
                <a:rPr lang="en-US" altLang="zh-CN" sz="2800" b="1">
                  <a:latin typeface="楷体_GB2312" pitchFamily="1" charset="-122"/>
                  <a:ea typeface="楷体_GB2312" pitchFamily="1" charset="-122"/>
                </a:rPr>
                <a:t>?</a:t>
              </a:r>
              <a:r>
                <a:rPr lang="zh-CN" altLang="en-US" sz="2800" b="1">
                  <a:latin typeface="楷体_GB2312" pitchFamily="1" charset="-122"/>
                  <a:ea typeface="楷体_GB2312" pitchFamily="1" charset="-122"/>
                </a:rPr>
                <a:t>赶快试试吧！ </a:t>
              </a:r>
            </a:p>
          </p:txBody>
        </p:sp>
      </p:grpSp>
      <p:pic>
        <p:nvPicPr>
          <p:cNvPr id="19462" name="图片 19461" descr="ren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068638"/>
            <a:ext cx="210502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5"/>
          <p:cNvGrpSpPr>
            <a:grpSpLocks/>
          </p:cNvGrpSpPr>
          <p:nvPr/>
        </p:nvGrpSpPr>
        <p:grpSpPr bwMode="auto">
          <a:xfrm>
            <a:off x="468313" y="920750"/>
            <a:ext cx="2071687" cy="661988"/>
            <a:chOff x="571127" y="1769573"/>
            <a:chExt cx="2071702" cy="661806"/>
          </a:xfrm>
        </p:grpSpPr>
        <p:cxnSp>
          <p:nvCxnSpPr>
            <p:cNvPr id="7" name="直线连接符 21"/>
            <p:cNvCxnSpPr/>
            <p:nvPr/>
          </p:nvCxnSpPr>
          <p:spPr>
            <a:xfrm flipV="1">
              <a:off x="571127" y="2425031"/>
              <a:ext cx="2071702" cy="6348"/>
            </a:xfrm>
            <a:prstGeom prst="line">
              <a:avLst/>
            </a:prstGeom>
            <a:ln w="38100" cmpd="sng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同侧圆角矩形 7"/>
            <p:cNvSpPr/>
            <p:nvPr/>
          </p:nvSpPr>
          <p:spPr>
            <a:xfrm>
              <a:off x="571127" y="1769573"/>
              <a:ext cx="2000264" cy="515796"/>
            </a:xfrm>
            <a:prstGeom prst="round2Same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0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10" name="同侧圆角矩形 9"/>
          <p:cNvSpPr/>
          <p:nvPr/>
        </p:nvSpPr>
        <p:spPr>
          <a:xfrm>
            <a:off x="444500" y="908050"/>
            <a:ext cx="2000250" cy="517525"/>
          </a:xfrm>
          <a:prstGeom prst="round2Same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字词乐园</a:t>
            </a:r>
          </a:p>
        </p:txBody>
      </p:sp>
      <p:pic>
        <p:nvPicPr>
          <p:cNvPr id="16388" name="Picture 3" descr="F:\七彩课堂插图板式封面\排版用图标、页眉页脚\标题图（终-排版用）共29个\析字乐园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1863" y="765175"/>
            <a:ext cx="25209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68313" y="1760538"/>
            <a:ext cx="1035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85800" indent="-6858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FF0000"/>
              </a:buClr>
              <a:buSzPct val="105000"/>
              <a:buFont typeface="Wingdings" pitchFamily="2" charset="2"/>
              <a:buChar char="l"/>
            </a:pPr>
            <a:r>
              <a:rPr lang="zh-CN" altLang="en-US" sz="5400" b="1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22" name="矩形标注 21"/>
          <p:cNvSpPr/>
          <p:nvPr/>
        </p:nvSpPr>
        <p:spPr>
          <a:xfrm>
            <a:off x="468313" y="3716338"/>
            <a:ext cx="1331912" cy="630237"/>
          </a:xfrm>
          <a:prstGeom prst="wedgeRectCallout">
            <a:avLst>
              <a:gd name="adj1" fmla="val -3254"/>
              <a:gd name="adj2" fmla="val 14798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altLang="zh-CN" sz="3600" noProof="1">
                <a:solidFill>
                  <a:schemeClr val="bg1"/>
                </a:solidFill>
                <a:latin typeface="+mn-ea"/>
              </a:rPr>
              <a:t>yā</a:t>
            </a:r>
            <a:endParaRPr lang="zh-CN" altLang="en-US" sz="3600" noProof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68425" y="1652588"/>
            <a:ext cx="4895850" cy="11890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defRPr/>
            </a:pPr>
            <a:r>
              <a:rPr lang="en-US" altLang="zh-CN" sz="3200" noProof="1">
                <a:latin typeface="+mn-ea"/>
              </a:rPr>
              <a:t>shí zì dà chōn</a:t>
            </a:r>
            <a:r>
              <a:rPr lang="en-US" altLang="zh-CN" sz="3600" noProof="1">
                <a:latin typeface="+mn-ea"/>
              </a:rPr>
              <a:t>ɡ </a:t>
            </a:r>
            <a:r>
              <a:rPr lang="en-US" altLang="zh-CN" sz="3600" noProof="1"/>
              <a:t>ɡ</a:t>
            </a:r>
            <a:r>
              <a:rPr lang="en-US" altLang="zh-CN" sz="3200" noProof="1"/>
              <a:t>uān</a:t>
            </a:r>
            <a:endParaRPr lang="en-US" altLang="zh-CN" sz="3600" b="1" noProof="1">
              <a:solidFill>
                <a:srgbClr val="FF0000"/>
              </a:solidFill>
              <a:latin typeface="+mn-ea"/>
            </a:endParaRPr>
          </a:p>
          <a:p>
            <a:pPr algn="ctr" fontAlgn="auto">
              <a:defRPr/>
            </a:pPr>
            <a:r>
              <a:rPr lang="zh-CN" altLang="en-US" sz="3600" b="1" noProof="1">
                <a:solidFill>
                  <a:srgbClr val="FF0000"/>
                </a:solidFill>
                <a:latin typeface="+mn-ea"/>
              </a:rPr>
              <a:t>识 字 大 冲  关</a:t>
            </a:r>
            <a:endParaRPr lang="zh-CN" altLang="en-US" sz="3600" noProof="1"/>
          </a:p>
        </p:txBody>
      </p:sp>
      <p:sp>
        <p:nvSpPr>
          <p:cNvPr id="4" name="三十二角星 3"/>
          <p:cNvSpPr/>
          <p:nvPr/>
        </p:nvSpPr>
        <p:spPr>
          <a:xfrm>
            <a:off x="539750" y="5013325"/>
            <a:ext cx="1295400" cy="1295400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zh-CN" altLang="en-US" sz="3600" b="1" noProof="1">
                <a:solidFill>
                  <a:schemeClr val="tx1"/>
                </a:solidFill>
              </a:rPr>
              <a:t>鸦</a:t>
            </a:r>
          </a:p>
        </p:txBody>
      </p:sp>
      <p:sp>
        <p:nvSpPr>
          <p:cNvPr id="19" name="矩形标注 18"/>
          <p:cNvSpPr/>
          <p:nvPr/>
        </p:nvSpPr>
        <p:spPr>
          <a:xfrm>
            <a:off x="1963738" y="3716338"/>
            <a:ext cx="1150937" cy="630237"/>
          </a:xfrm>
          <a:prstGeom prst="wedgeRectCallout">
            <a:avLst>
              <a:gd name="adj1" fmla="val -3254"/>
              <a:gd name="adj2" fmla="val 14798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altLang="zh-CN" sz="3600" noProof="1">
                <a:latin typeface="+mn-ea"/>
              </a:rPr>
              <a:t>hē</a:t>
            </a:r>
            <a:endParaRPr lang="zh-CN" altLang="en-US" sz="3600" noProof="1">
              <a:latin typeface="+mn-ea"/>
            </a:endParaRPr>
          </a:p>
        </p:txBody>
      </p:sp>
      <p:sp>
        <p:nvSpPr>
          <p:cNvPr id="20" name="三十二角星 19"/>
          <p:cNvSpPr/>
          <p:nvPr/>
        </p:nvSpPr>
        <p:spPr>
          <a:xfrm>
            <a:off x="1890713" y="5013325"/>
            <a:ext cx="1296987" cy="1295400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zh-CN" altLang="en-US" sz="3600" b="1" noProof="1">
                <a:solidFill>
                  <a:schemeClr val="tx1"/>
                </a:solidFill>
              </a:rPr>
              <a:t>喝</a:t>
            </a:r>
          </a:p>
        </p:txBody>
      </p:sp>
      <p:sp>
        <p:nvSpPr>
          <p:cNvPr id="23" name="矩形标注 22"/>
          <p:cNvSpPr/>
          <p:nvPr/>
        </p:nvSpPr>
        <p:spPr>
          <a:xfrm>
            <a:off x="3314700" y="3716338"/>
            <a:ext cx="1152525" cy="630237"/>
          </a:xfrm>
          <a:prstGeom prst="wedgeRectCallout">
            <a:avLst>
              <a:gd name="adj1" fmla="val -3254"/>
              <a:gd name="adj2" fmla="val 14798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altLang="zh-CN" sz="3600" noProof="1">
                <a:latin typeface="+mn-ea"/>
              </a:rPr>
              <a:t>kě</a:t>
            </a:r>
            <a:endParaRPr lang="zh-CN" altLang="en-US" sz="3600" noProof="1">
              <a:latin typeface="+mn-ea"/>
            </a:endParaRPr>
          </a:p>
        </p:txBody>
      </p:sp>
      <p:sp>
        <p:nvSpPr>
          <p:cNvPr id="29" name="三十二角星 28"/>
          <p:cNvSpPr/>
          <p:nvPr/>
        </p:nvSpPr>
        <p:spPr>
          <a:xfrm>
            <a:off x="3243263" y="5013325"/>
            <a:ext cx="1295400" cy="1295400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zh-CN" altLang="en-US" sz="3600" b="1" noProof="1">
                <a:solidFill>
                  <a:schemeClr val="tx1"/>
                </a:solidFill>
              </a:rPr>
              <a:t>渴</a:t>
            </a:r>
          </a:p>
        </p:txBody>
      </p:sp>
      <p:sp>
        <p:nvSpPr>
          <p:cNvPr id="30" name="矩形标注 29"/>
          <p:cNvSpPr/>
          <p:nvPr/>
        </p:nvSpPr>
        <p:spPr>
          <a:xfrm>
            <a:off x="4667250" y="3716338"/>
            <a:ext cx="1150938" cy="630237"/>
          </a:xfrm>
          <a:prstGeom prst="wedgeRectCallout">
            <a:avLst>
              <a:gd name="adj1" fmla="val -3254"/>
              <a:gd name="adj2" fmla="val 14798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altLang="zh-CN" sz="3600" noProof="1">
                <a:latin typeface="+mn-ea"/>
                <a:sym typeface="+mn-ea"/>
              </a:rPr>
              <a:t>chù</a:t>
            </a:r>
          </a:p>
        </p:txBody>
      </p:sp>
      <p:sp>
        <p:nvSpPr>
          <p:cNvPr id="31" name="三十二角星 30"/>
          <p:cNvSpPr/>
          <p:nvPr/>
        </p:nvSpPr>
        <p:spPr>
          <a:xfrm>
            <a:off x="4594225" y="5013325"/>
            <a:ext cx="1296988" cy="1295400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zh-CN" altLang="en-US" sz="3600" b="1" noProof="1">
                <a:solidFill>
                  <a:schemeClr val="tx1"/>
                </a:solidFill>
                <a:sym typeface="+mn-ea"/>
              </a:rPr>
              <a:t>处</a:t>
            </a:r>
          </a:p>
        </p:txBody>
      </p:sp>
      <p:sp>
        <p:nvSpPr>
          <p:cNvPr id="32" name="矩形标注 31"/>
          <p:cNvSpPr/>
          <p:nvPr/>
        </p:nvSpPr>
        <p:spPr>
          <a:xfrm>
            <a:off x="6018213" y="3716338"/>
            <a:ext cx="1152525" cy="630237"/>
          </a:xfrm>
          <a:prstGeom prst="wedgeRectCallout">
            <a:avLst>
              <a:gd name="adj1" fmla="val -3254"/>
              <a:gd name="adj2" fmla="val 14798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altLang="zh-CN" sz="3600" noProof="1">
                <a:latin typeface="+mn-ea"/>
                <a:sym typeface="+mn-ea"/>
              </a:rPr>
              <a:t>zěn</a:t>
            </a:r>
          </a:p>
        </p:txBody>
      </p:sp>
      <p:sp>
        <p:nvSpPr>
          <p:cNvPr id="33" name="三十二角星 32"/>
          <p:cNvSpPr/>
          <p:nvPr/>
        </p:nvSpPr>
        <p:spPr>
          <a:xfrm>
            <a:off x="6029325" y="5045075"/>
            <a:ext cx="1295400" cy="1295400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zh-CN" altLang="en-US" sz="3600" b="1" noProof="1">
                <a:solidFill>
                  <a:schemeClr val="tx1"/>
                </a:solidFill>
                <a:sym typeface="+mn-ea"/>
              </a:rPr>
              <a:t>怎</a:t>
            </a:r>
          </a:p>
        </p:txBody>
      </p:sp>
      <p:sp>
        <p:nvSpPr>
          <p:cNvPr id="34" name="矩形标注 33"/>
          <p:cNvSpPr/>
          <p:nvPr/>
        </p:nvSpPr>
        <p:spPr>
          <a:xfrm>
            <a:off x="7370763" y="3716338"/>
            <a:ext cx="1150937" cy="630237"/>
          </a:xfrm>
          <a:prstGeom prst="wedgeRectCallout">
            <a:avLst>
              <a:gd name="adj1" fmla="val -3254"/>
              <a:gd name="adj2" fmla="val 14798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altLang="zh-CN" sz="3600" noProof="1">
                <a:latin typeface="+mn-ea"/>
              </a:rPr>
              <a:t>b</a:t>
            </a:r>
            <a:r>
              <a:rPr lang="zh-CN" altLang="zh-CN" sz="3600" noProof="1">
                <a:latin typeface="+mn-ea"/>
              </a:rPr>
              <a:t>à</a:t>
            </a:r>
            <a:r>
              <a:rPr lang="en-US" altLang="zh-CN" sz="3600" noProof="1">
                <a:latin typeface="+mn-ea"/>
              </a:rPr>
              <a:t>n</a:t>
            </a:r>
          </a:p>
        </p:txBody>
      </p:sp>
      <p:sp>
        <p:nvSpPr>
          <p:cNvPr id="35" name="三十二角星 34"/>
          <p:cNvSpPr/>
          <p:nvPr/>
        </p:nvSpPr>
        <p:spPr>
          <a:xfrm>
            <a:off x="7297738" y="5013325"/>
            <a:ext cx="1296987" cy="1295400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zh-CN" altLang="en-US" sz="3600" b="1" noProof="1">
                <a:solidFill>
                  <a:schemeClr val="tx1"/>
                </a:solidFill>
              </a:rPr>
              <a:t>办</a:t>
            </a:r>
          </a:p>
        </p:txBody>
      </p:sp>
      <p:sp>
        <p:nvSpPr>
          <p:cNvPr id="16403" name="WordArt 24"/>
          <p:cNvSpPr>
            <a:spLocks noChangeArrowheads="1" noChangeShapeType="1" noTextEdit="1"/>
          </p:cNvSpPr>
          <p:nvPr/>
        </p:nvSpPr>
        <p:spPr bwMode="auto">
          <a:xfrm>
            <a:off x="7524750" y="6308725"/>
            <a:ext cx="1371600" cy="3508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zh-CN" altLang="en-US" sz="18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bldLvl="0" animBg="1"/>
      <p:bldP spid="4" grpId="0" bldLvl="0" animBg="1"/>
      <p:bldP spid="4" grpId="1" bldLvl="0" animBg="1"/>
      <p:bldP spid="19" grpId="0" bldLvl="0" animBg="1"/>
      <p:bldP spid="20" grpId="0" bldLvl="0" animBg="1"/>
      <p:bldP spid="20" grpId="1" bldLvl="0" animBg="1"/>
      <p:bldP spid="23" grpId="0" bldLvl="0" animBg="1"/>
      <p:bldP spid="29" grpId="0" bldLvl="0" animBg="1"/>
      <p:bldP spid="29" grpId="1" bldLvl="0" animBg="1"/>
      <p:bldP spid="30" grpId="0" bldLvl="0" animBg="1"/>
      <p:bldP spid="31" grpId="0" bldLvl="0" animBg="1"/>
      <p:bldP spid="31" grpId="1" bldLvl="0" animBg="1"/>
      <p:bldP spid="32" grpId="0" bldLvl="0" animBg="1"/>
      <p:bldP spid="33" grpId="0" bldLvl="0" animBg="1"/>
      <p:bldP spid="33" grpId="1" bldLvl="0" animBg="1"/>
      <p:bldP spid="34" grpId="0" bldLvl="0" animBg="1"/>
      <p:bldP spid="35" grpId="0" bldLvl="0" animBg="1"/>
      <p:bldP spid="35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5"/>
          <p:cNvGrpSpPr>
            <a:grpSpLocks/>
          </p:cNvGrpSpPr>
          <p:nvPr/>
        </p:nvGrpSpPr>
        <p:grpSpPr bwMode="auto">
          <a:xfrm>
            <a:off x="468313" y="920750"/>
            <a:ext cx="2071687" cy="661988"/>
            <a:chOff x="571127" y="1769573"/>
            <a:chExt cx="2071702" cy="661806"/>
          </a:xfrm>
        </p:grpSpPr>
        <p:cxnSp>
          <p:nvCxnSpPr>
            <p:cNvPr id="7" name="直线连接符 21"/>
            <p:cNvCxnSpPr/>
            <p:nvPr/>
          </p:nvCxnSpPr>
          <p:spPr>
            <a:xfrm flipV="1">
              <a:off x="571127" y="2425031"/>
              <a:ext cx="2071702" cy="6348"/>
            </a:xfrm>
            <a:prstGeom prst="line">
              <a:avLst/>
            </a:prstGeom>
            <a:ln w="38100" cmpd="sng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同侧圆角矩形 7"/>
            <p:cNvSpPr/>
            <p:nvPr/>
          </p:nvSpPr>
          <p:spPr>
            <a:xfrm>
              <a:off x="571127" y="1769573"/>
              <a:ext cx="2000264" cy="515796"/>
            </a:xfrm>
            <a:prstGeom prst="round2Same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0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10" name="同侧圆角矩形 9"/>
          <p:cNvSpPr/>
          <p:nvPr/>
        </p:nvSpPr>
        <p:spPr>
          <a:xfrm>
            <a:off x="444500" y="908050"/>
            <a:ext cx="2000250" cy="517525"/>
          </a:xfrm>
          <a:prstGeom prst="round2Same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0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字词乐园</a:t>
            </a:r>
          </a:p>
        </p:txBody>
      </p:sp>
      <p:pic>
        <p:nvPicPr>
          <p:cNvPr id="17412" name="Picture 3" descr="F:\七彩课堂插图板式封面\排版用图标、页眉页脚\标题图（终-排版用）共29个\析字乐园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1863" y="765175"/>
            <a:ext cx="25209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68313" y="1760538"/>
            <a:ext cx="1035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85800" indent="-6858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FF0000"/>
              </a:buClr>
              <a:buSzPct val="105000"/>
              <a:buFont typeface="Wingdings" pitchFamily="2" charset="2"/>
              <a:buChar char="l"/>
            </a:pPr>
            <a:r>
              <a:rPr lang="zh-CN" altLang="en-US" sz="5400" b="1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1368425" y="1652588"/>
            <a:ext cx="4895850" cy="11890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defRPr/>
            </a:pPr>
            <a:r>
              <a:rPr lang="en-US" altLang="zh-CN" sz="3200" noProof="1">
                <a:latin typeface="+mn-ea"/>
              </a:rPr>
              <a:t>shí zì dà chōn</a:t>
            </a:r>
            <a:r>
              <a:rPr lang="en-US" altLang="zh-CN" sz="3600" noProof="1">
                <a:latin typeface="+mn-ea"/>
              </a:rPr>
              <a:t>ɡ </a:t>
            </a:r>
            <a:r>
              <a:rPr lang="en-US" altLang="zh-CN" sz="3600" noProof="1"/>
              <a:t>ɡ</a:t>
            </a:r>
            <a:r>
              <a:rPr lang="en-US" altLang="zh-CN" sz="3200" noProof="1"/>
              <a:t>uān</a:t>
            </a:r>
            <a:endParaRPr lang="en-US" altLang="zh-CN" sz="3600" b="1" noProof="1">
              <a:solidFill>
                <a:srgbClr val="FF0000"/>
              </a:solidFill>
              <a:latin typeface="+mn-ea"/>
            </a:endParaRPr>
          </a:p>
          <a:p>
            <a:pPr algn="ctr" fontAlgn="auto">
              <a:defRPr/>
            </a:pPr>
            <a:r>
              <a:rPr lang="zh-CN" altLang="en-US" sz="3600" b="1" noProof="1">
                <a:solidFill>
                  <a:srgbClr val="FF0000"/>
                </a:solidFill>
                <a:latin typeface="+mn-ea"/>
              </a:rPr>
              <a:t>识 字 大 冲  关</a:t>
            </a:r>
            <a:endParaRPr lang="zh-CN" altLang="en-US" sz="3600" noProof="1"/>
          </a:p>
        </p:txBody>
      </p:sp>
      <p:sp>
        <p:nvSpPr>
          <p:cNvPr id="19" name="矩形标注 18"/>
          <p:cNvSpPr/>
          <p:nvPr/>
        </p:nvSpPr>
        <p:spPr>
          <a:xfrm>
            <a:off x="1158875" y="3717925"/>
            <a:ext cx="1287463" cy="628650"/>
          </a:xfrm>
          <a:prstGeom prst="wedgeRectCallout">
            <a:avLst>
              <a:gd name="adj1" fmla="val -3254"/>
              <a:gd name="adj2" fmla="val 14798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altLang="zh-CN" sz="3600" noProof="1">
                <a:latin typeface="+mn-ea"/>
              </a:rPr>
              <a:t>p</a:t>
            </a:r>
            <a:r>
              <a:rPr lang="zh-CN" altLang="en-US" sz="3600" noProof="1">
                <a:latin typeface="+mn-ea"/>
              </a:rPr>
              <a:t>á</a:t>
            </a:r>
            <a:r>
              <a:rPr lang="en-US" altLang="zh-CN" sz="3600" noProof="1">
                <a:latin typeface="+mn-ea"/>
              </a:rPr>
              <a:t>ng</a:t>
            </a:r>
            <a:endParaRPr lang="zh-CN" altLang="en-US" sz="3600" noProof="1">
              <a:latin typeface="+mn-ea"/>
            </a:endParaRPr>
          </a:p>
        </p:txBody>
      </p:sp>
      <p:sp>
        <p:nvSpPr>
          <p:cNvPr id="20" name="三十二角星 19"/>
          <p:cNvSpPr/>
          <p:nvPr/>
        </p:nvSpPr>
        <p:spPr>
          <a:xfrm>
            <a:off x="1000125" y="5013325"/>
            <a:ext cx="1295400" cy="1295400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zh-CN" altLang="en-US" sz="3600" b="1" noProof="1">
                <a:solidFill>
                  <a:schemeClr val="tx1"/>
                </a:solidFill>
              </a:rPr>
              <a:t>旁</a:t>
            </a:r>
          </a:p>
        </p:txBody>
      </p:sp>
      <p:sp>
        <p:nvSpPr>
          <p:cNvPr id="23" name="矩形标注 22"/>
          <p:cNvSpPr/>
          <p:nvPr/>
        </p:nvSpPr>
        <p:spPr>
          <a:xfrm>
            <a:off x="2786063" y="3716338"/>
            <a:ext cx="1152525" cy="630237"/>
          </a:xfrm>
          <a:prstGeom prst="wedgeRectCallout">
            <a:avLst>
              <a:gd name="adj1" fmla="val -3254"/>
              <a:gd name="adj2" fmla="val 14798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altLang="zh-CN" sz="3600" noProof="1">
                <a:latin typeface="+mn-ea"/>
              </a:rPr>
              <a:t>x</a:t>
            </a:r>
            <a:r>
              <a:rPr lang="zh-CN" altLang="en-US" sz="3600" noProof="1">
                <a:latin typeface="+mn-ea"/>
              </a:rPr>
              <a:t>ǔ</a:t>
            </a:r>
          </a:p>
        </p:txBody>
      </p:sp>
      <p:sp>
        <p:nvSpPr>
          <p:cNvPr id="29" name="三十二角星 28"/>
          <p:cNvSpPr/>
          <p:nvPr/>
        </p:nvSpPr>
        <p:spPr>
          <a:xfrm>
            <a:off x="2714625" y="5013325"/>
            <a:ext cx="1295400" cy="1295400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zh-CN" altLang="en-US" sz="3600" b="1" noProof="1">
                <a:solidFill>
                  <a:schemeClr val="tx1"/>
                </a:solidFill>
              </a:rPr>
              <a:t>许</a:t>
            </a:r>
          </a:p>
        </p:txBody>
      </p:sp>
      <p:sp>
        <p:nvSpPr>
          <p:cNvPr id="30" name="矩形标注 29"/>
          <p:cNvSpPr/>
          <p:nvPr/>
        </p:nvSpPr>
        <p:spPr>
          <a:xfrm>
            <a:off x="4179888" y="3716338"/>
            <a:ext cx="1150937" cy="630237"/>
          </a:xfrm>
          <a:prstGeom prst="wedgeRectCallout">
            <a:avLst>
              <a:gd name="adj1" fmla="val -3254"/>
              <a:gd name="adj2" fmla="val 14798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sz="3600" noProof="1">
                <a:latin typeface="+mn-ea"/>
              </a:rPr>
              <a:t>du</a:t>
            </a:r>
            <a:r>
              <a:rPr lang="zh-CN" altLang="en-US" sz="3600" noProof="1">
                <a:latin typeface="+mn-ea"/>
              </a:rPr>
              <a:t>ō</a:t>
            </a:r>
          </a:p>
        </p:txBody>
      </p:sp>
      <p:sp>
        <p:nvSpPr>
          <p:cNvPr id="31" name="三十二角星 30"/>
          <p:cNvSpPr/>
          <p:nvPr/>
        </p:nvSpPr>
        <p:spPr>
          <a:xfrm>
            <a:off x="4106863" y="5013325"/>
            <a:ext cx="1296987" cy="1295400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zh-CN" altLang="en-US" sz="3600" b="1" noProof="1">
                <a:solidFill>
                  <a:schemeClr val="tx1"/>
                </a:solidFill>
              </a:rPr>
              <a:t>多</a:t>
            </a:r>
          </a:p>
        </p:txBody>
      </p:sp>
      <p:sp>
        <p:nvSpPr>
          <p:cNvPr id="32" name="矩形标注 31"/>
          <p:cNvSpPr/>
          <p:nvPr/>
        </p:nvSpPr>
        <p:spPr>
          <a:xfrm>
            <a:off x="5562600" y="3716338"/>
            <a:ext cx="1152525" cy="630237"/>
          </a:xfrm>
          <a:prstGeom prst="wedgeRectCallout">
            <a:avLst>
              <a:gd name="adj1" fmla="val -3254"/>
              <a:gd name="adj2" fmla="val 14798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altLang="zh-CN" sz="3600" noProof="1">
                <a:latin typeface="+mn-ea"/>
                <a:sym typeface="+mn-ea"/>
              </a:rPr>
              <a:t>fǎ</a:t>
            </a:r>
            <a:endParaRPr lang="zh-CN" altLang="en-US" sz="3600" noProof="1">
              <a:latin typeface="+mn-ea"/>
            </a:endParaRPr>
          </a:p>
        </p:txBody>
      </p:sp>
      <p:sp>
        <p:nvSpPr>
          <p:cNvPr id="33" name="三十二角星 32"/>
          <p:cNvSpPr/>
          <p:nvPr/>
        </p:nvSpPr>
        <p:spPr>
          <a:xfrm>
            <a:off x="5562600" y="5013325"/>
            <a:ext cx="1295400" cy="1295400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zh-CN" altLang="en-US" sz="3600" b="1" noProof="1">
                <a:solidFill>
                  <a:schemeClr val="tx1"/>
                </a:solidFill>
                <a:sym typeface="+mn-ea"/>
              </a:rPr>
              <a:t>法</a:t>
            </a:r>
            <a:endParaRPr lang="zh-CN" altLang="en-US" sz="3600" b="1" noProof="1">
              <a:solidFill>
                <a:schemeClr val="tx1"/>
              </a:solidFill>
            </a:endParaRPr>
          </a:p>
        </p:txBody>
      </p:sp>
      <p:sp>
        <p:nvSpPr>
          <p:cNvPr id="34" name="矩形标注 33"/>
          <p:cNvSpPr/>
          <p:nvPr/>
        </p:nvSpPr>
        <p:spPr>
          <a:xfrm>
            <a:off x="6859588" y="3717925"/>
            <a:ext cx="1497012" cy="628650"/>
          </a:xfrm>
          <a:prstGeom prst="wedgeRectCallout">
            <a:avLst>
              <a:gd name="adj1" fmla="val -3254"/>
              <a:gd name="adj2" fmla="val 14798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altLang="zh-CN" sz="3600" noProof="1">
                <a:latin typeface="+mn-ea"/>
              </a:rPr>
              <a:t>sh</a:t>
            </a:r>
            <a:r>
              <a:rPr lang="zh-CN" altLang="en-US" sz="3600" noProof="1">
                <a:latin typeface="+mn-ea"/>
              </a:rPr>
              <a:t>ē</a:t>
            </a:r>
            <a:r>
              <a:rPr lang="en-US" altLang="zh-CN" sz="3600" noProof="1">
                <a:latin typeface="+mn-ea"/>
              </a:rPr>
              <a:t>ng</a:t>
            </a:r>
          </a:p>
        </p:txBody>
      </p:sp>
      <p:sp>
        <p:nvSpPr>
          <p:cNvPr id="35" name="三十二角星 34"/>
          <p:cNvSpPr/>
          <p:nvPr/>
        </p:nvSpPr>
        <p:spPr>
          <a:xfrm>
            <a:off x="6986588" y="5013325"/>
            <a:ext cx="1296987" cy="1295400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zh-CN" altLang="en-US" sz="3600" b="1" noProof="1">
                <a:solidFill>
                  <a:schemeClr val="tx1"/>
                </a:solidFill>
              </a:rPr>
              <a:t>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bldLvl="0" animBg="1"/>
      <p:bldP spid="20" grpId="0" bldLvl="0" animBg="1"/>
      <p:bldP spid="20" grpId="1" bldLvl="0" animBg="1"/>
      <p:bldP spid="23" grpId="0" bldLvl="0" animBg="1"/>
      <p:bldP spid="29" grpId="0" bldLvl="0" animBg="1"/>
      <p:bldP spid="29" grpId="1" bldLvl="0" animBg="1"/>
      <p:bldP spid="30" grpId="0" bldLvl="0" animBg="1"/>
      <p:bldP spid="31" grpId="0" bldLvl="0" animBg="1"/>
      <p:bldP spid="31" grpId="1" bldLvl="0" animBg="1"/>
      <p:bldP spid="32" grpId="0" bldLvl="0" animBg="1"/>
      <p:bldP spid="33" grpId="0" bldLvl="0" animBg="1"/>
      <p:bldP spid="33" grpId="1" bldLvl="0" animBg="1"/>
      <p:bldP spid="34" grpId="0" bldLvl="0" animBg="1"/>
      <p:bldP spid="35" grpId="0" bldLvl="0" animBg="1"/>
      <p:bldP spid="35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2"/>
          <p:cNvGrpSpPr>
            <a:grpSpLocks/>
          </p:cNvGrpSpPr>
          <p:nvPr/>
        </p:nvGrpSpPr>
        <p:grpSpPr bwMode="auto">
          <a:xfrm>
            <a:off x="468313" y="920750"/>
            <a:ext cx="2071687" cy="661988"/>
            <a:chOff x="571127" y="1769573"/>
            <a:chExt cx="2071702" cy="661806"/>
          </a:xfrm>
        </p:grpSpPr>
        <p:cxnSp>
          <p:nvCxnSpPr>
            <p:cNvPr id="4" name="直线连接符 21"/>
            <p:cNvCxnSpPr/>
            <p:nvPr/>
          </p:nvCxnSpPr>
          <p:spPr>
            <a:xfrm flipV="1">
              <a:off x="571127" y="2425031"/>
              <a:ext cx="2071702" cy="6348"/>
            </a:xfrm>
            <a:prstGeom prst="line">
              <a:avLst/>
            </a:prstGeom>
            <a:ln w="38100" cmpd="sng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同侧圆角矩形 4"/>
            <p:cNvSpPr/>
            <p:nvPr/>
          </p:nvSpPr>
          <p:spPr>
            <a:xfrm>
              <a:off x="571127" y="1769573"/>
              <a:ext cx="2000264" cy="515796"/>
            </a:xfrm>
            <a:prstGeom prst="round2Same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0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6" name="同侧圆角矩形 5"/>
          <p:cNvSpPr/>
          <p:nvPr/>
        </p:nvSpPr>
        <p:spPr>
          <a:xfrm>
            <a:off x="444500" y="908050"/>
            <a:ext cx="2000250" cy="517525"/>
          </a:xfrm>
          <a:prstGeom prst="round2Same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0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字词乐园</a:t>
            </a:r>
          </a:p>
        </p:txBody>
      </p:sp>
      <p:sp>
        <p:nvSpPr>
          <p:cNvPr id="15" name="下箭头标注 14"/>
          <p:cNvSpPr/>
          <p:nvPr/>
        </p:nvSpPr>
        <p:spPr>
          <a:xfrm>
            <a:off x="250825" y="3573463"/>
            <a:ext cx="1512888" cy="1008062"/>
          </a:xfrm>
          <a:prstGeom prst="downArrowCallout">
            <a:avLst>
              <a:gd name="adj1" fmla="val 14023"/>
              <a:gd name="adj2" fmla="val 12651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altLang="zh-CN" sz="3600" noProof="1">
                <a:solidFill>
                  <a:schemeClr val="tx1"/>
                </a:solidFill>
                <a:latin typeface="+mn-ea"/>
              </a:rPr>
              <a:t>shēnɡ</a:t>
            </a:r>
            <a:endParaRPr lang="zh-CN" altLang="en-US" sz="3600" noProof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下箭头标注 15"/>
          <p:cNvSpPr/>
          <p:nvPr/>
        </p:nvSpPr>
        <p:spPr>
          <a:xfrm>
            <a:off x="1990725" y="3573463"/>
            <a:ext cx="1068388" cy="1008062"/>
          </a:xfrm>
          <a:prstGeom prst="downArrowCallout">
            <a:avLst>
              <a:gd name="adj1" fmla="val 14023"/>
              <a:gd name="adj2" fmla="val 12651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altLang="zh-CN" sz="3600" noProof="1">
                <a:solidFill>
                  <a:schemeClr val="tx1"/>
                </a:solidFill>
                <a:latin typeface="+mn-ea"/>
                <a:sym typeface="+mn-ea"/>
              </a:rPr>
              <a:t>wū</a:t>
            </a:r>
          </a:p>
        </p:txBody>
      </p:sp>
      <p:sp>
        <p:nvSpPr>
          <p:cNvPr id="17" name="下箭头标注 16"/>
          <p:cNvSpPr/>
          <p:nvPr/>
        </p:nvSpPr>
        <p:spPr>
          <a:xfrm>
            <a:off x="3362325" y="3573463"/>
            <a:ext cx="1133475" cy="1008062"/>
          </a:xfrm>
          <a:prstGeom prst="downArrowCallout">
            <a:avLst>
              <a:gd name="adj1" fmla="val 14023"/>
              <a:gd name="adj2" fmla="val 12651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altLang="zh-CN" sz="3600" noProof="1">
                <a:solidFill>
                  <a:schemeClr val="tx1"/>
                </a:solidFill>
                <a:latin typeface="+mn-ea"/>
                <a:sym typeface="+mn-ea"/>
              </a:rPr>
              <a:t>bàn</a:t>
            </a:r>
            <a:endParaRPr lang="zh-CN" altLang="en-US" sz="3600" noProof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下箭头标注 17"/>
          <p:cNvSpPr/>
          <p:nvPr/>
        </p:nvSpPr>
        <p:spPr>
          <a:xfrm>
            <a:off x="4770438" y="3573463"/>
            <a:ext cx="1196975" cy="1008062"/>
          </a:xfrm>
          <a:prstGeom prst="downArrowCallout">
            <a:avLst>
              <a:gd name="adj1" fmla="val 14023"/>
              <a:gd name="adj2" fmla="val 12651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altLang="zh-CN" sz="3600" noProof="1">
                <a:solidFill>
                  <a:schemeClr val="tx1"/>
                </a:solidFill>
                <a:latin typeface="+mn-ea"/>
                <a:sym typeface="+mn-ea"/>
              </a:rPr>
              <a:t>shí</a:t>
            </a:r>
            <a:endParaRPr lang="zh-CN" altLang="en-US" sz="3600" noProof="1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440" name="Picture 3" descr="F:\七彩课堂插图板式封面\排版用图标、页眉页脚\标题图（终-排版用）共29个\析字乐园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1863" y="765175"/>
            <a:ext cx="25209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矩形 19"/>
          <p:cNvGrpSpPr>
            <a:grpSpLocks/>
          </p:cNvGrpSpPr>
          <p:nvPr/>
        </p:nvGrpSpPr>
        <p:grpSpPr bwMode="auto">
          <a:xfrm>
            <a:off x="1274763" y="1584325"/>
            <a:ext cx="5010150" cy="1493838"/>
            <a:chOff x="803" y="998"/>
            <a:chExt cx="3156" cy="941"/>
          </a:xfrm>
        </p:grpSpPr>
        <p:pic>
          <p:nvPicPr>
            <p:cNvPr id="18451" name="矩形 1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" y="998"/>
              <a:ext cx="3156" cy="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2" name="Text Box 10"/>
            <p:cNvSpPr txBox="1">
              <a:spLocks noChangeArrowheads="1"/>
            </p:cNvSpPr>
            <p:nvPr/>
          </p:nvSpPr>
          <p:spPr bwMode="auto">
            <a:xfrm>
              <a:off x="839" y="1075"/>
              <a:ext cx="3084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FFFFFF"/>
                  </a:solidFill>
                  <a:latin typeface="宋体" pitchFamily="2" charset="-122"/>
                </a:rPr>
                <a:t>xiě zì xiǎo nén</a:t>
              </a:r>
              <a:r>
                <a:rPr lang="en-US" altLang="zh-CN" sz="3600">
                  <a:solidFill>
                    <a:srgbClr val="FFFFFF"/>
                  </a:solidFill>
                  <a:latin typeface="宋体" pitchFamily="2" charset="-122"/>
                </a:rPr>
                <a:t>ɡ </a:t>
              </a:r>
              <a:r>
                <a:rPr lang="en-US" altLang="zh-CN" sz="3200">
                  <a:solidFill>
                    <a:srgbClr val="FFFFFF"/>
                  </a:solidFill>
                  <a:latin typeface="宋体" pitchFamily="2" charset="-122"/>
                </a:rPr>
                <a:t>shǒu</a:t>
              </a:r>
            </a:p>
            <a:p>
              <a:pPr algn="ctr" eaLnBrk="1" hangingPunct="1"/>
              <a:r>
                <a:rPr lang="en-US" altLang="en-US" sz="3200" b="1">
                  <a:solidFill>
                    <a:srgbClr val="FF0000"/>
                  </a:solidFill>
                  <a:latin typeface="宋体" pitchFamily="2" charset="-122"/>
                </a:rPr>
                <a:t>写 字 小   能   手 </a:t>
              </a:r>
              <a:endParaRPr lang="en-US" altLang="en-US" sz="36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449263" y="1638300"/>
            <a:ext cx="10366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85800" indent="-6858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FF0000"/>
              </a:buClr>
              <a:buSzPct val="105000"/>
              <a:buFont typeface="Wingdings" pitchFamily="2" charset="2"/>
              <a:buChar char="l"/>
            </a:pPr>
            <a:r>
              <a:rPr lang="zh-CN" altLang="en-US" sz="5400" b="1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22" name="下箭头标注 21"/>
          <p:cNvSpPr/>
          <p:nvPr/>
        </p:nvSpPr>
        <p:spPr>
          <a:xfrm>
            <a:off x="6227763" y="3573463"/>
            <a:ext cx="1198562" cy="1008062"/>
          </a:xfrm>
          <a:prstGeom prst="downArrowCallout">
            <a:avLst>
              <a:gd name="adj1" fmla="val 14023"/>
              <a:gd name="adj2" fmla="val 12651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altLang="zh-CN" sz="3600" noProof="1">
                <a:solidFill>
                  <a:schemeClr val="tx1"/>
                </a:solidFill>
                <a:latin typeface="+mn-ea"/>
                <a:sym typeface="+mn-ea"/>
              </a:rPr>
              <a:t>kě</a:t>
            </a:r>
            <a:endParaRPr lang="zh-CN" altLang="en-US" sz="3600" noProof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下箭头标注 22"/>
          <p:cNvSpPr/>
          <p:nvPr/>
        </p:nvSpPr>
        <p:spPr>
          <a:xfrm>
            <a:off x="7640638" y="3573463"/>
            <a:ext cx="1198562" cy="1008062"/>
          </a:xfrm>
          <a:prstGeom prst="downArrowCallout">
            <a:avLst>
              <a:gd name="adj1" fmla="val 14023"/>
              <a:gd name="adj2" fmla="val 12651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altLang="zh-CN" sz="3600" noProof="1">
                <a:solidFill>
                  <a:schemeClr val="tx1"/>
                </a:solidFill>
                <a:latin typeface="+mn-ea"/>
              </a:rPr>
              <a:t>shì</a:t>
            </a:r>
            <a:endParaRPr lang="zh-CN" altLang="en-US" sz="3600" noProof="1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" name="图片 25" descr="QQ图片20160317095916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8" y="4679950"/>
            <a:ext cx="1306512" cy="1325563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图片 26" descr="QQ图片20160317095935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95650" y="4699000"/>
            <a:ext cx="1268413" cy="1306513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 descr="QQ图片20160317100012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27763" y="4699000"/>
            <a:ext cx="1270000" cy="1306513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 descr="QQ图片20160317100113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881188" y="4699000"/>
            <a:ext cx="1287462" cy="1306513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图片 29" descr="QQ图片20160317100143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24400" y="4699000"/>
            <a:ext cx="1287463" cy="1306513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图片 30" descr="QQ图片2016031710015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6188" y="4699000"/>
            <a:ext cx="1289050" cy="1306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18" grpId="0" bldLvl="0" animBg="1"/>
      <p:bldP spid="21" grpId="0"/>
      <p:bldP spid="22" grpId="0" bldLvl="0" animBg="1"/>
      <p:bldP spid="2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74975" y="2981325"/>
            <a:ext cx="735013" cy="2413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www.1ppt.com/moban/  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素材：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背景：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www.1ppt.com/beijing/   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图表：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www.1ppt.com/xiazai/     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www.1ppt.com/ziliao/      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www.1ppt.com/fanwen/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www.1ppt.com/shiti/        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www.1ppt.com/jiaoan/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www.1ppt.cn                     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课件：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语文课件：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www.1ppt.com/kejian/yuwen/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数学课件：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www.1ppt.com/kejian/shuxue/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英语课件：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www.1ppt.com/kejian/yingyu/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美术课件：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www.1ppt.com/kejian/meishu/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科学课件：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www.1ppt.com/kejian/kexue/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物理课件：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www.1ppt.com/kejian/wuli/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化学课件：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www.1ppt.com/kejian/huaxue/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生物课件：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www.1ppt.com/kejian/shengwu/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地理课件：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www.1ppt.com/kejian/dili/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历史课件：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Calibri"/>
                <a:ea typeface="宋体"/>
              </a:rPr>
              <a:t>www.1ppt.com/kejian/lishi/       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16013" y="2781300"/>
            <a:ext cx="6838950" cy="3416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3600" b="1">
              <a:latin typeface="Calibri" pitchFamily="34" charset="0"/>
            </a:endParaRPr>
          </a:p>
          <a:p>
            <a:pPr eaLnBrk="1" hangingPunct="1"/>
            <a:r>
              <a:rPr lang="en-US" altLang="zh-CN" sz="3600" b="1">
                <a:latin typeface="Calibri" pitchFamily="34" charset="0"/>
              </a:rPr>
              <a:t>1.</a:t>
            </a:r>
            <a:r>
              <a:rPr lang="zh-CN" altLang="en-US" sz="3600" b="1">
                <a:latin typeface="Calibri" pitchFamily="34" charset="0"/>
              </a:rPr>
              <a:t>“石、是、处、升”四个字都是翘舌音。</a:t>
            </a:r>
            <a:endParaRPr lang="en-US" altLang="zh-CN" sz="3600" b="1">
              <a:latin typeface="Calibri" pitchFamily="34" charset="0"/>
            </a:endParaRPr>
          </a:p>
          <a:p>
            <a:pPr eaLnBrk="1" hangingPunct="1"/>
            <a:endParaRPr lang="en-US" altLang="zh-CN" sz="3600" b="1">
              <a:latin typeface="Calibri" pitchFamily="34" charset="0"/>
            </a:endParaRPr>
          </a:p>
          <a:p>
            <a:pPr eaLnBrk="1" hangingPunct="1"/>
            <a:r>
              <a:rPr lang="en-US" altLang="zh-CN" sz="3600" b="1">
                <a:latin typeface="Calibri" pitchFamily="34" charset="0"/>
              </a:rPr>
              <a:t>2.</a:t>
            </a:r>
            <a:r>
              <a:rPr lang="zh-CN" altLang="en-US" sz="3600" b="1">
                <a:latin typeface="Calibri" pitchFamily="34" charset="0"/>
              </a:rPr>
              <a:t>“乌”字和“鸟”字只差一点，写的时候要注意。</a:t>
            </a:r>
            <a:endParaRPr lang="en-US" altLang="zh-CN" sz="3600" b="1">
              <a:latin typeface="Calibri" pitchFamily="34" charset="0"/>
            </a:endParaRPr>
          </a:p>
        </p:txBody>
      </p:sp>
      <p:grpSp>
        <p:nvGrpSpPr>
          <p:cNvPr id="19460" name="组合 14"/>
          <p:cNvGrpSpPr>
            <a:grpSpLocks/>
          </p:cNvGrpSpPr>
          <p:nvPr/>
        </p:nvGrpSpPr>
        <p:grpSpPr bwMode="auto">
          <a:xfrm>
            <a:off x="468313" y="920750"/>
            <a:ext cx="2071687" cy="661988"/>
            <a:chOff x="571127" y="1769573"/>
            <a:chExt cx="2071702" cy="661806"/>
          </a:xfrm>
        </p:grpSpPr>
        <p:cxnSp>
          <p:nvCxnSpPr>
            <p:cNvPr id="16" name="直线连接符 21"/>
            <p:cNvCxnSpPr/>
            <p:nvPr/>
          </p:nvCxnSpPr>
          <p:spPr>
            <a:xfrm flipV="1">
              <a:off x="571127" y="2425031"/>
              <a:ext cx="2071702" cy="6348"/>
            </a:xfrm>
            <a:prstGeom prst="line">
              <a:avLst/>
            </a:prstGeom>
            <a:ln w="38100" cmpd="sng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同侧圆角矩形 16"/>
            <p:cNvSpPr/>
            <p:nvPr/>
          </p:nvSpPr>
          <p:spPr>
            <a:xfrm>
              <a:off x="571127" y="1769573"/>
              <a:ext cx="2000264" cy="515796"/>
            </a:xfrm>
            <a:prstGeom prst="round2Same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0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18" name="同侧圆角矩形 17"/>
          <p:cNvSpPr/>
          <p:nvPr/>
        </p:nvSpPr>
        <p:spPr>
          <a:xfrm>
            <a:off x="444500" y="908050"/>
            <a:ext cx="2000250" cy="517525"/>
          </a:xfrm>
          <a:prstGeom prst="round2Same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0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字词乐园</a:t>
            </a: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925513" y="1628775"/>
            <a:ext cx="1035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85800" indent="-6858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FF0000"/>
              </a:buClr>
              <a:buSzPct val="105000"/>
              <a:buFont typeface="Wingdings" pitchFamily="2" charset="2"/>
              <a:buChar char="l"/>
            </a:pPr>
            <a:r>
              <a:rPr lang="zh-CN" altLang="en-US" sz="5400" b="1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pic>
        <p:nvPicPr>
          <p:cNvPr id="20" name="矩形 1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377950"/>
            <a:ext cx="4468812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7200" y="1731963"/>
            <a:ext cx="97948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WordArt 11"/>
          <p:cNvSpPr>
            <a:spLocks noChangeArrowheads="1" noChangeShapeType="1" noTextEdit="1"/>
          </p:cNvSpPr>
          <p:nvPr/>
        </p:nvSpPr>
        <p:spPr bwMode="auto">
          <a:xfrm>
            <a:off x="7524750" y="6308725"/>
            <a:ext cx="1371600" cy="3508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zh-CN" altLang="en-US" sz="18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1"/>
          <p:cNvGrpSpPr>
            <a:grpSpLocks/>
          </p:cNvGrpSpPr>
          <p:nvPr/>
        </p:nvGrpSpPr>
        <p:grpSpPr bwMode="auto">
          <a:xfrm>
            <a:off x="468313" y="920750"/>
            <a:ext cx="2071687" cy="661988"/>
            <a:chOff x="571127" y="1769573"/>
            <a:chExt cx="2071702" cy="661806"/>
          </a:xfrm>
        </p:grpSpPr>
        <p:cxnSp>
          <p:nvCxnSpPr>
            <p:cNvPr id="3" name="直线连接符 21"/>
            <p:cNvCxnSpPr/>
            <p:nvPr/>
          </p:nvCxnSpPr>
          <p:spPr>
            <a:xfrm flipV="1">
              <a:off x="571127" y="2425031"/>
              <a:ext cx="2071702" cy="6348"/>
            </a:xfrm>
            <a:prstGeom prst="line">
              <a:avLst/>
            </a:prstGeom>
            <a:ln w="38100" cmpd="sng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同侧圆角矩形 3"/>
            <p:cNvSpPr/>
            <p:nvPr/>
          </p:nvSpPr>
          <p:spPr>
            <a:xfrm>
              <a:off x="571127" y="1769573"/>
              <a:ext cx="2000264" cy="515796"/>
            </a:xfrm>
            <a:prstGeom prst="round2Same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0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5" name="同侧圆角矩形 4"/>
          <p:cNvSpPr/>
          <p:nvPr/>
        </p:nvSpPr>
        <p:spPr>
          <a:xfrm>
            <a:off x="444500" y="908050"/>
            <a:ext cx="2000250" cy="517525"/>
          </a:xfrm>
          <a:prstGeom prst="round2Same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0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字词乐园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8313" y="1646238"/>
            <a:ext cx="10350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85800" indent="-6858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FF0000"/>
              </a:buClr>
              <a:buSzPct val="105000"/>
              <a:buFont typeface="Wingdings" pitchFamily="2" charset="2"/>
              <a:buChar char="l"/>
            </a:pPr>
            <a:r>
              <a:rPr lang="zh-CN" altLang="en-US" sz="5400" b="1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pic>
        <p:nvPicPr>
          <p:cNvPr id="20485" name="Picture 3" descr="F:\七彩课堂插图板式封面\排版用图标、页眉页脚\标题图（终-排版用）共29个\析字乐园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325" y="549275"/>
            <a:ext cx="2519363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流程图: 预定义过程 6"/>
          <p:cNvSpPr/>
          <p:nvPr/>
        </p:nvSpPr>
        <p:spPr>
          <a:xfrm>
            <a:off x="2397125" y="1646238"/>
            <a:ext cx="3917950" cy="92233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zh-CN" altLang="en-US" sz="3600" b="1" noProof="1">
                <a:solidFill>
                  <a:schemeClr val="tx1"/>
                </a:solidFill>
              </a:rPr>
              <a:t>词 语 积 累</a:t>
            </a:r>
          </a:p>
        </p:txBody>
      </p:sp>
      <p:sp>
        <p:nvSpPr>
          <p:cNvPr id="12" name="线形标注 2 11"/>
          <p:cNvSpPr/>
          <p:nvPr/>
        </p:nvSpPr>
        <p:spPr>
          <a:xfrm>
            <a:off x="1763713" y="2997200"/>
            <a:ext cx="5616575" cy="3095625"/>
          </a:xfrm>
          <a:prstGeom prst="borderCallout2">
            <a:avLst>
              <a:gd name="adj1" fmla="val 22669"/>
              <a:gd name="adj2" fmla="val 99188"/>
              <a:gd name="adj3" fmla="val -847"/>
              <a:gd name="adj4" fmla="val 109000"/>
              <a:gd name="adj5" fmla="val -45679"/>
              <a:gd name="adj6" fmla="val 11177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zh-CN" altLang="en-US" sz="3600" noProof="1">
                <a:latin typeface="+mn-ea"/>
              </a:rPr>
              <a:t>一颗一颗</a:t>
            </a:r>
            <a:endParaRPr lang="en-US" altLang="zh-CN" sz="3600" noProof="1">
              <a:latin typeface="+mn-ea"/>
            </a:endParaRPr>
          </a:p>
          <a:p>
            <a:pPr algn="ctr" fontAlgn="auto">
              <a:defRPr/>
            </a:pPr>
            <a:endParaRPr lang="en-US" altLang="zh-CN" sz="3600" noProof="1">
              <a:latin typeface="+mn-ea"/>
            </a:endParaRPr>
          </a:p>
          <a:p>
            <a:pPr algn="ctr" fontAlgn="auto">
              <a:defRPr/>
            </a:pPr>
            <a:r>
              <a:rPr lang="zh-CN" altLang="en-US" sz="3600" noProof="1">
                <a:latin typeface="+mn-ea"/>
              </a:rPr>
              <a:t>办法    旁边    </a:t>
            </a:r>
            <a:endParaRPr lang="en-US" altLang="zh-CN" sz="3600" noProof="1">
              <a:latin typeface="+mn-ea"/>
            </a:endParaRPr>
          </a:p>
          <a:p>
            <a:pPr algn="ctr" fontAlgn="auto">
              <a:defRPr/>
            </a:pPr>
            <a:r>
              <a:rPr lang="en-US" altLang="zh-CN" sz="3600" noProof="1">
                <a:latin typeface="+mn-ea"/>
              </a:rPr>
              <a:t>  </a:t>
            </a:r>
            <a:r>
              <a:rPr lang="zh-CN" altLang="en-US" sz="3600" noProof="1">
                <a:latin typeface="+mn-ea"/>
              </a:rPr>
              <a:t>  </a:t>
            </a:r>
            <a:endParaRPr lang="en-US" altLang="zh-CN" sz="3600" noProof="1">
              <a:latin typeface="+mn-ea"/>
            </a:endParaRPr>
          </a:p>
          <a:p>
            <a:pPr algn="ctr" fontAlgn="auto">
              <a:defRPr/>
            </a:pPr>
            <a:r>
              <a:rPr lang="zh-CN" altLang="en-US" sz="3600" noProof="1">
                <a:latin typeface="+mn-ea"/>
              </a:rPr>
              <a:t>喝水   口渴    到处</a:t>
            </a:r>
          </a:p>
        </p:txBody>
      </p:sp>
      <p:sp>
        <p:nvSpPr>
          <p:cNvPr id="13" name="矩形 12"/>
          <p:cNvSpPr/>
          <p:nvPr/>
        </p:nvSpPr>
        <p:spPr>
          <a:xfrm>
            <a:off x="1547813" y="6092825"/>
            <a:ext cx="6048375" cy="1444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80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8193"/>
          <p:cNvSpPr>
            <a:spLocks noChangeArrowheads="1" noChangeShapeType="1" noTextEdit="1"/>
          </p:cNvSpPr>
          <p:nvPr/>
        </p:nvSpPr>
        <p:spPr bwMode="auto">
          <a:xfrm>
            <a:off x="0" y="228600"/>
            <a:ext cx="3886200" cy="1905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我的眼睛最亮</a:t>
            </a:r>
          </a:p>
        </p:txBody>
      </p:sp>
      <p:sp>
        <p:nvSpPr>
          <p:cNvPr id="21507" name="文本框 8194"/>
          <p:cNvSpPr txBox="1">
            <a:spLocks noChangeArrowheads="1"/>
          </p:cNvSpPr>
          <p:nvPr/>
        </p:nvSpPr>
        <p:spPr bwMode="auto">
          <a:xfrm>
            <a:off x="250825" y="2492375"/>
            <a:ext cx="91440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ea typeface="楷体_GB2312" pitchFamily="1" charset="-122"/>
              </a:rPr>
              <a:t>渴　　喝　　　为　　办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ea typeface="楷体_GB2312" pitchFamily="1" charset="-122"/>
              </a:rPr>
              <a:t>右　　石　　　鸟　　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ea typeface="楷体_GB2312" pitchFamily="1" charset="-122"/>
              </a:rPr>
              <a:t>丢　　法　　　鸦　　鸭</a:t>
            </a:r>
          </a:p>
        </p:txBody>
      </p:sp>
      <p:sp>
        <p:nvSpPr>
          <p:cNvPr id="21508" name="直接连接符 8195"/>
          <p:cNvSpPr>
            <a:spLocks noChangeShapeType="1"/>
          </p:cNvSpPr>
          <p:nvPr/>
        </p:nvSpPr>
        <p:spPr bwMode="auto">
          <a:xfrm>
            <a:off x="1295400" y="32766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直接连接符 8196"/>
          <p:cNvSpPr>
            <a:spLocks noChangeShapeType="1"/>
          </p:cNvSpPr>
          <p:nvPr/>
        </p:nvSpPr>
        <p:spPr bwMode="auto">
          <a:xfrm>
            <a:off x="1295400" y="4648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直接连接符 8197"/>
          <p:cNvSpPr>
            <a:spLocks noChangeShapeType="1"/>
          </p:cNvSpPr>
          <p:nvPr/>
        </p:nvSpPr>
        <p:spPr bwMode="auto">
          <a:xfrm>
            <a:off x="1295400" y="60198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直接连接符 8198"/>
          <p:cNvSpPr>
            <a:spLocks noChangeShapeType="1"/>
          </p:cNvSpPr>
          <p:nvPr/>
        </p:nvSpPr>
        <p:spPr bwMode="auto">
          <a:xfrm>
            <a:off x="6629400" y="32766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直接连接符 8199"/>
          <p:cNvSpPr>
            <a:spLocks noChangeShapeType="1"/>
          </p:cNvSpPr>
          <p:nvPr/>
        </p:nvSpPr>
        <p:spPr bwMode="auto">
          <a:xfrm>
            <a:off x="6629400" y="4648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直接连接符 8200"/>
          <p:cNvSpPr>
            <a:spLocks noChangeShapeType="1"/>
          </p:cNvSpPr>
          <p:nvPr/>
        </p:nvSpPr>
        <p:spPr bwMode="auto">
          <a:xfrm>
            <a:off x="6629400" y="60198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9217"/>
          <p:cNvSpPr txBox="1">
            <a:spLocks noChangeArrowheads="1"/>
          </p:cNvSpPr>
          <p:nvPr/>
        </p:nvSpPr>
        <p:spPr bwMode="auto">
          <a:xfrm>
            <a:off x="2133600" y="228600"/>
            <a:ext cx="5486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0" b="1">
                <a:solidFill>
                  <a:srgbClr val="FF3300"/>
                </a:solidFill>
                <a:ea typeface="楷体_GB2312" pitchFamily="1" charset="-122"/>
              </a:rPr>
              <a:t>乌</a:t>
            </a:r>
          </a:p>
        </p:txBody>
      </p:sp>
      <p:sp>
        <p:nvSpPr>
          <p:cNvPr id="9219" name="文本框 9218"/>
          <p:cNvSpPr txBox="1">
            <a:spLocks noChangeArrowheads="1"/>
          </p:cNvSpPr>
          <p:nvPr/>
        </p:nvSpPr>
        <p:spPr bwMode="auto">
          <a:xfrm>
            <a:off x="2209800" y="152400"/>
            <a:ext cx="5486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0" b="1">
                <a:solidFill>
                  <a:srgbClr val="0033CC"/>
                </a:solidFill>
                <a:ea typeface="楷体_GB2312" pitchFamily="1" charset="-122"/>
              </a:rPr>
              <a:t>渐</a:t>
            </a:r>
          </a:p>
        </p:txBody>
      </p:sp>
      <p:sp>
        <p:nvSpPr>
          <p:cNvPr id="9220" name="文本框 9219"/>
          <p:cNvSpPr txBox="1">
            <a:spLocks noChangeArrowheads="1"/>
          </p:cNvSpPr>
          <p:nvPr/>
        </p:nvSpPr>
        <p:spPr bwMode="auto">
          <a:xfrm>
            <a:off x="2133600" y="152400"/>
            <a:ext cx="5486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0" b="1">
                <a:solidFill>
                  <a:srgbClr val="9900FF"/>
                </a:solidFill>
                <a:ea typeface="楷体_GB2312" pitchFamily="1" charset="-122"/>
              </a:rPr>
              <a:t>法</a:t>
            </a:r>
          </a:p>
        </p:txBody>
      </p:sp>
      <p:sp>
        <p:nvSpPr>
          <p:cNvPr id="9221" name="文本框 9220"/>
          <p:cNvSpPr txBox="1">
            <a:spLocks noChangeArrowheads="1"/>
          </p:cNvSpPr>
          <p:nvPr/>
        </p:nvSpPr>
        <p:spPr bwMode="auto">
          <a:xfrm>
            <a:off x="2209800" y="152400"/>
            <a:ext cx="5486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0" b="1">
                <a:solidFill>
                  <a:srgbClr val="0000FF"/>
                </a:solidFill>
                <a:ea typeface="楷体_GB2312" pitchFamily="1" charset="-122"/>
              </a:rPr>
              <a:t>办</a:t>
            </a:r>
          </a:p>
        </p:txBody>
      </p:sp>
      <p:sp>
        <p:nvSpPr>
          <p:cNvPr id="9222" name="文本框 9221"/>
          <p:cNvSpPr txBox="1">
            <a:spLocks noChangeArrowheads="1"/>
          </p:cNvSpPr>
          <p:nvPr/>
        </p:nvSpPr>
        <p:spPr bwMode="auto">
          <a:xfrm>
            <a:off x="2133600" y="152400"/>
            <a:ext cx="5486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0" b="1">
                <a:solidFill>
                  <a:srgbClr val="CC00FF"/>
                </a:solidFill>
                <a:ea typeface="楷体_GB2312" pitchFamily="1" charset="-122"/>
              </a:rPr>
              <a:t>石</a:t>
            </a:r>
          </a:p>
        </p:txBody>
      </p:sp>
      <p:sp>
        <p:nvSpPr>
          <p:cNvPr id="9223" name="文本框 9222"/>
          <p:cNvSpPr txBox="1">
            <a:spLocks noChangeArrowheads="1"/>
          </p:cNvSpPr>
          <p:nvPr/>
        </p:nvSpPr>
        <p:spPr bwMode="auto">
          <a:xfrm>
            <a:off x="2209800" y="152400"/>
            <a:ext cx="5486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0" b="1">
                <a:solidFill>
                  <a:srgbClr val="FF0000"/>
                </a:solidFill>
                <a:ea typeface="楷体_GB2312" pitchFamily="1" charset="-122"/>
              </a:rPr>
              <a:t>瓶</a:t>
            </a:r>
          </a:p>
        </p:txBody>
      </p:sp>
      <p:sp>
        <p:nvSpPr>
          <p:cNvPr id="9224" name="文本框 9223"/>
          <p:cNvSpPr txBox="1">
            <a:spLocks noChangeArrowheads="1"/>
          </p:cNvSpPr>
          <p:nvPr/>
        </p:nvSpPr>
        <p:spPr bwMode="auto">
          <a:xfrm>
            <a:off x="2133600" y="152400"/>
            <a:ext cx="5486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0" b="1">
                <a:solidFill>
                  <a:srgbClr val="008000"/>
                </a:solidFill>
                <a:ea typeface="楷体_GB2312" pitchFamily="1" charset="-122"/>
              </a:rPr>
              <a:t>渴</a:t>
            </a:r>
          </a:p>
        </p:txBody>
      </p:sp>
      <p:sp>
        <p:nvSpPr>
          <p:cNvPr id="9225" name="文本框 9224"/>
          <p:cNvSpPr txBox="1">
            <a:spLocks noChangeArrowheads="1"/>
          </p:cNvSpPr>
          <p:nvPr/>
        </p:nvSpPr>
        <p:spPr bwMode="auto">
          <a:xfrm>
            <a:off x="2133600" y="76200"/>
            <a:ext cx="5486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0" b="1">
                <a:solidFill>
                  <a:srgbClr val="FF00FF"/>
                </a:solidFill>
                <a:ea typeface="楷体_GB2312" pitchFamily="1" charset="-122"/>
              </a:rPr>
              <a:t>喝</a:t>
            </a:r>
          </a:p>
        </p:txBody>
      </p:sp>
      <p:sp>
        <p:nvSpPr>
          <p:cNvPr id="9226" name="文本框 9225"/>
          <p:cNvSpPr txBox="1">
            <a:spLocks noChangeArrowheads="1"/>
          </p:cNvSpPr>
          <p:nvPr/>
        </p:nvSpPr>
        <p:spPr bwMode="auto">
          <a:xfrm>
            <a:off x="2133600" y="152400"/>
            <a:ext cx="5486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0" b="1">
                <a:solidFill>
                  <a:srgbClr val="0000FF"/>
                </a:solidFill>
                <a:ea typeface="楷体_GB2312" pitchFamily="1" charset="-122"/>
              </a:rPr>
              <a:t>鸦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/>
      <p:bldP spid="9220" grpId="0"/>
      <p:bldP spid="9221" grpId="0"/>
      <p:bldP spid="9222" grpId="0"/>
      <p:bldP spid="9223" grpId="0"/>
      <p:bldP spid="9224" grpId="0"/>
      <p:bldP spid="9225" grpId="0"/>
      <p:bldP spid="9226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1004</Words>
  <Characters>0</Characters>
  <Application>Microsoft Office PowerPoint</Application>
  <PresentationFormat>全屏显示(4:3)</PresentationFormat>
  <Lines>0</Lines>
  <Paragraphs>186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老办法不行了</vt:lpstr>
      <vt:lpstr>幻灯片 27</vt:lpstr>
    </vt:vector>
  </TitlesOfParts>
  <Company>eric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</dc:description>
  <cp:lastModifiedBy>liuwei</cp:lastModifiedBy>
  <cp:revision>68</cp:revision>
  <dcterms:created xsi:type="dcterms:W3CDTF">2004-05-14T06:42:29Z</dcterms:created>
  <dcterms:modified xsi:type="dcterms:W3CDTF">2017-04-16T06:07:21Z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