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7" r:id="rId3"/>
    <p:sldId id="268" r:id="rId4"/>
    <p:sldId id="276" r:id="rId5"/>
    <p:sldId id="265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8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CC"/>
    <a:srgbClr val="00CC66"/>
    <a:srgbClr val="00CC00"/>
    <a:srgbClr val="800080"/>
    <a:srgbClr val="339966"/>
    <a:srgbClr val="00FF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9" d="100"/>
        <a:sy n="9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E38F6-2118-4460-8A0D-DDC7F8A37194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BD368-13F5-464A-A8FB-2F90EDDF7E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192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00933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0202949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29627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35394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9039543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15405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609348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51521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692943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6035025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16560516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271389" y="1556792"/>
            <a:ext cx="698460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>
                <a:solidFill>
                  <a:srgbClr val="FF0000"/>
                </a:solidFill>
                <a:ea typeface="隶书" pitchFamily="49" charset="-122"/>
              </a:rPr>
              <a:t>燕子妈妈笑了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Group 2"/>
          <p:cNvGraphicFramePr>
            <a:graphicFrameLocks noGrp="1"/>
          </p:cNvGraphicFramePr>
          <p:nvPr/>
        </p:nvGraphicFramePr>
        <p:xfrm>
          <a:off x="609600" y="990600"/>
          <a:ext cx="8153400" cy="5210810"/>
        </p:xfrm>
        <a:graphic>
          <a:graphicData uri="http://schemas.openxmlformats.org/drawingml/2006/table">
            <a:tbl>
              <a:tblPr/>
              <a:tblGrid>
                <a:gridCol w="1828800"/>
                <a:gridCol w="3606800"/>
                <a:gridCol w="2717800"/>
              </a:tblGrid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看到了什么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态度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第一次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冬瓜是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大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茄子是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小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认真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第二次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冬瓜是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青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茄子是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紫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很认真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第三次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Group 2"/>
          <p:cNvGraphicFramePr>
            <a:graphicFrameLocks noGrp="1"/>
          </p:cNvGraphicFramePr>
          <p:nvPr/>
        </p:nvGraphicFramePr>
        <p:xfrm>
          <a:off x="609600" y="990600"/>
          <a:ext cx="8153400" cy="5210810"/>
        </p:xfrm>
        <a:graphic>
          <a:graphicData uri="http://schemas.openxmlformats.org/drawingml/2006/table">
            <a:tbl>
              <a:tblPr/>
              <a:tblGrid>
                <a:gridCol w="1828800"/>
                <a:gridCol w="3606800"/>
                <a:gridCol w="2717800"/>
              </a:tblGrid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看到了什么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态度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第一次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冬瓜是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大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茄子是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小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认真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第二次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冬瓜是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青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茄子是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紫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很认真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第三次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冬瓜的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皮上有细毛。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茄子的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柄上有小刺。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01" name="Group 25"/>
          <p:cNvGraphicFramePr>
            <a:graphicFrameLocks noGrp="1"/>
          </p:cNvGraphicFramePr>
          <p:nvPr/>
        </p:nvGraphicFramePr>
        <p:xfrm>
          <a:off x="609600" y="990600"/>
          <a:ext cx="8153400" cy="4753610"/>
        </p:xfrm>
        <a:graphic>
          <a:graphicData uri="http://schemas.openxmlformats.org/drawingml/2006/table">
            <a:tbl>
              <a:tblPr/>
              <a:tblGrid>
                <a:gridCol w="1828800"/>
                <a:gridCol w="3606800"/>
                <a:gridCol w="2717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看到了什么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态度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第一次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冬瓜是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大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茄子是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小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认真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第二次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冬瓜是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青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茄子是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紫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很认真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第三次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冬瓜的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皮上有细毛。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茄子的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柄上有小刺。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特别认真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WordArt 5"/>
          <p:cNvSpPr>
            <a:spLocks noChangeArrowheads="1" noChangeShapeType="1" noTextEdit="1"/>
          </p:cNvSpPr>
          <p:nvPr/>
        </p:nvSpPr>
        <p:spPr bwMode="auto">
          <a:xfrm>
            <a:off x="1908175" y="2636838"/>
            <a:ext cx="5327650" cy="11731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b="1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谢谢指导！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95288" y="1916113"/>
            <a:ext cx="85344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dirty="0"/>
              <a:t>  </a:t>
            </a:r>
            <a:r>
              <a:rPr lang="zh-CN" altLang="en-US" sz="4800" dirty="0"/>
              <a:t>屋檐    不错     认真      柄上   </a:t>
            </a:r>
          </a:p>
          <a:p>
            <a:pPr>
              <a:spcBef>
                <a:spcPct val="50000"/>
              </a:spcBef>
            </a:pPr>
            <a:r>
              <a:rPr lang="zh-CN" altLang="en-US" sz="4800" dirty="0"/>
              <a:t>  发现     细毛     冬瓜      茄子     </a:t>
            </a:r>
          </a:p>
          <a:p>
            <a:pPr>
              <a:spcBef>
                <a:spcPct val="50000"/>
              </a:spcBef>
            </a:pPr>
            <a:r>
              <a:rPr lang="zh-CN" altLang="en-US" sz="4800" dirty="0"/>
              <a:t>   菜园     躺            挂</a:t>
            </a:r>
          </a:p>
        </p:txBody>
      </p:sp>
      <p:sp>
        <p:nvSpPr>
          <p:cNvPr id="26627" name="WordArt 3"/>
          <p:cNvSpPr>
            <a:spLocks noChangeArrowheads="1" noChangeShapeType="1" noTextEdit="1"/>
          </p:cNvSpPr>
          <p:nvPr/>
        </p:nvSpPr>
        <p:spPr bwMode="auto">
          <a:xfrm>
            <a:off x="2987675" y="836613"/>
            <a:ext cx="2057400" cy="7731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000" b="1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字词学习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0" y="-152400"/>
          <a:ext cx="9144000" cy="7086600"/>
        </p:xfrm>
        <a:graphic>
          <a:graphicData uri="http://schemas.openxmlformats.org/presentationml/2006/ole">
            <p:oleObj spid="_x0000_s14343" name="BMP 图象" r:id="rId3" imgW="4105848" imgH="3161905" progId="PBrush">
              <p:embed/>
            </p:oleObj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327525" y="914400"/>
            <a:ext cx="1098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>
                <a:solidFill>
                  <a:srgbClr val="FF0000"/>
                </a:solidFill>
              </a:rPr>
              <a:t>躺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025650" y="3154363"/>
            <a:ext cx="10985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dirty="0">
                <a:solidFill>
                  <a:srgbClr val="FF0000"/>
                </a:solidFill>
              </a:rPr>
              <a:t>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0658976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25603" name="幻灯片" r:id="rId3" imgW="4256598" imgH="3192955" progId="PowerPoint.Slid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7" name="Group 13"/>
          <p:cNvGrpSpPr>
            <a:grpSpLocks/>
          </p:cNvGrpSpPr>
          <p:nvPr/>
        </p:nvGrpSpPr>
        <p:grpSpPr bwMode="auto">
          <a:xfrm>
            <a:off x="-152400" y="3581400"/>
            <a:ext cx="9080500" cy="2133600"/>
            <a:chOff x="40" y="1680"/>
            <a:chExt cx="5720" cy="1344"/>
          </a:xfrm>
        </p:grpSpPr>
        <p:sp>
          <p:nvSpPr>
            <p:cNvPr id="11267" name="Text Box 3"/>
            <p:cNvSpPr txBox="1">
              <a:spLocks noChangeArrowheads="1"/>
            </p:cNvSpPr>
            <p:nvPr/>
          </p:nvSpPr>
          <p:spPr bwMode="auto">
            <a:xfrm>
              <a:off x="136" y="2122"/>
              <a:ext cx="5624" cy="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/>
                <a:t>      “</a:t>
              </a:r>
              <a:r>
                <a:rPr lang="zh-CN" altLang="en-US" sz="4400"/>
                <a:t>很好。你再去仔细地看看，它们还有什么不一样。”</a:t>
              </a:r>
            </a:p>
          </p:txBody>
        </p: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40" y="1680"/>
              <a:ext cx="1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4000"/>
            </a:p>
          </p:txBody>
        </p:sp>
      </p:grp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990600" y="4953000"/>
            <a:ext cx="1295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76" name="Group 12"/>
          <p:cNvGrpSpPr>
            <a:grpSpLocks/>
          </p:cNvGrpSpPr>
          <p:nvPr/>
        </p:nvGrpSpPr>
        <p:grpSpPr bwMode="auto">
          <a:xfrm>
            <a:off x="22225" y="1524000"/>
            <a:ext cx="9121775" cy="2166938"/>
            <a:chOff x="6" y="123"/>
            <a:chExt cx="5746" cy="1365"/>
          </a:xfrm>
        </p:grpSpPr>
        <p:sp>
          <p:nvSpPr>
            <p:cNvPr id="11266" name="Text Box 2"/>
            <p:cNvSpPr txBox="1">
              <a:spLocks noChangeArrowheads="1"/>
            </p:cNvSpPr>
            <p:nvPr/>
          </p:nvSpPr>
          <p:spPr bwMode="auto">
            <a:xfrm>
              <a:off x="6" y="586"/>
              <a:ext cx="5746" cy="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/>
                <a:t>        “</a:t>
              </a:r>
              <a:r>
                <a:rPr lang="zh-CN" altLang="en-US" sz="4400"/>
                <a:t>不错。你能不能再去看看，还有什么不一样。”</a:t>
              </a: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96" y="123"/>
              <a:ext cx="1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4000"/>
            </a:p>
          </p:txBody>
        </p:sp>
      </p:grp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4500563" y="5013325"/>
            <a:ext cx="1600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0" y="404813"/>
            <a:ext cx="91440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dirty="0"/>
              <a:t>     </a:t>
            </a:r>
            <a:r>
              <a:rPr lang="en-US" altLang="zh-CN" sz="4400" dirty="0"/>
              <a:t>“</a:t>
            </a:r>
            <a:r>
              <a:rPr lang="zh-CN" altLang="en-US" sz="4400" dirty="0"/>
              <a:t>你能不能飞到菜园里去，看看冬瓜和茄子有什么不一样</a:t>
            </a:r>
            <a:r>
              <a:rPr lang="zh-CN" altLang="en-US" sz="4400" dirty="0" smtClean="0"/>
              <a:t>？”</a:t>
            </a:r>
            <a:endParaRPr lang="zh-CN" altLang="en-US" sz="4400" dirty="0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1371600" y="2895600"/>
            <a:ext cx="1295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11273" grpId="0" animBg="1"/>
      <p:bldP spid="11278" grpId="0" autoUpdateAnimBg="0"/>
      <p:bldP spid="112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Group 2"/>
          <p:cNvGraphicFramePr>
            <a:graphicFrameLocks noGrp="1"/>
          </p:cNvGraphicFramePr>
          <p:nvPr/>
        </p:nvGraphicFramePr>
        <p:xfrm>
          <a:off x="609600" y="990600"/>
          <a:ext cx="8153400" cy="5210810"/>
        </p:xfrm>
        <a:graphic>
          <a:graphicData uri="http://schemas.openxmlformats.org/drawingml/2006/table">
            <a:tbl>
              <a:tblPr/>
              <a:tblGrid>
                <a:gridCol w="1828800"/>
                <a:gridCol w="3606800"/>
                <a:gridCol w="2717800"/>
              </a:tblGrid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看到了什么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态度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第一次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第二次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第三次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81" name="Group 25"/>
          <p:cNvGraphicFramePr>
            <a:graphicFrameLocks noGrp="1"/>
          </p:cNvGraphicFramePr>
          <p:nvPr/>
        </p:nvGraphicFramePr>
        <p:xfrm>
          <a:off x="609600" y="990600"/>
          <a:ext cx="8153400" cy="5210810"/>
        </p:xfrm>
        <a:graphic>
          <a:graphicData uri="http://schemas.openxmlformats.org/drawingml/2006/table">
            <a:tbl>
              <a:tblPr/>
              <a:tblGrid>
                <a:gridCol w="1828800"/>
                <a:gridCol w="3606800"/>
                <a:gridCol w="2717800"/>
              </a:tblGrid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看到了什么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态度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第一次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冬瓜是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大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茄子是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小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第二次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99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第三次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Group 2"/>
          <p:cNvGraphicFramePr>
            <a:graphicFrameLocks noGrp="1"/>
          </p:cNvGraphicFramePr>
          <p:nvPr/>
        </p:nvGraphicFramePr>
        <p:xfrm>
          <a:off x="609600" y="990600"/>
          <a:ext cx="8153400" cy="5210810"/>
        </p:xfrm>
        <a:graphic>
          <a:graphicData uri="http://schemas.openxmlformats.org/drawingml/2006/table">
            <a:tbl>
              <a:tblPr/>
              <a:tblGrid>
                <a:gridCol w="1828800"/>
                <a:gridCol w="3606800"/>
                <a:gridCol w="2717800"/>
              </a:tblGrid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看到了什么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态度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第一次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冬瓜是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大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茄子是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小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认真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第二次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第三次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29" name="Group 25"/>
          <p:cNvGraphicFramePr>
            <a:graphicFrameLocks noGrp="1"/>
          </p:cNvGraphicFramePr>
          <p:nvPr/>
        </p:nvGraphicFramePr>
        <p:xfrm>
          <a:off x="609600" y="990600"/>
          <a:ext cx="8153400" cy="5210810"/>
        </p:xfrm>
        <a:graphic>
          <a:graphicData uri="http://schemas.openxmlformats.org/drawingml/2006/table">
            <a:tbl>
              <a:tblPr/>
              <a:tblGrid>
                <a:gridCol w="1828800"/>
                <a:gridCol w="3606800"/>
                <a:gridCol w="2717800"/>
              </a:tblGrid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看到了什么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态度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第一次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冬瓜是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大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茄子是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小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认真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第二次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冬瓜是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青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茄子是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紫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的。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第三次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277</Words>
  <Application>Microsoft Office PowerPoint</Application>
  <PresentationFormat>全屏显示(4:3)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第一PPT模板网-WWW.1PPT.COM</vt:lpstr>
      <vt:lpstr>BMP 图象</vt:lpstr>
      <vt:lpstr>幻灯片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Manager>第一PPT模板网-WWW.1PPT.COM</Manager>
  <Company>第一PPT模板网-WWW.1PPT.COM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</dc:description>
  <cp:lastModifiedBy>liuwei</cp:lastModifiedBy>
  <cp:revision>22</cp:revision>
  <dcterms:created xsi:type="dcterms:W3CDTF">2003-03-14T03:39:28Z</dcterms:created>
  <dcterms:modified xsi:type="dcterms:W3CDTF">2017-04-19T14:11:51Z</dcterms:modified>
  <cp:category>第一PPT模板网-WWW.1PPT.COM</cp:category>
</cp:coreProperties>
</file>