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7D9"/>
    <a:srgbClr val="FF0066"/>
    <a:srgbClr val="F3D279"/>
    <a:srgbClr val="800080"/>
    <a:srgbClr val="CC0066"/>
    <a:srgbClr val="990099"/>
    <a:srgbClr val="3333FF"/>
    <a:srgbClr val="B1F9C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9" d="100"/>
        <a:sy n="99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0F8A3-6CF1-4E3D-A901-DD68E469132E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6DBD5-C0B9-4C12-B136-65ED23BB57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75121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6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6DBD5-C0B9-4C12-B136-65ED23BB570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46836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778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3727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295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9857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55513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7678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8994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181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7130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64823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77317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 shadeToTitle="1">
        <a:gradFill rotWithShape="0">
          <a:gsLst>
            <a:gs pos="0">
              <a:srgbClr val="FBE7D9"/>
            </a:gs>
            <a:gs pos="100000">
              <a:srgbClr val="B1F9C5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gif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gradFill rotWithShape="0">
          <a:gsLst>
            <a:gs pos="0">
              <a:srgbClr val="B1F9C5"/>
            </a:gs>
            <a:gs pos="100000">
              <a:srgbClr val="FBE7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2" descr="打伞女孩"/>
          <p:cNvSpPr>
            <a:spLocks noChangeArrowheads="1" noChangeShapeType="1"/>
          </p:cNvSpPr>
          <p:nvPr/>
        </p:nvSpPr>
        <p:spPr bwMode="auto">
          <a:xfrm>
            <a:off x="1117998" y="1988840"/>
            <a:ext cx="7236221" cy="2016224"/>
          </a:xfrm>
          <a:prstGeom prst="rect">
            <a:avLst/>
          </a:prstGeom>
        </p:spPr>
        <p:txBody>
          <a:bodyPr wrap="none" fromWordArt="1">
            <a:prstTxWarp prst="textChevron">
              <a:avLst>
                <a:gd name="adj" fmla="val 25000"/>
              </a:avLst>
            </a:prstTxWarp>
          </a:bodyPr>
          <a:lstStyle/>
          <a:p>
            <a:pPr algn="ctr"/>
            <a:r>
              <a:rPr lang="zh-CN" altLang="en-US" sz="6000" b="1" kern="10" dirty="0">
                <a:ln w="12700">
                  <a:solidFill>
                    <a:schemeClr val="tx2"/>
                  </a:solidFill>
                  <a:round/>
                  <a:headEnd/>
                  <a:tailEnd/>
                </a:ln>
                <a:blipFill dpi="0" rotWithShape="0">
                  <a:blip r:embed="rId2">
                    <a:alphaModFix amt="75000"/>
                  </a:blip>
                  <a:srcRect/>
                  <a:tile tx="0" ty="0" sx="100000" sy="100000" flip="none" algn="tl"/>
                </a:blipFill>
                <a:effectLst>
                  <a:prstShdw prst="shdw11">
                    <a:srgbClr val="C0C0C0">
                      <a:alpha val="79999"/>
                    </a:srgbClr>
                  </a:prstShdw>
                </a:effectLst>
                <a:latin typeface="楷体_GB2312"/>
              </a:rPr>
              <a:t>燕子妈妈笑了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37419" y="620688"/>
            <a:ext cx="7416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00FF"/>
                </a:solidFill>
                <a:latin typeface="Arial Black" pitchFamily="34" charset="0"/>
                <a:ea typeface="黑体" pitchFamily="2" charset="-122"/>
              </a:rPr>
              <a:t>语文</a:t>
            </a:r>
            <a:r>
              <a:rPr lang="en-US" altLang="zh-CN" sz="3600" b="1" dirty="0">
                <a:solidFill>
                  <a:srgbClr val="0000FF"/>
                </a:solidFill>
                <a:latin typeface="Arial Black" pitchFamily="34" charset="0"/>
                <a:ea typeface="黑体" pitchFamily="2" charset="-122"/>
              </a:rPr>
              <a:t>S</a:t>
            </a:r>
            <a:r>
              <a:rPr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版</a:t>
            </a:r>
            <a:r>
              <a:rPr lang="zh-CN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一年级</a:t>
            </a:r>
            <a:r>
              <a:rPr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语文</a:t>
            </a:r>
            <a:r>
              <a:rPr lang="zh-CN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下册</a:t>
            </a:r>
            <a:r>
              <a:rPr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第六单元</a:t>
            </a:r>
            <a:endParaRPr 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077" name="Picture 5" descr="11143480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6513" y="5949950"/>
            <a:ext cx="92186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73075" y="693738"/>
            <a:ext cx="8278813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sz="5400" b="1">
              <a:solidFill>
                <a:srgbClr val="990099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sz="2800" b="1"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 </a:t>
            </a:r>
            <a:endParaRPr lang="zh-CN" sz="3200">
              <a:solidFill>
                <a:srgbClr val="0000FF"/>
              </a:solidFill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555875" y="117475"/>
            <a:ext cx="5400675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54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猜</a:t>
            </a:r>
            <a:r>
              <a:rPr lang="zh-CN" altLang="en-US" sz="54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sz="54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谜</a:t>
            </a:r>
            <a:r>
              <a:rPr lang="zh-CN" altLang="en-US" sz="54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sz="54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语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468313" y="1052513"/>
            <a:ext cx="8351837" cy="4176712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FBE7D9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55650" y="1412875"/>
            <a:ext cx="8066088" cy="447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/>
              <a:t>         </a:t>
            </a:r>
            <a:r>
              <a:rPr lang="zh-CN" altLang="en-US" b="1" dirty="0">
                <a:solidFill>
                  <a:srgbClr val="800080"/>
                </a:solidFill>
              </a:rPr>
              <a:t>  </a:t>
            </a:r>
            <a:r>
              <a:rPr lang="zh-CN" sz="3200" b="1" dirty="0">
                <a:solidFill>
                  <a:srgbClr val="800080"/>
                </a:solidFill>
                <a:latin typeface="黑体" pitchFamily="2" charset="-122"/>
                <a:ea typeface="黑体" pitchFamily="2" charset="-122"/>
              </a:rPr>
              <a:t>同学们，你们喜欢猜谜语吗?今天老师带来了两条谜语，看谁猜得又对又快。</a:t>
            </a:r>
          </a:p>
          <a:p>
            <a:r>
              <a:rPr lang="zh-CN" sz="3200" b="1" dirty="0">
                <a:solidFill>
                  <a:srgbClr val="0000FF"/>
                </a:solidFill>
              </a:rPr>
              <a:t>    </a:t>
            </a:r>
          </a:p>
          <a:p>
            <a:r>
              <a:rPr lang="zh-CN" sz="3200" b="1" dirty="0">
                <a:solidFill>
                  <a:srgbClr val="0000FF"/>
                </a:solidFill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紫色树，开紫花，紫色果里有芝麻。(猜一蔬菜名)</a:t>
            </a:r>
          </a:p>
          <a:p>
            <a:r>
              <a:rPr 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身穿绿衣裳，身胖地里躺，生的籽儿多，个个白脸膛。(猜一蔬菜名)</a:t>
            </a:r>
          </a:p>
          <a:p>
            <a:r>
              <a:rPr 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  <a:p>
            <a:endParaRPr lang="zh-CN" sz="32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4102" name="Picture 6" descr="蝴蝶1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-30163" y="188913"/>
            <a:ext cx="2154238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 descr="蝴蝶1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661150" y="261938"/>
            <a:ext cx="2471738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4" name="Picture 8" descr="蝴蝶1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52413" y="117475"/>
            <a:ext cx="2087562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5" name="Picture 9" descr="蝴蝶1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948488" y="261938"/>
            <a:ext cx="2255837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6" name="Picture 10" descr="1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524750" y="5084763"/>
            <a:ext cx="1223963" cy="183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 descr="j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54000" y="6238875"/>
            <a:ext cx="73437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-31750" y="1052513"/>
            <a:ext cx="9069388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sz="4400" b="1" dirty="0"/>
          </a:p>
          <a:p>
            <a:r>
              <a:rPr lang="zh-CN" dirty="0"/>
              <a:t>   </a:t>
            </a:r>
            <a:r>
              <a:rPr lang="zh-CN" sz="4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4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lang="zh-CN" sz="4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自由读课文，借助拼音读准字音。</a:t>
            </a:r>
          </a:p>
          <a:p>
            <a:r>
              <a:rPr lang="zh-CN" altLang="en-US" sz="4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</a:t>
            </a:r>
          </a:p>
          <a:p>
            <a:r>
              <a:rPr lang="zh-CN" altLang="en-US" sz="4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sz="4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4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lang="zh-CN" sz="4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圈出生字宝宝与同桌互相认读。</a:t>
            </a:r>
            <a:r>
              <a:rPr lang="zh-CN" altLang="en-US" sz="4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</a:t>
            </a:r>
          </a:p>
          <a:p>
            <a:r>
              <a:rPr lang="zh-CN" altLang="en-US" sz="4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</a:p>
          <a:p>
            <a:r>
              <a:rPr lang="zh-CN" altLang="en-US" sz="4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</a:p>
          <a:p>
            <a:pPr algn="r"/>
            <a:r>
              <a:rPr 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  <a:p>
            <a:r>
              <a:rPr lang="zh-CN" dirty="0"/>
              <a:t>    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463675" y="415925"/>
            <a:ext cx="6924675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1" dirty="0">
                <a:solidFill>
                  <a:srgbClr val="FF3300"/>
                </a:solidFill>
              </a:rPr>
              <a:t>  </a:t>
            </a:r>
            <a:r>
              <a:rPr lang="zh-CN" sz="54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自读课文</a:t>
            </a:r>
            <a:r>
              <a:rPr lang="zh-CN" altLang="en-US" sz="54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sz="54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初步识字	</a:t>
            </a:r>
          </a:p>
        </p:txBody>
      </p:sp>
      <p:pic>
        <p:nvPicPr>
          <p:cNvPr id="5124" name="Picture 4" descr="狗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51725" y="5734050"/>
            <a:ext cx="1366838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 descr="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2940000">
            <a:off x="329407" y="5511006"/>
            <a:ext cx="1422400" cy="129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蝴蝶1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52413" y="117475"/>
            <a:ext cx="2087562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7" name="Picture 7" descr="蝴蝶1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019925" y="188913"/>
            <a:ext cx="20891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8" name="Picture 8" descr="j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908175" y="6165850"/>
            <a:ext cx="5616575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179388" y="1052513"/>
            <a:ext cx="8424862" cy="5257800"/>
          </a:xfrm>
          <a:prstGeom prst="roundRect">
            <a:avLst>
              <a:gd name="adj" fmla="val 16667"/>
            </a:avLst>
          </a:prstGeom>
          <a:solidFill>
            <a:srgbClr val="FBE7D9"/>
          </a:solidFill>
          <a:ln w="38100">
            <a:solidFill>
              <a:srgbClr val="99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96875" y="1125538"/>
            <a:ext cx="8569325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000" b="1" dirty="0" err="1"/>
              <a:t>yan</a:t>
            </a:r>
            <a:r>
              <a:rPr lang="en-US" altLang="zh-CN" sz="4000" b="1" dirty="0"/>
              <a:t>      tang      </a:t>
            </a:r>
            <a:r>
              <a:rPr lang="en-US" altLang="zh-CN" sz="4000" b="1" dirty="0" err="1"/>
              <a:t>qie</a:t>
            </a:r>
            <a:r>
              <a:rPr lang="en-US" altLang="zh-CN" sz="4000" b="1" dirty="0"/>
              <a:t>       </a:t>
            </a:r>
            <a:r>
              <a:rPr lang="en-US" altLang="zh-CN" sz="4000" b="1" dirty="0" err="1"/>
              <a:t>gua</a:t>
            </a:r>
            <a:r>
              <a:rPr lang="en-US" altLang="zh-CN" sz="4000" b="1" dirty="0"/>
              <a:t>       </a:t>
            </a:r>
            <a:r>
              <a:rPr lang="en-US" altLang="zh-CN" sz="4000" b="1" dirty="0" err="1"/>
              <a:t>zi</a:t>
            </a:r>
            <a:r>
              <a:rPr lang="en-US" altLang="zh-CN" sz="4000" b="1" dirty="0"/>
              <a:t>        </a:t>
            </a:r>
            <a:r>
              <a:rPr lang="en-US" altLang="zh-CN" sz="4000" dirty="0"/>
              <a:t> </a:t>
            </a:r>
            <a:r>
              <a:rPr lang="en-US" altLang="zh-CN" sz="4000" b="1" dirty="0"/>
              <a:t>  </a:t>
            </a:r>
          </a:p>
          <a:p>
            <a:r>
              <a:rPr lang="zh-CN" altLang="en-US" sz="4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燕     躺     茄      挂     仔</a:t>
            </a:r>
          </a:p>
          <a:p>
            <a:r>
              <a:rPr lang="en-US" altLang="zh-CN" sz="4000" b="1" dirty="0" err="1"/>
              <a:t>neng</a:t>
            </a:r>
            <a:r>
              <a:rPr lang="en-US" altLang="zh-CN" sz="4000" b="1" dirty="0"/>
              <a:t>     </a:t>
            </a:r>
            <a:r>
              <a:rPr lang="en-US" altLang="zh-CN" sz="4000" b="1" dirty="0" err="1"/>
              <a:t>cuo</a:t>
            </a:r>
            <a:r>
              <a:rPr lang="en-US" altLang="zh-CN" sz="4000" b="1" dirty="0"/>
              <a:t>       </a:t>
            </a:r>
            <a:r>
              <a:rPr lang="en-US" altLang="zh-CN" sz="4000" b="1" dirty="0" err="1"/>
              <a:t>zi</a:t>
            </a:r>
            <a:r>
              <a:rPr lang="en-US" altLang="zh-CN" sz="4000" b="1" dirty="0"/>
              <a:t>         xi          ci   </a:t>
            </a:r>
          </a:p>
          <a:p>
            <a:r>
              <a:rPr lang="zh-CN" altLang="en-US" sz="4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能      错     紫     细     刺</a:t>
            </a:r>
          </a:p>
          <a:p>
            <a:r>
              <a:rPr lang="en-US" altLang="zh-CN" sz="4000" b="1" dirty="0" err="1"/>
              <a:t>yi</a:t>
            </a:r>
            <a:r>
              <a:rPr lang="en-US" altLang="zh-CN" sz="4000" b="1" dirty="0"/>
              <a:t>        me       </a:t>
            </a:r>
            <a:r>
              <a:rPr lang="en-US" altLang="zh-CN" sz="4000" b="1" dirty="0" err="1"/>
              <a:t>gua</a:t>
            </a:r>
            <a:r>
              <a:rPr lang="en-US" altLang="zh-CN" sz="4000" b="1" dirty="0"/>
              <a:t>       </a:t>
            </a:r>
            <a:r>
              <a:rPr lang="en-US" altLang="zh-CN" sz="4000" b="1" dirty="0" err="1"/>
              <a:t>fa</a:t>
            </a:r>
            <a:r>
              <a:rPr lang="en-US" altLang="zh-CN" sz="4000" b="1" dirty="0"/>
              <a:t>       </a:t>
            </a:r>
            <a:r>
              <a:rPr lang="en-US" altLang="zh-CN" sz="4000" b="1" dirty="0" err="1"/>
              <a:t>shen</a:t>
            </a:r>
            <a:r>
              <a:rPr lang="en-US" altLang="zh-CN" sz="4000" b="1" dirty="0"/>
              <a:t>   </a:t>
            </a:r>
          </a:p>
          <a:p>
            <a:r>
              <a:rPr lang="zh-CN" altLang="en-US" sz="4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意    </a:t>
            </a:r>
            <a:r>
              <a:rPr lang="zh-CN" altLang="en-US" sz="40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么     瓜     发      什</a:t>
            </a:r>
          </a:p>
          <a:p>
            <a:r>
              <a:rPr lang="en-US" altLang="zh-CN" sz="4000" b="1" dirty="0"/>
              <a:t>yang    </a:t>
            </a:r>
            <a:r>
              <a:rPr lang="en-US" altLang="zh-CN" sz="4000" b="1" dirty="0" err="1"/>
              <a:t>hao</a:t>
            </a:r>
            <a:r>
              <a:rPr lang="en-US" altLang="zh-CN" sz="4000" b="1" dirty="0"/>
              <a:t>      </a:t>
            </a:r>
            <a:r>
              <a:rPr lang="en-US" altLang="zh-CN" sz="4000" b="1" dirty="0" err="1"/>
              <a:t>xian</a:t>
            </a:r>
            <a:endParaRPr lang="en-US" altLang="zh-CN" sz="4000" b="1" dirty="0"/>
          </a:p>
          <a:p>
            <a:r>
              <a:rPr lang="en-US" altLang="zh-CN" sz="4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40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样     好     现</a:t>
            </a:r>
            <a:endParaRPr lang="zh-CN" sz="4000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 flipH="1" flipV="1">
            <a:off x="827088" y="1270000"/>
            <a:ext cx="73025" cy="142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H="1" flipV="1">
            <a:off x="2484438" y="1270000"/>
            <a:ext cx="71437" cy="142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V="1">
            <a:off x="2555875" y="1270000"/>
            <a:ext cx="71438" cy="142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V="1">
            <a:off x="4716463" y="1270000"/>
            <a:ext cx="144462" cy="142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 flipH="1" flipV="1">
            <a:off x="6516688" y="1270000"/>
            <a:ext cx="71437" cy="142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 flipV="1">
            <a:off x="755650" y="3644900"/>
            <a:ext cx="71438" cy="1444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V="1">
            <a:off x="900113" y="2420938"/>
            <a:ext cx="144462" cy="215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H="1" flipV="1">
            <a:off x="3060700" y="2492375"/>
            <a:ext cx="71438" cy="1444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 flipH="1" flipV="1">
            <a:off x="4500563" y="2420938"/>
            <a:ext cx="144462" cy="1444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 flipV="1">
            <a:off x="4645025" y="2420938"/>
            <a:ext cx="71438" cy="1444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 flipH="1" flipV="1">
            <a:off x="6156325" y="2420938"/>
            <a:ext cx="144463" cy="1444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 flipH="1" flipV="1">
            <a:off x="8027988" y="2420938"/>
            <a:ext cx="73025" cy="1444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 flipH="1" flipV="1">
            <a:off x="827088" y="4870450"/>
            <a:ext cx="144462" cy="215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 flipH="1" flipV="1">
            <a:off x="2627313" y="4941888"/>
            <a:ext cx="73025" cy="1444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 flipV="1">
            <a:off x="2700338" y="4941888"/>
            <a:ext cx="144462" cy="1444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3" name="Line 19"/>
          <p:cNvSpPr>
            <a:spLocks noChangeShapeType="1"/>
          </p:cNvSpPr>
          <p:nvPr/>
        </p:nvSpPr>
        <p:spPr bwMode="auto">
          <a:xfrm flipH="1" flipV="1">
            <a:off x="4500563" y="4941888"/>
            <a:ext cx="71437" cy="1444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4" name="Line 20"/>
          <p:cNvSpPr>
            <a:spLocks noChangeShapeType="1"/>
          </p:cNvSpPr>
          <p:nvPr/>
        </p:nvSpPr>
        <p:spPr bwMode="auto">
          <a:xfrm>
            <a:off x="5867400" y="3789363"/>
            <a:ext cx="217488" cy="15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5" name="Line 21"/>
          <p:cNvSpPr>
            <a:spLocks noChangeShapeType="1"/>
          </p:cNvSpPr>
          <p:nvPr/>
        </p:nvSpPr>
        <p:spPr bwMode="auto">
          <a:xfrm flipV="1">
            <a:off x="7812088" y="3717925"/>
            <a:ext cx="144462" cy="142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6" name="Line 22"/>
          <p:cNvSpPr>
            <a:spLocks noChangeShapeType="1"/>
          </p:cNvSpPr>
          <p:nvPr/>
        </p:nvSpPr>
        <p:spPr bwMode="auto">
          <a:xfrm>
            <a:off x="4427538" y="3789363"/>
            <a:ext cx="217487" cy="15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167" name="Picture 23" descr="l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877050" y="5229225"/>
            <a:ext cx="2303463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8" name="AutoShape 24"/>
          <p:cNvSpPr>
            <a:spLocks noChangeArrowheads="1"/>
          </p:cNvSpPr>
          <p:nvPr/>
        </p:nvSpPr>
        <p:spPr bwMode="auto">
          <a:xfrm>
            <a:off x="396875" y="46038"/>
            <a:ext cx="4895850" cy="1008062"/>
          </a:xfrm>
          <a:prstGeom prst="horizontalScroll">
            <a:avLst>
              <a:gd name="adj" fmla="val 12500"/>
            </a:avLst>
          </a:prstGeom>
          <a:solidFill>
            <a:srgbClr val="F3D279"/>
          </a:solidFill>
          <a:ln w="28575">
            <a:solidFill>
              <a:srgbClr val="3333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396875" y="188913"/>
            <a:ext cx="4895850" cy="701675"/>
          </a:xfrm>
          <a:prstGeom prst="rect">
            <a:avLst/>
          </a:prstGeom>
          <a:solidFill>
            <a:srgbClr val="F3D2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chemeClr val="tx2"/>
                </a:solidFill>
              </a:rPr>
              <a:t>  </a:t>
            </a:r>
            <a:r>
              <a:rPr lang="zh-CN" altLang="en-US" sz="40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读一读    记一记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ChangeArrowheads="1"/>
          </p:cNvSpPr>
          <p:nvPr/>
        </p:nvSpPr>
        <p:spPr bwMode="auto">
          <a:xfrm>
            <a:off x="684213" y="260350"/>
            <a:ext cx="4751387" cy="1152525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6D4CA"/>
          </a:solidFill>
          <a:ln w="38100">
            <a:solidFill>
              <a:srgbClr val="99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12775" y="333375"/>
            <a:ext cx="4651375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1" dirty="0">
                <a:solidFill>
                  <a:srgbClr val="0000FF"/>
                </a:solidFill>
                <a:ea typeface="黑体" pitchFamily="2" charset="-122"/>
              </a:rPr>
              <a:t>   </a:t>
            </a:r>
            <a:r>
              <a:rPr lang="zh-CN" altLang="en-US" sz="5400" b="1" dirty="0">
                <a:solidFill>
                  <a:srgbClr val="6600FF"/>
                </a:solidFill>
                <a:ea typeface="黑体" pitchFamily="2" charset="-122"/>
              </a:rPr>
              <a:t>我会读词了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07950" y="1412875"/>
            <a:ext cx="8856663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8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48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燕子   躺着   茄子   挂好           </a:t>
            </a:r>
          </a:p>
          <a:p>
            <a:endParaRPr lang="zh-CN" altLang="en-US" sz="4800" b="1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48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仔细   不能   错了   紫色  </a:t>
            </a:r>
          </a:p>
          <a:p>
            <a:endParaRPr lang="zh-CN" altLang="en-US" sz="4800" b="1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48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小刺   满意   什么   冬瓜   </a:t>
            </a:r>
          </a:p>
          <a:p>
            <a:endParaRPr lang="zh-CN" altLang="en-US" sz="4800" b="1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48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现在   发现   一样  </a:t>
            </a:r>
            <a:endParaRPr lang="zh-CN" sz="4800" b="1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7173" name="Picture 5" descr="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021513" y="5373688"/>
            <a:ext cx="1873250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 descr="燕子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092950" y="188913"/>
            <a:ext cx="1223963" cy="152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5" name="Picture 7" descr="燕子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885113" y="836613"/>
            <a:ext cx="1223962" cy="152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347864" y="3140968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www.1ppt.com/kejian/lishi/        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187450" y="2060575"/>
            <a:ext cx="6553200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         </a:t>
            </a:r>
          </a:p>
          <a:p>
            <a:r>
              <a:rPr lang="zh-CN" altLang="en-US" sz="4000" b="1" dirty="0">
                <a:solidFill>
                  <a:srgbClr val="0000FF"/>
                </a:solidFill>
              </a:rPr>
              <a:t> </a:t>
            </a:r>
            <a:r>
              <a:rPr lang="zh-CN" altLang="en-US" sz="4000" b="1" dirty="0">
                <a:latin typeface="黑体" pitchFamily="2" charset="-122"/>
                <a:ea typeface="黑体" pitchFamily="2" charset="-122"/>
              </a:rPr>
              <a:t>  </a:t>
            </a:r>
            <a:r>
              <a:rPr lang="zh-CN" sz="3200" b="1" dirty="0">
                <a:latin typeface="黑体" pitchFamily="2" charset="-122"/>
                <a:ea typeface="黑体" pitchFamily="2" charset="-122"/>
              </a:rPr>
              <a:t>你们觉得这个故事有意思吗？想不想把它读下来？请你打开书，自己小声读一遍课文，读完后就坐好</a:t>
            </a:r>
            <a:r>
              <a:rPr lang="zh-CN" sz="3200" b="1" dirty="0" smtClean="0">
                <a:latin typeface="黑体" pitchFamily="2" charset="-122"/>
                <a:ea typeface="黑体" pitchFamily="2" charset="-122"/>
              </a:rPr>
              <a:t>。</a:t>
            </a:r>
            <a:endParaRPr lang="zh-CN" sz="32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692275" y="260350"/>
            <a:ext cx="69961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48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细读课文</a:t>
            </a:r>
            <a:r>
              <a:rPr lang="zh-CN" altLang="en-US" sz="48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sz="48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读中感悟</a:t>
            </a:r>
          </a:p>
        </p:txBody>
      </p:sp>
      <p:pic>
        <p:nvPicPr>
          <p:cNvPr id="8197" name="Picture 5" descr="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1140000">
            <a:off x="158750" y="5430838"/>
            <a:ext cx="1568450" cy="111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8" name="Picture 6" descr="蝴蝶1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-106363" y="476250"/>
            <a:ext cx="2084388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00" name="Picture 8" descr="燕子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885113" y="765175"/>
            <a:ext cx="1223962" cy="152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01" name="Picture 9" descr="燕子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07950" y="404813"/>
            <a:ext cx="1225550" cy="152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02" name="Picture 10" descr="燕子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380288" y="260350"/>
            <a:ext cx="1223962" cy="152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03" name="Picture 11" descr="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165975" y="4510088"/>
            <a:ext cx="17272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80975" y="1270000"/>
            <a:ext cx="8856663" cy="469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dirty="0"/>
              <a:t>		</a:t>
            </a:r>
          </a:p>
          <a:p>
            <a:r>
              <a:rPr lang="zh-CN" altLang="en-US" sz="3200" b="1" dirty="0">
                <a:solidFill>
                  <a:srgbClr val="990099"/>
                </a:solidFill>
              </a:rPr>
              <a:t>    </a:t>
            </a:r>
            <a:r>
              <a:rPr lang="zh-CN" altLang="en-US" sz="3200" b="1" dirty="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 dirty="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1.</a:t>
            </a:r>
            <a:r>
              <a:rPr lang="zh-CN" sz="2800" b="1" dirty="0">
                <a:latin typeface="黑体" pitchFamily="2" charset="-122"/>
                <a:ea typeface="黑体" pitchFamily="2" charset="-122"/>
              </a:rPr>
              <a:t>燕妈妈让小燕子去看的哪两种蔬菜？</a:t>
            </a:r>
          </a:p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     </a:t>
            </a:r>
          </a:p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      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2.</a:t>
            </a:r>
            <a:r>
              <a:rPr lang="zh-CN" sz="2800" b="1" dirty="0">
                <a:latin typeface="黑体" pitchFamily="2" charset="-122"/>
                <a:ea typeface="黑体" pitchFamily="2" charset="-122"/>
              </a:rPr>
              <a:t>第一次小燕子观察到的什么？它是怎样和妈妈说的？妈妈是怎样说的？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（</a:t>
            </a:r>
            <a:r>
              <a:rPr lang="zh-CN" sz="2800" b="1" dirty="0">
                <a:latin typeface="黑体" pitchFamily="2" charset="-122"/>
                <a:ea typeface="黑体" pitchFamily="2" charset="-122"/>
              </a:rPr>
              <a:t>读出燕妈妈和小燕子的语气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）</a:t>
            </a:r>
            <a:r>
              <a:rPr lang="zh-CN" sz="2800" b="1" dirty="0">
                <a:latin typeface="黑体" pitchFamily="2" charset="-122"/>
                <a:ea typeface="黑体" pitchFamily="2" charset="-122"/>
              </a:rPr>
              <a:t>		</a:t>
            </a:r>
          </a:p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      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3.</a:t>
            </a:r>
            <a:r>
              <a:rPr lang="zh-CN" sz="2800" b="1" dirty="0">
                <a:latin typeface="黑体" pitchFamily="2" charset="-122"/>
                <a:ea typeface="黑体" pitchFamily="2" charset="-122"/>
              </a:rPr>
              <a:t>第二次小燕子观察到了什么？妈妈又是怎样说的？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（</a:t>
            </a:r>
            <a:r>
              <a:rPr lang="zh-CN" sz="2800" b="1" dirty="0">
                <a:latin typeface="黑体" pitchFamily="2" charset="-122"/>
                <a:ea typeface="黑体" pitchFamily="2" charset="-122"/>
              </a:rPr>
              <a:t>读出燕妈妈和小燕子的语气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）</a:t>
            </a:r>
            <a:r>
              <a:rPr lang="zh-CN" sz="2800" b="1" dirty="0">
                <a:latin typeface="黑体" pitchFamily="2" charset="-122"/>
                <a:ea typeface="黑体" pitchFamily="2" charset="-122"/>
              </a:rPr>
              <a:t>		</a:t>
            </a:r>
          </a:p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     </a:t>
            </a:r>
          </a:p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     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4.</a:t>
            </a:r>
            <a:r>
              <a:rPr lang="zh-CN" sz="2800" b="1" dirty="0">
                <a:latin typeface="黑体" pitchFamily="2" charset="-122"/>
                <a:ea typeface="黑体" pitchFamily="2" charset="-122"/>
              </a:rPr>
              <a:t>第三次小燕子观察到的什么？妈妈是怎样的心情？根据学生的回答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。（</a:t>
            </a:r>
            <a:r>
              <a:rPr lang="zh-CN" sz="2800" b="1" dirty="0">
                <a:latin typeface="黑体" pitchFamily="2" charset="-122"/>
                <a:ea typeface="黑体" pitchFamily="2" charset="-122"/>
              </a:rPr>
              <a:t>读出燕妈妈和小燕子的语气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1187450" y="333375"/>
            <a:ext cx="7345363" cy="1008063"/>
          </a:xfrm>
          <a:prstGeom prst="wedgeEllipseCallout">
            <a:avLst>
              <a:gd name="adj1" fmla="val -43750"/>
              <a:gd name="adj2" fmla="val 70000"/>
            </a:avLst>
          </a:prstGeom>
          <a:gradFill rotWithShape="0">
            <a:gsLst>
              <a:gs pos="0">
                <a:schemeClr val="bg1"/>
              </a:gs>
              <a:gs pos="100000">
                <a:srgbClr val="FBE7D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749550" y="477838"/>
            <a:ext cx="4991100" cy="130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6600FF"/>
                </a:solidFill>
                <a:latin typeface="黑体" pitchFamily="2" charset="-122"/>
                <a:ea typeface="黑体" pitchFamily="2" charset="-122"/>
              </a:rPr>
              <a:t>细读课文  读中感悟</a:t>
            </a:r>
          </a:p>
        </p:txBody>
      </p:sp>
      <p:pic>
        <p:nvPicPr>
          <p:cNvPr id="9221" name="Picture 5" descr="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54000" y="6238875"/>
            <a:ext cx="8640763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 descr="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23850" y="117475"/>
            <a:ext cx="9366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 descr="燕子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461375" y="693738"/>
            <a:ext cx="576263" cy="152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ChangeArrowheads="1"/>
          </p:cNvSpPr>
          <p:nvPr/>
        </p:nvSpPr>
        <p:spPr bwMode="auto">
          <a:xfrm>
            <a:off x="900113" y="404813"/>
            <a:ext cx="5473700" cy="1439862"/>
          </a:xfrm>
          <a:prstGeom prst="cloudCallout">
            <a:avLst>
              <a:gd name="adj1" fmla="val -43750"/>
              <a:gd name="adj2" fmla="val 70000"/>
            </a:avLst>
          </a:prstGeom>
          <a:solidFill>
            <a:srgbClr val="F3D27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39750" y="2278063"/>
            <a:ext cx="82105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/>
              <a:t>     </a:t>
            </a:r>
            <a:r>
              <a:rPr lang="en-US" altLang="zh-CN" sz="3600" b="1" dirty="0"/>
              <a:t>1.</a:t>
            </a:r>
            <a:r>
              <a:rPr lang="zh-CN" altLang="en-US" sz="3600" b="1" dirty="0">
                <a:ea typeface="黑体" pitchFamily="2" charset="-122"/>
              </a:rPr>
              <a:t>说说燕妈妈为什么笑了？</a:t>
            </a:r>
            <a:r>
              <a:rPr lang="zh-CN" altLang="en-US" sz="3600" b="1" dirty="0"/>
              <a:t>　 </a:t>
            </a:r>
          </a:p>
          <a:p>
            <a:endParaRPr lang="zh-CN" altLang="en-US" sz="3600" b="1" dirty="0"/>
          </a:p>
          <a:p>
            <a:r>
              <a:rPr lang="zh-CN" altLang="en-US" sz="3600" b="1" dirty="0"/>
              <a:t>     </a:t>
            </a:r>
          </a:p>
          <a:p>
            <a:r>
              <a:rPr lang="zh-CN" altLang="en-US" sz="3600" b="1" dirty="0"/>
              <a:t>     </a:t>
            </a:r>
            <a:r>
              <a:rPr lang="en-US" altLang="zh-CN" sz="3600" b="1" dirty="0"/>
              <a:t>2.</a:t>
            </a:r>
            <a:r>
              <a:rPr lang="zh-CN" altLang="en-US" sz="3600" b="1" dirty="0">
                <a:ea typeface="黑体" pitchFamily="2" charset="-122"/>
              </a:rPr>
              <a:t>通过这篇课文你明白了一个什么道理？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195513" y="692150"/>
            <a:ext cx="42608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6000" b="1" dirty="0">
                <a:solidFill>
                  <a:srgbClr val="6600FF"/>
                </a:solidFill>
                <a:ea typeface="黑体" pitchFamily="2" charset="-122"/>
              </a:rPr>
              <a:t>拓展思维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117600" y="2925763"/>
            <a:ext cx="10874375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6600FF"/>
                </a:solidFill>
              </a:rPr>
              <a:t>（</a:t>
            </a:r>
            <a:r>
              <a:rPr lang="zh-CN" altLang="en-US" sz="3600" b="1" dirty="0">
                <a:solidFill>
                  <a:srgbClr val="6600FF"/>
                </a:solidFill>
                <a:ea typeface="黑体" pitchFamily="2" charset="-122"/>
              </a:rPr>
              <a:t>因为小燕子一次比一次观察仔细）</a:t>
            </a:r>
          </a:p>
          <a:p>
            <a:endParaRPr lang="zh-CN" altLang="en-US" sz="3600" b="1" dirty="0">
              <a:solidFill>
                <a:srgbClr val="6600FF"/>
              </a:solidFill>
              <a:ea typeface="黑体" pitchFamily="2" charset="-122"/>
            </a:endParaRPr>
          </a:p>
        </p:txBody>
      </p:sp>
      <p:pic>
        <p:nvPicPr>
          <p:cNvPr id="10246" name="Picture 6" descr="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23850" y="6310313"/>
            <a:ext cx="62642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7" name="Picture 7" descr="k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877050" y="5302250"/>
            <a:ext cx="2225675" cy="16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8" descr="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-1612900" y="6237288"/>
            <a:ext cx="8634413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763713" y="4510088"/>
            <a:ext cx="6624637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993300"/>
                </a:solidFill>
                <a:ea typeface="黑体" pitchFamily="2" charset="-122"/>
              </a:rPr>
              <a:t>（观察事物要认真仔细）</a:t>
            </a:r>
          </a:p>
        </p:txBody>
      </p:sp>
      <p:pic>
        <p:nvPicPr>
          <p:cNvPr id="10250" name="Picture 10" descr="燕子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524750" y="476250"/>
            <a:ext cx="1223963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51" name="Picture 11" descr="燕子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67625" y="1268413"/>
            <a:ext cx="1225550" cy="152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52" name="Picture 12" descr="燕子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661150" y="692150"/>
            <a:ext cx="1223963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ldLvl="0" autoUpdateAnimBg="0"/>
      <p:bldP spid="10249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755650" y="1196975"/>
            <a:ext cx="6192838" cy="432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                 </a:t>
            </a:r>
            <a:r>
              <a:rPr lang="zh-CN" dirty="0"/>
              <a:t>    </a:t>
            </a:r>
          </a:p>
          <a:p>
            <a:r>
              <a:rPr lang="zh-CN" dirty="0"/>
              <a:t>    </a:t>
            </a:r>
          </a:p>
          <a:p>
            <a:r>
              <a:rPr lang="zh-CN" dirty="0"/>
              <a:t>    </a:t>
            </a:r>
          </a:p>
          <a:p>
            <a:r>
              <a:rPr lang="zh-CN" sz="32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第一次</a:t>
            </a:r>
            <a:r>
              <a:rPr lang="en-US" altLang="zh-CN" sz="32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zh-CN" sz="32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冬瓜是大的茄子是小的</a:t>
            </a:r>
          </a:p>
          <a:p>
            <a:r>
              <a:rPr lang="zh-CN" sz="32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  <a:p>
            <a:r>
              <a:rPr lang="zh-CN" sz="32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第二次：冬瓜是青的茄子是紫的</a:t>
            </a:r>
          </a:p>
          <a:p>
            <a:r>
              <a:rPr lang="zh-CN" sz="32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  <a:p>
            <a:r>
              <a:rPr lang="zh-CN" sz="32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第三次：冬瓜皮上有细毛</a:t>
            </a:r>
          </a:p>
          <a:p>
            <a:r>
              <a:rPr lang="zh-CN" altLang="en-US" sz="32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        </a:t>
            </a:r>
          </a:p>
          <a:p>
            <a:r>
              <a:rPr lang="zh-CN" altLang="en-US" sz="32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        </a:t>
            </a:r>
            <a:r>
              <a:rPr lang="zh-CN" sz="32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茄子柄上有小刺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692275" y="692150"/>
            <a:ext cx="59055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54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54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6  </a:t>
            </a:r>
            <a:r>
              <a:rPr lang="zh-CN" sz="54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燕子妈妈笑了</a:t>
            </a:r>
          </a:p>
          <a:p>
            <a:endParaRPr lang="zh-CN">
              <a:solidFill>
                <a:schemeClr val="tx2"/>
              </a:solidFill>
            </a:endParaRPr>
          </a:p>
        </p:txBody>
      </p:sp>
      <p:sp>
        <p:nvSpPr>
          <p:cNvPr id="11268" name="AutoShape 4"/>
          <p:cNvSpPr>
            <a:spLocks/>
          </p:cNvSpPr>
          <p:nvPr/>
        </p:nvSpPr>
        <p:spPr bwMode="auto">
          <a:xfrm>
            <a:off x="6661150" y="2060575"/>
            <a:ext cx="358775" cy="3529013"/>
          </a:xfrm>
          <a:prstGeom prst="rightBrace">
            <a:avLst>
              <a:gd name="adj1" fmla="val 8196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7092950" y="3357563"/>
            <a:ext cx="1870075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800080"/>
                </a:solidFill>
                <a:ea typeface="黑体" pitchFamily="2" charset="-122"/>
              </a:rPr>
              <a:t>观察事物</a:t>
            </a:r>
          </a:p>
          <a:p>
            <a:r>
              <a:rPr lang="zh-CN" altLang="en-US" sz="3200" b="1" dirty="0">
                <a:solidFill>
                  <a:srgbClr val="800080"/>
                </a:solidFill>
                <a:ea typeface="黑体" pitchFamily="2" charset="-122"/>
              </a:rPr>
              <a:t>仔细认真</a:t>
            </a:r>
          </a:p>
          <a:p>
            <a:endParaRPr lang="zh-CN" altLang="en-US" sz="3200" b="1" dirty="0">
              <a:solidFill>
                <a:srgbClr val="800080"/>
              </a:solidFill>
            </a:endParaRPr>
          </a:p>
        </p:txBody>
      </p:sp>
      <p:pic>
        <p:nvPicPr>
          <p:cNvPr id="11270" name="Picture 6" descr="n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019925" y="5157788"/>
            <a:ext cx="2009775" cy="161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 descr="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79388" y="6165850"/>
            <a:ext cx="69135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2" name="Picture 8" descr="燕子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948488" y="261938"/>
            <a:ext cx="122396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3" name="Picture 9" descr="燕子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96875" y="404813"/>
            <a:ext cx="1108075" cy="138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4" name="Picture 10" descr="燕子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101013" y="1270000"/>
            <a:ext cx="649287" cy="152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0" autoUpdateAnimBg="0"/>
      <p:bldP spid="11269" grpId="0" bldLvl="0" autoUpdateAnimBg="0"/>
    </p:bldLst>
  </p:timing>
</p:sld>
</file>

<file path=ppt/theme/theme1.xml><?xml version="1.0" encoding="utf-8"?>
<a:theme xmlns:a="http://schemas.openxmlformats.org/drawingml/2006/main" name="第一PPT模板网-WWW.1PPT.COM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157255216</TotalTime>
  <Pages>0</Pages>
  <Words>541</Words>
  <Characters>0</Characters>
  <Application>Microsoft Office PowerPoint</Application>
  <DocSecurity>0</DocSecurity>
  <PresentationFormat>全屏显示(4:3)</PresentationFormat>
  <Lines>0</Lines>
  <Paragraphs>91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第一PPT模板网-WWW.1PPT.COM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Manager>第一PPT模板网-WWW.1PPT.COM</Manager>
  <Company>第一PPT模板网-WWW.1PPT.COM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edu-down</dc:title>
  <dc:subject>第一PPT模板网-WWW.1PPT.COM</dc:subject>
  <dc:creator>edu-down</dc:creator>
  <cp:keywords>edu-down</cp:keywords>
  <dc:description>第一PPT模板网-WWW.1PPT.COM</dc:description>
  <cp:lastModifiedBy>liuwei</cp:lastModifiedBy>
  <cp:revision>7</cp:revision>
  <cp:lastPrinted>1899-12-30T00:00:00Z</cp:lastPrinted>
  <dcterms:created xsi:type="dcterms:W3CDTF">2008-01-28T11:02:58Z</dcterms:created>
  <dcterms:modified xsi:type="dcterms:W3CDTF">2017-04-19T14:12:02Z</dcterms:modified>
  <cp:category>第一PPT模板网-WWW.1PPT.COM</cp:category>
</cp:coreProperties>
</file>