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4"/>
  </p:notesMasterIdLst>
  <p:sldIdLst>
    <p:sldId id="266" r:id="rId2"/>
    <p:sldId id="267" r:id="rId3"/>
    <p:sldId id="256" r:id="rId4"/>
    <p:sldId id="257" r:id="rId5"/>
    <p:sldId id="258" r:id="rId6"/>
    <p:sldId id="259" r:id="rId7"/>
    <p:sldId id="260" r:id="rId8"/>
    <p:sldId id="264" r:id="rId9"/>
    <p:sldId id="265" r:id="rId10"/>
    <p:sldId id="261" r:id="rId11"/>
    <p:sldId id="270" r:id="rId12"/>
    <p:sldId id="269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00"/>
    <a:srgbClr val="00CC99"/>
    <a:srgbClr val="800080"/>
    <a:srgbClr val="9900CC"/>
    <a:srgbClr val="080100"/>
    <a:srgbClr val="73110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9" d="100"/>
        <a:sy n="99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F496C-8D0D-4706-9905-643F5A4578A9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48E42-BAD3-4020-8FA7-3F46C7875F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2739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5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48E42-BAD3-4020-8FA7-3F46C7875F7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89737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086AAF2-AE3B-41D8-AB57-3CF52A4EEAB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6894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6699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7157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5429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547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5345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3264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7858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25895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58205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email">
            <a:lum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audio" Target="../media/audio5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7" Type="http://schemas.openxmlformats.org/officeDocument/2006/relationships/image" Target="../media/image7.png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audio" Target="../media/audio5.wav"/><Relationship Id="rId4" Type="http://schemas.openxmlformats.org/officeDocument/2006/relationships/audio" Target="../media/audio4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audio" Target="../media/audio5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781109" y="1988840"/>
            <a:ext cx="5662273" cy="3832923"/>
          </a:xfrm>
          <a:prstGeom prst="rect">
            <a:avLst/>
          </a:prstGeom>
        </p:spPr>
      </p:pic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27584" y="764704"/>
            <a:ext cx="856932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rgbClr val="FF0066"/>
                </a:solidFill>
                <a:ea typeface="隶书" pitchFamily="49" charset="-122"/>
              </a:rPr>
              <a:t>燕</a:t>
            </a:r>
            <a:r>
              <a:rPr lang="zh-CN" altLang="en-US" sz="8000" b="1" dirty="0">
                <a:solidFill>
                  <a:srgbClr val="FF0066"/>
                </a:solidFill>
                <a:ea typeface="隶书" pitchFamily="49" charset="-122"/>
              </a:rPr>
              <a:t>子妈妈笑了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23" name="Group 11"/>
          <p:cNvGrpSpPr>
            <a:grpSpLocks/>
          </p:cNvGrpSpPr>
          <p:nvPr/>
        </p:nvGrpSpPr>
        <p:grpSpPr bwMode="auto">
          <a:xfrm>
            <a:off x="612775" y="1412875"/>
            <a:ext cx="7415213" cy="3178175"/>
            <a:chOff x="386" y="890"/>
            <a:chExt cx="4671" cy="2002"/>
          </a:xfrm>
        </p:grpSpPr>
        <p:sp>
          <p:nvSpPr>
            <p:cNvPr id="13316" name="Text Box 4"/>
            <p:cNvSpPr txBox="1">
              <a:spLocks noChangeArrowheads="1"/>
            </p:cNvSpPr>
            <p:nvPr/>
          </p:nvSpPr>
          <p:spPr bwMode="auto">
            <a:xfrm>
              <a:off x="749" y="890"/>
              <a:ext cx="38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000000"/>
                  </a:solidFill>
                  <a:latin typeface="Arial"/>
                  <a:ea typeface="黑体" pitchFamily="49" charset="-122"/>
                </a:rPr>
                <a:t>“</a:t>
              </a: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妈妈</a:t>
              </a:r>
              <a:r>
                <a:rPr lang="en-US" altLang="zh-CN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,</a:t>
              </a: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妈妈</a:t>
              </a:r>
              <a:r>
                <a:rPr lang="en-US" altLang="zh-CN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,</a:t>
              </a: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冬瓜是大的</a:t>
              </a:r>
              <a:r>
                <a:rPr lang="en-US" altLang="zh-CN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,</a:t>
              </a: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茄子是小的</a:t>
              </a:r>
              <a:r>
                <a:rPr lang="en-US" altLang="zh-CN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!</a:t>
              </a:r>
              <a:r>
                <a:rPr lang="en-US" altLang="zh-CN" sz="2800" dirty="0">
                  <a:solidFill>
                    <a:srgbClr val="000000"/>
                  </a:solidFill>
                  <a:latin typeface="Arial"/>
                  <a:ea typeface="黑体" pitchFamily="49" charset="-122"/>
                </a:rPr>
                <a:t>”</a:t>
              </a:r>
              <a:endParaRPr lang="en-US" altLang="zh-CN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321" name="Text Box 9"/>
            <p:cNvSpPr txBox="1">
              <a:spLocks noChangeArrowheads="1"/>
            </p:cNvSpPr>
            <p:nvPr/>
          </p:nvSpPr>
          <p:spPr bwMode="auto">
            <a:xfrm>
              <a:off x="795" y="1616"/>
              <a:ext cx="38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000000"/>
                  </a:solidFill>
                  <a:latin typeface="Arial"/>
                  <a:ea typeface="黑体" pitchFamily="49" charset="-122"/>
                </a:rPr>
                <a:t>“</a:t>
              </a: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妈妈</a:t>
              </a:r>
              <a:r>
                <a:rPr lang="en-US" altLang="zh-CN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,</a:t>
              </a: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妈妈</a:t>
              </a:r>
              <a:r>
                <a:rPr lang="en-US" altLang="zh-CN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,</a:t>
              </a: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冬瓜是青的</a:t>
              </a:r>
              <a:r>
                <a:rPr lang="en-US" altLang="zh-CN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,</a:t>
              </a: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茄子是紫的</a:t>
              </a:r>
              <a:r>
                <a:rPr lang="en-US" altLang="zh-CN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!</a:t>
              </a:r>
              <a:r>
                <a:rPr lang="en-US" altLang="zh-CN" sz="2800" dirty="0">
                  <a:solidFill>
                    <a:srgbClr val="000000"/>
                  </a:solidFill>
                  <a:latin typeface="Arial"/>
                  <a:ea typeface="黑体" pitchFamily="49" charset="-122"/>
                </a:rPr>
                <a:t>”</a:t>
              </a:r>
              <a:endParaRPr lang="en-US" altLang="zh-CN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386" y="2296"/>
              <a:ext cx="4671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en-US" altLang="zh-CN" sz="2800" dirty="0">
                  <a:solidFill>
                    <a:srgbClr val="000000"/>
                  </a:solidFill>
                  <a:latin typeface="Arial"/>
                  <a:ea typeface="黑体" pitchFamily="49" charset="-122"/>
                </a:rPr>
                <a:t>“</a:t>
              </a: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妈妈</a:t>
              </a:r>
              <a:r>
                <a:rPr lang="en-US" altLang="zh-CN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,</a:t>
              </a: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妈妈</a:t>
              </a:r>
              <a:r>
                <a:rPr lang="en-US" altLang="zh-CN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,</a:t>
              </a: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我发现冬瓜的皮上有细毛</a:t>
              </a:r>
              <a:r>
                <a:rPr lang="en-US" altLang="zh-CN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,</a:t>
              </a: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茄子</a:t>
              </a:r>
            </a:p>
            <a:p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的柄上有小剌呢</a:t>
              </a:r>
              <a:r>
                <a:rPr lang="en-US" altLang="zh-CN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!</a:t>
              </a:r>
              <a:r>
                <a:rPr lang="en-US" altLang="zh-CN" sz="2800" dirty="0">
                  <a:solidFill>
                    <a:srgbClr val="000000"/>
                  </a:solidFill>
                  <a:latin typeface="Arial"/>
                  <a:ea typeface="黑体" pitchFamily="49" charset="-122"/>
                </a:rPr>
                <a:t>”</a:t>
              </a:r>
              <a:endParaRPr lang="en-US" altLang="zh-CN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rgbClr val="FF0066"/>
                </a:solidFill>
              </a:rPr>
              <a:t>思考：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/>
              <a:t>  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为什么燕子妈妈一次又一次的让小燕子去观察茄子和冬瓜</a:t>
            </a:r>
            <a:r>
              <a:rPr lang="zh-CN" altLang="en-US" b="1" dirty="0" smtClean="0">
                <a:solidFill>
                  <a:srgbClr val="000000"/>
                </a:solidFill>
              </a:rPr>
              <a:t>？ 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WordArt 2"/>
          <p:cNvSpPr>
            <a:spLocks noChangeArrowheads="1" noChangeShapeType="1" noTextEdit="1"/>
          </p:cNvSpPr>
          <p:nvPr/>
        </p:nvSpPr>
        <p:spPr bwMode="auto">
          <a:xfrm>
            <a:off x="2195513" y="476250"/>
            <a:ext cx="4537075" cy="44656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宋体"/>
                <a:ea typeface="宋体"/>
              </a:rPr>
              <a:t>再见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 descr="燕子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8" name="Group 30"/>
          <p:cNvGrpSpPr>
            <a:grpSpLocks/>
          </p:cNvGrpSpPr>
          <p:nvPr/>
        </p:nvGrpSpPr>
        <p:grpSpPr bwMode="auto">
          <a:xfrm>
            <a:off x="1076325" y="1133475"/>
            <a:ext cx="1165225" cy="990600"/>
            <a:chOff x="649" y="518"/>
            <a:chExt cx="734" cy="624"/>
          </a:xfrm>
        </p:grpSpPr>
        <p:sp>
          <p:nvSpPr>
            <p:cNvPr id="2055" name="Text Box 7"/>
            <p:cNvSpPr txBox="1">
              <a:spLocks noChangeArrowheads="1"/>
            </p:cNvSpPr>
            <p:nvPr/>
          </p:nvSpPr>
          <p:spPr bwMode="auto">
            <a:xfrm>
              <a:off x="707" y="815"/>
              <a:ext cx="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/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燕 子</a:t>
              </a:r>
            </a:p>
          </p:txBody>
        </p:sp>
        <p:sp>
          <p:nvSpPr>
            <p:cNvPr id="2068" name="Text Box 20"/>
            <p:cNvSpPr txBox="1">
              <a:spLocks noChangeArrowheads="1"/>
            </p:cNvSpPr>
            <p:nvPr/>
          </p:nvSpPr>
          <p:spPr bwMode="auto">
            <a:xfrm>
              <a:off x="649" y="518"/>
              <a:ext cx="4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"/>
              <a:r>
                <a:rPr lang="en-US" altLang="zh-CN" sz="2800"/>
                <a:t>y</a:t>
              </a:r>
              <a:r>
                <a:rPr lang="en-US" altLang="zh-CN" sz="2800">
                  <a:latin typeface="宋体"/>
                </a:rPr>
                <a:t>à</a:t>
              </a:r>
              <a:r>
                <a:rPr lang="en-US" altLang="zh-CN" sz="2800"/>
                <a:t>n</a:t>
              </a:r>
            </a:p>
          </p:txBody>
        </p:sp>
      </p:grpSp>
      <p:grpSp>
        <p:nvGrpSpPr>
          <p:cNvPr id="2079" name="Group 31"/>
          <p:cNvGrpSpPr>
            <a:grpSpLocks/>
          </p:cNvGrpSpPr>
          <p:nvPr/>
        </p:nvGrpSpPr>
        <p:grpSpPr bwMode="auto">
          <a:xfrm>
            <a:off x="3381473" y="1108868"/>
            <a:ext cx="1217612" cy="1038225"/>
            <a:chOff x="2109" y="472"/>
            <a:chExt cx="767" cy="654"/>
          </a:xfrm>
        </p:grpSpPr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2200" y="799"/>
              <a:ext cx="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"/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躺 下</a:t>
              </a:r>
            </a:p>
          </p:txBody>
        </p:sp>
        <p:sp>
          <p:nvSpPr>
            <p:cNvPr id="2069" name="Text Box 21"/>
            <p:cNvSpPr txBox="1">
              <a:spLocks noChangeArrowheads="1"/>
            </p:cNvSpPr>
            <p:nvPr/>
          </p:nvSpPr>
          <p:spPr bwMode="auto">
            <a:xfrm>
              <a:off x="2109" y="472"/>
              <a:ext cx="5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"/>
              <a:r>
                <a:rPr lang="en-US" altLang="zh-CN" sz="2800"/>
                <a:t>t</a:t>
              </a:r>
              <a:r>
                <a:rPr lang="en-US" altLang="zh-CN" sz="2800">
                  <a:ea typeface="黑体" pitchFamily="49" charset="-122"/>
                </a:rPr>
                <a:t>ǎ</a:t>
              </a:r>
              <a:r>
                <a:rPr lang="en-US" altLang="zh-CN" sz="2800"/>
                <a:t>ng</a:t>
              </a:r>
            </a:p>
          </p:txBody>
        </p:sp>
      </p:grpSp>
      <p:grpSp>
        <p:nvGrpSpPr>
          <p:cNvPr id="2080" name="Group 32"/>
          <p:cNvGrpSpPr>
            <a:grpSpLocks/>
          </p:cNvGrpSpPr>
          <p:nvPr/>
        </p:nvGrpSpPr>
        <p:grpSpPr bwMode="auto">
          <a:xfrm>
            <a:off x="6111876" y="1159863"/>
            <a:ext cx="1073150" cy="1016000"/>
            <a:chOff x="3792" y="486"/>
            <a:chExt cx="676" cy="640"/>
          </a:xfrm>
        </p:grpSpPr>
        <p:sp>
          <p:nvSpPr>
            <p:cNvPr id="2058" name="Text Box 10"/>
            <p:cNvSpPr txBox="1">
              <a:spLocks noChangeArrowheads="1"/>
            </p:cNvSpPr>
            <p:nvPr/>
          </p:nvSpPr>
          <p:spPr bwMode="auto">
            <a:xfrm>
              <a:off x="3792" y="799"/>
              <a:ext cx="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"/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茄 子</a:t>
              </a:r>
            </a:p>
          </p:txBody>
        </p:sp>
        <p:sp>
          <p:nvSpPr>
            <p:cNvPr id="2070" name="Text Box 22"/>
            <p:cNvSpPr txBox="1">
              <a:spLocks noChangeArrowheads="1"/>
            </p:cNvSpPr>
            <p:nvPr/>
          </p:nvSpPr>
          <p:spPr bwMode="auto">
            <a:xfrm>
              <a:off x="3792" y="486"/>
              <a:ext cx="4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"/>
              <a:r>
                <a:rPr lang="en-US" altLang="zh-CN" sz="2800"/>
                <a:t>qié</a:t>
              </a:r>
            </a:p>
          </p:txBody>
        </p:sp>
      </p:grpSp>
      <p:grpSp>
        <p:nvGrpSpPr>
          <p:cNvPr id="2084" name="Group 36"/>
          <p:cNvGrpSpPr>
            <a:grpSpLocks/>
          </p:cNvGrpSpPr>
          <p:nvPr/>
        </p:nvGrpSpPr>
        <p:grpSpPr bwMode="auto">
          <a:xfrm>
            <a:off x="1116013" y="2636838"/>
            <a:ext cx="1144587" cy="1092200"/>
            <a:chOff x="703" y="2888"/>
            <a:chExt cx="721" cy="688"/>
          </a:xfrm>
        </p:grpSpPr>
        <p:sp>
          <p:nvSpPr>
            <p:cNvPr id="2059" name="Text Box 11"/>
            <p:cNvSpPr txBox="1">
              <a:spLocks noChangeArrowheads="1"/>
            </p:cNvSpPr>
            <p:nvPr/>
          </p:nvSpPr>
          <p:spPr bwMode="auto">
            <a:xfrm>
              <a:off x="748" y="3249"/>
              <a:ext cx="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"/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挂 着</a:t>
              </a:r>
            </a:p>
          </p:txBody>
        </p:sp>
        <p:sp>
          <p:nvSpPr>
            <p:cNvPr id="2071" name="Text Box 23"/>
            <p:cNvSpPr txBox="1">
              <a:spLocks noChangeArrowheads="1"/>
            </p:cNvSpPr>
            <p:nvPr/>
          </p:nvSpPr>
          <p:spPr bwMode="auto">
            <a:xfrm>
              <a:off x="703" y="2888"/>
              <a:ext cx="4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"/>
              <a:r>
                <a:rPr lang="en-US" altLang="zh-CN" sz="2800"/>
                <a:t>gu</a:t>
              </a:r>
              <a:r>
                <a:rPr lang="en-US" altLang="zh-CN" sz="2800">
                  <a:latin typeface="宋体"/>
                </a:rPr>
                <a:t>à</a:t>
              </a:r>
              <a:endParaRPr lang="en-US" altLang="zh-CN" sz="2800"/>
            </a:p>
          </p:txBody>
        </p:sp>
      </p:grpSp>
      <p:grpSp>
        <p:nvGrpSpPr>
          <p:cNvPr id="2086" name="Group 38"/>
          <p:cNvGrpSpPr>
            <a:grpSpLocks/>
          </p:cNvGrpSpPr>
          <p:nvPr/>
        </p:nvGrpSpPr>
        <p:grpSpPr bwMode="auto">
          <a:xfrm>
            <a:off x="6011863" y="4581525"/>
            <a:ext cx="1800225" cy="1095375"/>
            <a:chOff x="3742" y="2886"/>
            <a:chExt cx="1134" cy="690"/>
          </a:xfrm>
        </p:grpSpPr>
        <p:sp>
          <p:nvSpPr>
            <p:cNvPr id="2060" name="Text Box 12"/>
            <p:cNvSpPr txBox="1">
              <a:spLocks noChangeArrowheads="1"/>
            </p:cNvSpPr>
            <p:nvPr/>
          </p:nvSpPr>
          <p:spPr bwMode="auto">
            <a:xfrm>
              <a:off x="3864" y="3249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"/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能 不 能</a:t>
              </a:r>
            </a:p>
          </p:txBody>
        </p:sp>
        <p:sp>
          <p:nvSpPr>
            <p:cNvPr id="2072" name="Text Box 24"/>
            <p:cNvSpPr txBox="1">
              <a:spLocks noChangeArrowheads="1"/>
            </p:cNvSpPr>
            <p:nvPr/>
          </p:nvSpPr>
          <p:spPr bwMode="auto">
            <a:xfrm>
              <a:off x="3742" y="2886"/>
              <a:ext cx="6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"/>
              <a:r>
                <a:rPr lang="en-US" altLang="zh-CN" sz="2800"/>
                <a:t>néng</a:t>
              </a:r>
            </a:p>
          </p:txBody>
        </p:sp>
      </p:grpSp>
      <p:grpSp>
        <p:nvGrpSpPr>
          <p:cNvPr id="2081" name="Group 33"/>
          <p:cNvGrpSpPr>
            <a:grpSpLocks/>
          </p:cNvGrpSpPr>
          <p:nvPr/>
        </p:nvGrpSpPr>
        <p:grpSpPr bwMode="auto">
          <a:xfrm>
            <a:off x="3530600" y="2640013"/>
            <a:ext cx="1192213" cy="1092200"/>
            <a:chOff x="678" y="1663"/>
            <a:chExt cx="751" cy="688"/>
          </a:xfrm>
        </p:grpSpPr>
        <p:sp>
          <p:nvSpPr>
            <p:cNvPr id="2061" name="Text Box 13"/>
            <p:cNvSpPr txBox="1">
              <a:spLocks noChangeArrowheads="1"/>
            </p:cNvSpPr>
            <p:nvPr/>
          </p:nvSpPr>
          <p:spPr bwMode="auto">
            <a:xfrm>
              <a:off x="678" y="2024"/>
              <a:ext cx="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"/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不 错</a:t>
              </a:r>
            </a:p>
          </p:txBody>
        </p:sp>
        <p:sp>
          <p:nvSpPr>
            <p:cNvPr id="2073" name="Text Box 25"/>
            <p:cNvSpPr txBox="1">
              <a:spLocks noChangeArrowheads="1"/>
            </p:cNvSpPr>
            <p:nvPr/>
          </p:nvSpPr>
          <p:spPr bwMode="auto">
            <a:xfrm>
              <a:off x="951" y="1663"/>
              <a:ext cx="4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"/>
              <a:r>
                <a:rPr lang="en-US" altLang="zh-CN" sz="2800"/>
                <a:t>cuò</a:t>
              </a:r>
            </a:p>
          </p:txBody>
        </p:sp>
      </p:grpSp>
      <p:grpSp>
        <p:nvGrpSpPr>
          <p:cNvPr id="2082" name="Group 34"/>
          <p:cNvGrpSpPr>
            <a:grpSpLocks/>
          </p:cNvGrpSpPr>
          <p:nvPr/>
        </p:nvGrpSpPr>
        <p:grpSpPr bwMode="auto">
          <a:xfrm>
            <a:off x="6091238" y="2622550"/>
            <a:ext cx="1073150" cy="1038225"/>
            <a:chOff x="2200" y="1652"/>
            <a:chExt cx="676" cy="654"/>
          </a:xfrm>
        </p:grpSpPr>
        <p:sp>
          <p:nvSpPr>
            <p:cNvPr id="2062" name="Text Box 14"/>
            <p:cNvSpPr txBox="1">
              <a:spLocks noChangeArrowheads="1"/>
            </p:cNvSpPr>
            <p:nvPr/>
          </p:nvSpPr>
          <p:spPr bwMode="auto">
            <a:xfrm>
              <a:off x="2200" y="1979"/>
              <a:ext cx="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"/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仔 细</a:t>
              </a:r>
            </a:p>
          </p:txBody>
        </p:sp>
        <p:sp>
          <p:nvSpPr>
            <p:cNvPr id="2074" name="Text Box 26"/>
            <p:cNvSpPr txBox="1">
              <a:spLocks noChangeArrowheads="1"/>
            </p:cNvSpPr>
            <p:nvPr/>
          </p:nvSpPr>
          <p:spPr bwMode="auto">
            <a:xfrm>
              <a:off x="2201" y="1661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"/>
              <a:r>
                <a:rPr lang="en-US" altLang="zh-CN" sz="2800"/>
                <a:t>zǐ</a:t>
              </a:r>
            </a:p>
          </p:txBody>
        </p:sp>
        <p:sp>
          <p:nvSpPr>
            <p:cNvPr id="2075" name="Text Box 27"/>
            <p:cNvSpPr txBox="1">
              <a:spLocks noChangeArrowheads="1"/>
            </p:cNvSpPr>
            <p:nvPr/>
          </p:nvSpPr>
          <p:spPr bwMode="auto">
            <a:xfrm>
              <a:off x="2551" y="1652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"/>
              <a:r>
                <a:rPr lang="en-US" altLang="zh-CN" sz="2800"/>
                <a:t>xì</a:t>
              </a:r>
            </a:p>
          </p:txBody>
        </p:sp>
      </p:grpSp>
      <p:grpSp>
        <p:nvGrpSpPr>
          <p:cNvPr id="2083" name="Group 35"/>
          <p:cNvGrpSpPr>
            <a:grpSpLocks/>
          </p:cNvGrpSpPr>
          <p:nvPr/>
        </p:nvGrpSpPr>
        <p:grpSpPr bwMode="auto">
          <a:xfrm>
            <a:off x="1187450" y="4581525"/>
            <a:ext cx="1073150" cy="1038225"/>
            <a:chOff x="3792" y="1616"/>
            <a:chExt cx="676" cy="654"/>
          </a:xfrm>
        </p:grpSpPr>
        <p:sp>
          <p:nvSpPr>
            <p:cNvPr id="2063" name="Text Box 15"/>
            <p:cNvSpPr txBox="1">
              <a:spLocks noChangeArrowheads="1"/>
            </p:cNvSpPr>
            <p:nvPr/>
          </p:nvSpPr>
          <p:spPr bwMode="auto">
            <a:xfrm>
              <a:off x="3792" y="1943"/>
              <a:ext cx="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"/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小 刺</a:t>
              </a:r>
            </a:p>
          </p:txBody>
        </p:sp>
        <p:sp>
          <p:nvSpPr>
            <p:cNvPr id="2076" name="Text Box 28"/>
            <p:cNvSpPr txBox="1">
              <a:spLocks noChangeArrowheads="1"/>
            </p:cNvSpPr>
            <p:nvPr/>
          </p:nvSpPr>
          <p:spPr bwMode="auto">
            <a:xfrm>
              <a:off x="4137" y="1616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"/>
              <a:r>
                <a:rPr lang="en-US" altLang="zh-CN" sz="2800"/>
                <a:t>cì</a:t>
              </a:r>
            </a:p>
          </p:txBody>
        </p:sp>
      </p:grpSp>
      <p:grpSp>
        <p:nvGrpSpPr>
          <p:cNvPr id="2085" name="Group 37"/>
          <p:cNvGrpSpPr>
            <a:grpSpLocks/>
          </p:cNvGrpSpPr>
          <p:nvPr/>
        </p:nvGrpSpPr>
        <p:grpSpPr bwMode="auto">
          <a:xfrm>
            <a:off x="3513138" y="4597400"/>
            <a:ext cx="1635125" cy="1038225"/>
            <a:chOff x="2213" y="2896"/>
            <a:chExt cx="1030" cy="654"/>
          </a:xfrm>
        </p:grpSpPr>
        <p:sp>
          <p:nvSpPr>
            <p:cNvPr id="2064" name="Text Box 16"/>
            <p:cNvSpPr txBox="1">
              <a:spLocks noChangeArrowheads="1"/>
            </p:cNvSpPr>
            <p:nvPr/>
          </p:nvSpPr>
          <p:spPr bwMode="auto">
            <a:xfrm>
              <a:off x="2213" y="3223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"/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冬 瓜 皮</a:t>
              </a:r>
            </a:p>
          </p:txBody>
        </p:sp>
        <p:sp>
          <p:nvSpPr>
            <p:cNvPr id="2077" name="Text Box 29"/>
            <p:cNvSpPr txBox="1">
              <a:spLocks noChangeArrowheads="1"/>
            </p:cNvSpPr>
            <p:nvPr/>
          </p:nvSpPr>
          <p:spPr bwMode="auto">
            <a:xfrm>
              <a:off x="2940" y="2896"/>
              <a:ext cx="3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"/>
              <a:r>
                <a:rPr lang="en-US" altLang="zh-CN" sz="2800"/>
                <a:t>pí</a:t>
              </a:r>
            </a:p>
          </p:txBody>
        </p:sp>
      </p:grpSp>
      <p:sp>
        <p:nvSpPr>
          <p:cNvPr id="2088" name="Oval 40"/>
          <p:cNvSpPr>
            <a:spLocks noChangeArrowheads="1"/>
          </p:cNvSpPr>
          <p:nvPr/>
        </p:nvSpPr>
        <p:spPr bwMode="auto">
          <a:xfrm>
            <a:off x="2484438" y="1412875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" name="Oval 41"/>
          <p:cNvSpPr>
            <a:spLocks noChangeArrowheads="1"/>
          </p:cNvSpPr>
          <p:nvPr/>
        </p:nvSpPr>
        <p:spPr bwMode="auto">
          <a:xfrm>
            <a:off x="5003800" y="1341438"/>
            <a:ext cx="28733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0" name="Oval 42"/>
          <p:cNvSpPr>
            <a:spLocks noChangeArrowheads="1"/>
          </p:cNvSpPr>
          <p:nvPr/>
        </p:nvSpPr>
        <p:spPr bwMode="auto">
          <a:xfrm>
            <a:off x="7740650" y="1484313"/>
            <a:ext cx="28733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1" name="Oval 43"/>
          <p:cNvSpPr>
            <a:spLocks noChangeArrowheads="1"/>
          </p:cNvSpPr>
          <p:nvPr/>
        </p:nvSpPr>
        <p:spPr bwMode="auto">
          <a:xfrm>
            <a:off x="2555875" y="3286125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2" name="Oval 44"/>
          <p:cNvSpPr>
            <a:spLocks noChangeArrowheads="1"/>
          </p:cNvSpPr>
          <p:nvPr/>
        </p:nvSpPr>
        <p:spPr bwMode="auto">
          <a:xfrm>
            <a:off x="5076825" y="3429000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093" name="Oval 45"/>
          <p:cNvSpPr>
            <a:spLocks noChangeArrowheads="1"/>
          </p:cNvSpPr>
          <p:nvPr/>
        </p:nvSpPr>
        <p:spPr bwMode="auto">
          <a:xfrm>
            <a:off x="7669213" y="3429000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4" name="Oval 46"/>
          <p:cNvSpPr>
            <a:spLocks noChangeArrowheads="1"/>
          </p:cNvSpPr>
          <p:nvPr/>
        </p:nvSpPr>
        <p:spPr bwMode="auto">
          <a:xfrm>
            <a:off x="2555875" y="5084763"/>
            <a:ext cx="28733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5" name="Oval 47"/>
          <p:cNvSpPr>
            <a:spLocks noChangeArrowheads="1"/>
          </p:cNvSpPr>
          <p:nvPr/>
        </p:nvSpPr>
        <p:spPr bwMode="auto">
          <a:xfrm>
            <a:off x="5292725" y="5229225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6" name="Oval 48"/>
          <p:cNvSpPr>
            <a:spLocks noChangeArrowheads="1"/>
          </p:cNvSpPr>
          <p:nvPr/>
        </p:nvSpPr>
        <p:spPr bwMode="auto">
          <a:xfrm>
            <a:off x="7813675" y="5229225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7" name="WordArt 49" descr="纸袋"/>
          <p:cNvSpPr>
            <a:spLocks noChangeArrowheads="1" noChangeShapeType="1" noTextEdit="1"/>
          </p:cNvSpPr>
          <p:nvPr/>
        </p:nvSpPr>
        <p:spPr bwMode="auto">
          <a:xfrm>
            <a:off x="1076325" y="724921"/>
            <a:ext cx="18669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80000"/>
                    </a:srgbClr>
                  </a:outerShdw>
                </a:effectLst>
                <a:latin typeface="宋体"/>
                <a:ea typeface="宋体"/>
              </a:rPr>
              <a:t>字词学习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2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2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" grpId="0" animBg="1"/>
      <p:bldP spid="2089" grpId="0" animBg="1"/>
      <p:bldP spid="2090" grpId="0" animBg="1"/>
      <p:bldP spid="2091" grpId="0" animBg="1"/>
      <p:bldP spid="2092" grpId="0" animBg="1"/>
      <p:bldP spid="2093" grpId="0" animBg="1"/>
      <p:bldP spid="2094" grpId="0" animBg="1"/>
      <p:bldP spid="2095" grpId="0" animBg="1"/>
      <p:bldP spid="209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152525" y="125412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ctr"/>
            <a:r>
              <a:rPr lang="zh-CN" altLang="en-US" sz="2800" dirty="0">
                <a:solidFill>
                  <a:srgbClr val="000000"/>
                </a:solidFill>
                <a:ea typeface="黑体" pitchFamily="49" charset="-122"/>
              </a:rPr>
              <a:t>燕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843213" y="12065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ctr"/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躺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4679950" y="12001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ctr"/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刺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6624638" y="120491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ctr"/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茄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152525" y="31416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"/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皮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2843213" y="32131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"/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挂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4679950" y="32131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"/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能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6624638" y="32131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"/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细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1079500" y="474503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错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2771775" y="471011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1640" y="2154002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pic>
        <p:nvPicPr>
          <p:cNvPr id="4100" name="Picture 4" descr="Imag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11188" y="404813"/>
            <a:ext cx="7991475" cy="609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Imag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93700" y="388938"/>
            <a:ext cx="8281988" cy="613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Image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39750" y="0"/>
            <a:ext cx="5362575" cy="409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Image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011863" y="0"/>
            <a:ext cx="2881312" cy="213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116013" y="5513388"/>
            <a:ext cx="6594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080100"/>
                </a:solidFill>
                <a:ea typeface="黑体" pitchFamily="49" charset="-122"/>
              </a:rPr>
              <a:t>“</a:t>
            </a:r>
            <a:r>
              <a:rPr lang="zh-CN" altLang="en-US" sz="3200">
                <a:solidFill>
                  <a:srgbClr val="080100"/>
                </a:solidFill>
                <a:ea typeface="黑体" pitchFamily="49" charset="-122"/>
              </a:rPr>
              <a:t>妈妈</a:t>
            </a:r>
            <a:r>
              <a:rPr lang="en-US" altLang="zh-CN" sz="3200">
                <a:solidFill>
                  <a:srgbClr val="080100"/>
                </a:solidFill>
                <a:ea typeface="黑体" pitchFamily="49" charset="-122"/>
              </a:rPr>
              <a:t>,</a:t>
            </a:r>
            <a:r>
              <a:rPr lang="zh-CN" altLang="en-US" sz="3200">
                <a:solidFill>
                  <a:srgbClr val="080100"/>
                </a:solidFill>
                <a:ea typeface="黑体" pitchFamily="49" charset="-122"/>
              </a:rPr>
              <a:t>妈妈</a:t>
            </a:r>
            <a:r>
              <a:rPr lang="en-US" altLang="zh-CN" sz="3200">
                <a:solidFill>
                  <a:srgbClr val="080100"/>
                </a:solidFill>
                <a:ea typeface="黑体" pitchFamily="49" charset="-122"/>
              </a:rPr>
              <a:t>,</a:t>
            </a:r>
            <a:r>
              <a:rPr lang="zh-CN" altLang="en-US" sz="3200">
                <a:solidFill>
                  <a:srgbClr val="080100"/>
                </a:solidFill>
                <a:ea typeface="黑体" pitchFamily="49" charset="-122"/>
              </a:rPr>
              <a:t>冬瓜是大的</a:t>
            </a:r>
            <a:r>
              <a:rPr lang="en-US" altLang="zh-CN" sz="3200">
                <a:solidFill>
                  <a:srgbClr val="080100"/>
                </a:solidFill>
                <a:ea typeface="黑体" pitchFamily="49" charset="-122"/>
              </a:rPr>
              <a:t>,</a:t>
            </a:r>
            <a:r>
              <a:rPr lang="zh-CN" altLang="en-US" sz="3200">
                <a:solidFill>
                  <a:srgbClr val="080100"/>
                </a:solidFill>
                <a:ea typeface="黑体" pitchFamily="49" charset="-122"/>
              </a:rPr>
              <a:t>茄子是小的</a:t>
            </a:r>
            <a:r>
              <a:rPr lang="en-US" altLang="zh-CN" sz="3200">
                <a:solidFill>
                  <a:srgbClr val="080100"/>
                </a:solidFill>
                <a:ea typeface="黑体" pitchFamily="49" charset="-122"/>
              </a:rPr>
              <a:t>!”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3419475" y="4365625"/>
            <a:ext cx="7969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FF0066"/>
                </a:solidFill>
                <a:ea typeface="隶书" pitchFamily="49" charset="-122"/>
              </a:rPr>
              <a:t>小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6943725" y="4549775"/>
            <a:ext cx="7969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FF0066"/>
                </a:solidFill>
                <a:ea typeface="隶书" pitchFamily="49" charset="-122"/>
              </a:rPr>
              <a:t>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1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61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/>
      <p:bldP spid="61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Image1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04825" y="0"/>
            <a:ext cx="5362575" cy="409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Image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011863" y="228600"/>
            <a:ext cx="2881312" cy="213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073150" y="5513388"/>
            <a:ext cx="6594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080100"/>
                </a:solidFill>
                <a:ea typeface="黑体" pitchFamily="49" charset="-122"/>
              </a:rPr>
              <a:t>“</a:t>
            </a:r>
            <a:r>
              <a:rPr lang="zh-CN" altLang="en-US" sz="3200">
                <a:solidFill>
                  <a:srgbClr val="080100"/>
                </a:solidFill>
                <a:ea typeface="黑体" pitchFamily="49" charset="-122"/>
              </a:rPr>
              <a:t>妈妈</a:t>
            </a:r>
            <a:r>
              <a:rPr lang="en-US" altLang="zh-CN" sz="3200">
                <a:solidFill>
                  <a:srgbClr val="080100"/>
                </a:solidFill>
                <a:ea typeface="黑体" pitchFamily="49" charset="-122"/>
              </a:rPr>
              <a:t>,</a:t>
            </a:r>
            <a:r>
              <a:rPr lang="zh-CN" altLang="en-US" sz="3200">
                <a:solidFill>
                  <a:srgbClr val="080100"/>
                </a:solidFill>
                <a:ea typeface="黑体" pitchFamily="49" charset="-122"/>
              </a:rPr>
              <a:t>妈妈</a:t>
            </a:r>
            <a:r>
              <a:rPr lang="en-US" altLang="zh-CN" sz="3200">
                <a:solidFill>
                  <a:srgbClr val="080100"/>
                </a:solidFill>
                <a:ea typeface="黑体" pitchFamily="49" charset="-122"/>
              </a:rPr>
              <a:t>,</a:t>
            </a:r>
            <a:r>
              <a:rPr lang="zh-CN" altLang="en-US" sz="3200">
                <a:solidFill>
                  <a:srgbClr val="080100"/>
                </a:solidFill>
                <a:ea typeface="黑体" pitchFamily="49" charset="-122"/>
              </a:rPr>
              <a:t>冬瓜是青的</a:t>
            </a:r>
            <a:r>
              <a:rPr lang="en-US" altLang="zh-CN" sz="3200">
                <a:solidFill>
                  <a:srgbClr val="080100"/>
                </a:solidFill>
                <a:ea typeface="黑体" pitchFamily="49" charset="-122"/>
              </a:rPr>
              <a:t>,</a:t>
            </a:r>
            <a:r>
              <a:rPr lang="zh-CN" altLang="en-US" sz="3200">
                <a:solidFill>
                  <a:srgbClr val="080100"/>
                </a:solidFill>
                <a:ea typeface="黑体" pitchFamily="49" charset="-122"/>
              </a:rPr>
              <a:t>茄子是紫的</a:t>
            </a:r>
            <a:r>
              <a:rPr lang="en-US" altLang="zh-CN" sz="3200">
                <a:solidFill>
                  <a:srgbClr val="080100"/>
                </a:solidFill>
                <a:ea typeface="黑体" pitchFamily="49" charset="-122"/>
              </a:rPr>
              <a:t>!”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3348038" y="4403725"/>
            <a:ext cx="14097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800080"/>
                </a:solidFill>
                <a:ea typeface="隶书" pitchFamily="49" charset="-122"/>
              </a:rPr>
              <a:t>紫的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6867525" y="4548188"/>
            <a:ext cx="14097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00CC99"/>
                </a:solidFill>
                <a:ea typeface="隶书" pitchFamily="49" charset="-122"/>
              </a:rPr>
              <a:t>青的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638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638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/>
      <p:bldP spid="1639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mage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04825" y="0"/>
            <a:ext cx="5362575" cy="409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 descr="Image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011863" y="228600"/>
            <a:ext cx="2881312" cy="213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950913" y="37226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755650" y="5386388"/>
            <a:ext cx="74310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0801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3200">
                <a:solidFill>
                  <a:srgbClr val="080100"/>
                </a:solidFill>
                <a:latin typeface="Arial"/>
                <a:ea typeface="黑体" pitchFamily="49" charset="-122"/>
              </a:rPr>
              <a:t>“</a:t>
            </a:r>
            <a:r>
              <a:rPr lang="zh-CN" altLang="en-US" sz="3200">
                <a:solidFill>
                  <a:srgbClr val="080100"/>
                </a:solidFill>
                <a:latin typeface="黑体" pitchFamily="49" charset="-122"/>
                <a:ea typeface="黑体" pitchFamily="49" charset="-122"/>
              </a:rPr>
              <a:t>妈妈</a:t>
            </a:r>
            <a:r>
              <a:rPr lang="en-US" altLang="zh-CN" sz="3200">
                <a:solidFill>
                  <a:srgbClr val="080100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3200">
                <a:solidFill>
                  <a:srgbClr val="080100"/>
                </a:solidFill>
                <a:latin typeface="黑体" pitchFamily="49" charset="-122"/>
                <a:ea typeface="黑体" pitchFamily="49" charset="-122"/>
              </a:rPr>
              <a:t>妈妈</a:t>
            </a:r>
            <a:r>
              <a:rPr lang="en-US" altLang="zh-CN" sz="3200">
                <a:solidFill>
                  <a:srgbClr val="080100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3200">
                <a:solidFill>
                  <a:srgbClr val="080100"/>
                </a:solidFill>
                <a:latin typeface="黑体" pitchFamily="49" charset="-122"/>
                <a:ea typeface="黑体" pitchFamily="49" charset="-122"/>
              </a:rPr>
              <a:t>我发现冬瓜的皮上有细毛</a:t>
            </a:r>
            <a:r>
              <a:rPr lang="en-US" altLang="zh-CN" sz="3200">
                <a:solidFill>
                  <a:srgbClr val="080100"/>
                </a:solidFill>
                <a:latin typeface="黑体" pitchFamily="49" charset="-122"/>
                <a:ea typeface="黑体" pitchFamily="49" charset="-122"/>
              </a:rPr>
              <a:t>,</a:t>
            </a:r>
          </a:p>
          <a:p>
            <a:r>
              <a:rPr lang="zh-CN" altLang="en-US" sz="3200">
                <a:solidFill>
                  <a:srgbClr val="080100"/>
                </a:solidFill>
                <a:latin typeface="黑体" pitchFamily="49" charset="-122"/>
                <a:ea typeface="黑体" pitchFamily="49" charset="-122"/>
              </a:rPr>
              <a:t>茄子的柄上有小剌呢</a:t>
            </a:r>
            <a:r>
              <a:rPr lang="en-US" altLang="zh-CN" sz="3200">
                <a:solidFill>
                  <a:srgbClr val="080100"/>
                </a:solidFill>
                <a:latin typeface="黑体" pitchFamily="49" charset="-122"/>
                <a:ea typeface="黑体" pitchFamily="49" charset="-122"/>
              </a:rPr>
              <a:t>!</a:t>
            </a:r>
            <a:r>
              <a:rPr lang="en-US" altLang="zh-CN" sz="3200">
                <a:solidFill>
                  <a:srgbClr val="080100"/>
                </a:solidFill>
                <a:latin typeface="Arial"/>
                <a:ea typeface="黑体" pitchFamily="49" charset="-122"/>
              </a:rPr>
              <a:t>”</a:t>
            </a:r>
            <a:endParaRPr lang="en-US" altLang="zh-CN" sz="3200">
              <a:solidFill>
                <a:srgbClr val="0801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3419475" y="4467225"/>
            <a:ext cx="18653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FF0066"/>
                </a:solidFill>
                <a:ea typeface="隶书" pitchFamily="49" charset="-122"/>
              </a:rPr>
              <a:t>有小剌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6711950" y="4395788"/>
            <a:ext cx="18653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FF0066"/>
                </a:solidFill>
                <a:ea typeface="隶书" pitchFamily="49" charset="-122"/>
              </a:rPr>
              <a:t>有细毛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4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74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5" grpId="0"/>
      <p:bldP spid="17416" grpId="0"/>
    </p:bldLst>
  </p:timing>
</p:sld>
</file>

<file path=ppt/theme/theme1.xml><?xml version="1.0" encoding="utf-8"?>
<a:theme xmlns:a="http://schemas.openxmlformats.org/drawingml/2006/main" name="第一PPT模板网-WWW.1PPT.COM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284</TotalTime>
  <Words>402</Words>
  <Application>Microsoft Office PowerPoint</Application>
  <PresentationFormat>全屏显示(4:3)</PresentationFormat>
  <Paragraphs>73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第一PPT模板网-WWW.1PPT.COM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思考：</vt:lpstr>
      <vt:lpstr>幻灯片 12</vt:lpstr>
    </vt:vector>
  </TitlesOfParts>
  <Manager>第一PPT模板网-WWW.1PPT.COM</Manager>
  <Company>第一PPT模板网-WWW.1PPT.COM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edu-down</dc:title>
  <dc:subject>第一PPT模板网-WWW.1PPT.COM</dc:subject>
  <dc:creator>edu-down</dc:creator>
  <cp:keywords>edu-down</cp:keywords>
  <dc:description>第一PPT模板网-WWW.1PPT.COM</dc:description>
  <cp:lastModifiedBy>liuwei</cp:lastModifiedBy>
  <cp:revision>30</cp:revision>
  <dcterms:created xsi:type="dcterms:W3CDTF">2005-04-19T02:55:33Z</dcterms:created>
  <dcterms:modified xsi:type="dcterms:W3CDTF">2017-04-19T14:11:42Z</dcterms:modified>
  <cp:category>第一PPT模板网-WWW.1PPT.COM</cp:category>
</cp:coreProperties>
</file>