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8" r:id="rId3"/>
    <p:sldId id="262" r:id="rId4"/>
    <p:sldId id="280" r:id="rId5"/>
    <p:sldId id="290" r:id="rId6"/>
    <p:sldId id="259" r:id="rId7"/>
    <p:sldId id="266" r:id="rId8"/>
    <p:sldId id="271" r:id="rId9"/>
    <p:sldId id="264" r:id="rId10"/>
    <p:sldId id="260" r:id="rId11"/>
    <p:sldId id="286" r:id="rId12"/>
    <p:sldId id="275" r:id="rId13"/>
    <p:sldId id="285" r:id="rId14"/>
    <p:sldId id="283" r:id="rId15"/>
    <p:sldId id="282" r:id="rId16"/>
    <p:sldId id="265" r:id="rId17"/>
    <p:sldId id="289" r:id="rId18"/>
    <p:sldId id="269" r:id="rId19"/>
    <p:sldId id="268" r:id="rId20"/>
    <p:sldId id="270" r:id="rId21"/>
    <p:sldId id="28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00"/>
    <a:srgbClr val="FF00FF"/>
    <a:srgbClr val="FFFF00"/>
    <a:srgbClr val="FF33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9740" autoAdjust="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798F-202C-4A6F-BF17-952F479C4E3D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B6CD-0C41-40A6-80CA-8D643B32A7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003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7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B6CD-0C41-40A6-80CA-8D643B32A72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312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B6CD-0C41-40A6-80CA-8D643B32A72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70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A5029-B06F-4C96-BCFB-E81668DD4F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883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05DAB-07EE-41D2-9CCA-5393DC7659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745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F24CA-1D35-4C91-9627-318DB7A71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3947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A7830-CC1F-45E5-9CE3-5E379197D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076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89F8F-42B2-4BB2-BB8D-ED7E58992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121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A26A0-42EE-46C2-86A8-530AC11F07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888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F35CB-9162-4ED1-B86F-691E4CCCEC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79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D1B1F-55E0-4E2F-8843-0960D338B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263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2C4A4-A605-400D-9339-0374C44787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7881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25845-D2F8-4924-851B-DFE80B997C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3284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E0360-28AE-4725-A013-967FF1F82F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035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677F82C-8860-4EB0-8E7F-9E91E99107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H:\&#25968;&#26143;&#26143;&#30340;&#23401;&#23376;&#65288;&#32993;&#29822;5&#12289;10&#65289;\&#25968;&#26143;&#26143;&#30340;&#23401;&#23376;&#65288;2001.5.19&#65289;\&#22402;.swf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珍珠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7088" y="836613"/>
            <a:ext cx="3455987" cy="2965450"/>
          </a:xfrm>
          <a:prstGeom prst="rect">
            <a:avLst/>
          </a:prstGeom>
          <a:noFill/>
          <a:ln w="57150" cmpd="thickThin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967288" y="1412875"/>
            <a:ext cx="41767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0">
                <a:solidFill>
                  <a:schemeClr val="bg1"/>
                </a:solidFill>
                <a:ea typeface="楷体_GB2312" pitchFamily="49" charset="-122"/>
              </a:rPr>
              <a:t>珍珠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476375" y="4724400"/>
            <a:ext cx="619125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   ）的珍珠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071994" y="1844824"/>
            <a:ext cx="77771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7200" dirty="0">
                <a:ea typeface="楷体_GB2312" pitchFamily="49" charset="-122"/>
              </a:rPr>
              <a:t>      </a:t>
            </a:r>
            <a:r>
              <a:rPr lang="zh-CN" altLang="en-US" sz="7200" dirty="0">
                <a:ea typeface="楷体_GB2312" pitchFamily="49" charset="-122"/>
              </a:rPr>
              <a:t>你还知道哪些“王”字旁的字？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700338" y="2636838"/>
            <a:ext cx="59753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ea typeface="楷体_GB2312" pitchFamily="49" charset="-122"/>
              </a:rPr>
              <a:t>      </a:t>
            </a:r>
            <a:r>
              <a:rPr lang="zh-CN" altLang="en-US" sz="4800">
                <a:ea typeface="楷体_GB2312" pitchFamily="49" charset="-122"/>
              </a:rPr>
              <a:t>天上的星星是在动，可是看起来它们之间的距离好像是不变的。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627313" y="620713"/>
            <a:ext cx="532923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0">
                <a:ea typeface="楷体_GB2312" pitchFamily="49" charset="-122"/>
              </a:rPr>
              <a:t>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1550" y="549275"/>
            <a:ext cx="62642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3000">
                <a:ea typeface="楷体_GB2312" pitchFamily="49" charset="-122"/>
              </a:rPr>
              <a:t>钻</a:t>
            </a:r>
          </a:p>
        </p:txBody>
      </p:sp>
      <p:sp>
        <p:nvSpPr>
          <p:cNvPr id="4096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627313" y="1628775"/>
            <a:ext cx="18415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000">
                <a:ea typeface="楷体_GB2312" pitchFamily="49" charset="-122"/>
              </a:rPr>
              <a:t>研</a:t>
            </a:r>
          </a:p>
        </p:txBody>
      </p:sp>
      <p:sp>
        <p:nvSpPr>
          <p:cNvPr id="40967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067175" y="621823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写字</a:t>
            </a:r>
          </a:p>
        </p:txBody>
      </p:sp>
      <p:sp>
        <p:nvSpPr>
          <p:cNvPr id="40969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72000" y="2420938"/>
            <a:ext cx="18415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000">
                <a:ea typeface="楷体_GB2312" pitchFamily="49" charset="-122"/>
              </a:rPr>
              <a:t>睡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156325" y="3716338"/>
            <a:ext cx="18415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3000">
                <a:ea typeface="楷体_GB2312" pitchFamily="49" charset="-122"/>
              </a:rPr>
              <a:t>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68313" y="188913"/>
            <a:ext cx="36718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5000">
                <a:ea typeface="楷体_GB2312" pitchFamily="49" charset="-122"/>
              </a:rPr>
              <a:t>钻</a:t>
            </a:r>
          </a:p>
        </p:txBody>
      </p:sp>
      <p:grpSp>
        <p:nvGrpSpPr>
          <p:cNvPr id="38939" name="Group 27"/>
          <p:cNvGrpSpPr>
            <a:grpSpLocks/>
          </p:cNvGrpSpPr>
          <p:nvPr/>
        </p:nvGrpSpPr>
        <p:grpSpPr bwMode="auto">
          <a:xfrm>
            <a:off x="539750" y="2565400"/>
            <a:ext cx="4435475" cy="1006475"/>
            <a:chOff x="340" y="1616"/>
            <a:chExt cx="2794" cy="634"/>
          </a:xfrm>
        </p:grpSpPr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1247" y="1616"/>
              <a:ext cx="188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6000">
                  <a:ea typeface="楷体_GB2312" pitchFamily="49" charset="-122"/>
                </a:rPr>
                <a:t>（       ）</a:t>
              </a:r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40" y="1661"/>
              <a:ext cx="1361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800">
                  <a:latin typeface="宋体" charset="-122"/>
                </a:rPr>
                <a:t>zuān</a:t>
              </a:r>
            </a:p>
          </p:txBody>
        </p:sp>
      </p:grpSp>
      <p:grpSp>
        <p:nvGrpSpPr>
          <p:cNvPr id="38940" name="Group 28"/>
          <p:cNvGrpSpPr>
            <a:grpSpLocks/>
          </p:cNvGrpSpPr>
          <p:nvPr/>
        </p:nvGrpSpPr>
        <p:grpSpPr bwMode="auto">
          <a:xfrm>
            <a:off x="539750" y="3933825"/>
            <a:ext cx="4872038" cy="1077913"/>
            <a:chOff x="340" y="2478"/>
            <a:chExt cx="3069" cy="679"/>
          </a:xfrm>
        </p:grpSpPr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247" y="2523"/>
              <a:ext cx="21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6000">
                  <a:ea typeface="楷体_GB2312" pitchFamily="49" charset="-122"/>
                </a:rPr>
                <a:t>（       ）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40" y="2478"/>
              <a:ext cx="211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4800">
                  <a:latin typeface="宋体" charset="-122"/>
                </a:rPr>
                <a:t>zuàn </a:t>
              </a:r>
            </a:p>
          </p:txBody>
        </p:sp>
      </p:grpSp>
      <p:pic>
        <p:nvPicPr>
          <p:cNvPr id="38934" name="Picture 22" descr="201013188421255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35600" y="549275"/>
            <a:ext cx="2663825" cy="1992313"/>
          </a:xfrm>
          <a:prstGeom prst="rect">
            <a:avLst/>
          </a:prstGeom>
          <a:noFill/>
          <a:ln w="571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941" name="Text Box 2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859338" y="6021388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635375" y="188913"/>
            <a:ext cx="29527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5000" dirty="0">
                <a:ea typeface="楷体_GB2312" pitchFamily="49" charset="-122"/>
              </a:rPr>
              <a:t>研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19113" y="34337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1800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692275" y="2636838"/>
            <a:ext cx="6481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本义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相互摩擦。本义是</a:t>
            </a:r>
            <a:r>
              <a:rPr lang="zh-CN" altLang="en-US" sz="3600" dirty="0">
                <a:latin typeface="Arial"/>
                <a:ea typeface="楷体_GB2312" pitchFamily="49" charset="-122"/>
              </a:rPr>
              <a:t>“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磨</a:t>
            </a:r>
            <a:r>
              <a:rPr lang="zh-CN" altLang="en-US" sz="3600" dirty="0">
                <a:latin typeface="Arial"/>
                <a:ea typeface="楷体_GB2312" pitchFamily="49" charset="-122"/>
              </a:rPr>
              <a:t>”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547813" y="3644900"/>
            <a:ext cx="71294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  <a:ea typeface="楷体_GB2312" pitchFamily="49" charset="-122"/>
              </a:rPr>
              <a:t>引申义</a:t>
            </a:r>
            <a:r>
              <a:rPr lang="zh-CN" altLang="en-US" sz="3600" dirty="0">
                <a:ea typeface="楷体_GB2312" pitchFamily="49" charset="-122"/>
              </a:rPr>
              <a:t>：指探求，要像磨石头那样细致反复多次。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  <p:bldP spid="378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979613" y="2708275"/>
            <a:ext cx="6840537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4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4800" dirty="0">
                <a:latin typeface="楷体_GB2312" pitchFamily="49" charset="-122"/>
                <a:ea typeface="楷体_GB2312" pitchFamily="49" charset="-122"/>
              </a:rPr>
              <a:t>张衡长大以后刻苦</a:t>
            </a:r>
            <a:r>
              <a:rPr lang="zh-CN" altLang="en-US" sz="4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钻研</a:t>
            </a:r>
            <a:r>
              <a:rPr lang="zh-CN" altLang="en-US" sz="4800" dirty="0">
                <a:latin typeface="楷体_GB2312" pitchFamily="49" charset="-122"/>
                <a:ea typeface="楷体_GB2312" pitchFamily="49" charset="-122"/>
              </a:rPr>
              <a:t>天文，成了著名的天文学家。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987675" y="692150"/>
            <a:ext cx="55451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2000">
                <a:ea typeface="楷体_GB2312" pitchFamily="49" charset="-122"/>
              </a:rPr>
              <a:t>钻研</a:t>
            </a:r>
          </a:p>
        </p:txBody>
      </p:sp>
      <p:sp>
        <p:nvSpPr>
          <p:cNvPr id="16396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724525" y="5851525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返回</a:t>
            </a:r>
          </a:p>
        </p:txBody>
      </p:sp>
      <p:sp>
        <p:nvSpPr>
          <p:cNvPr id="16397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284663" y="5876925"/>
            <a:ext cx="165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写字</a:t>
            </a:r>
          </a:p>
        </p:txBody>
      </p:sp>
      <p:sp>
        <p:nvSpPr>
          <p:cNvPr id="16398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051050" y="5805488"/>
            <a:ext cx="2103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ea typeface="楷体_GB2312" pitchFamily="49" charset="-122"/>
              </a:rPr>
              <a:t>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睡觉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8280400" cy="51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28082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5000">
                <a:ea typeface="楷体_GB2312" pitchFamily="49" charset="-122"/>
              </a:rPr>
              <a:t>睡</a:t>
            </a:r>
          </a:p>
        </p:txBody>
      </p:sp>
      <p:sp>
        <p:nvSpPr>
          <p:cNvPr id="47110" name="WordArt 6">
            <a:hlinkClick r:id="rId4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2627313" y="260350"/>
            <a:ext cx="2735262" cy="865188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zh-CN" altLang="en-US" sz="3600" kern="10" spc="-36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隶书"/>
                <a:ea typeface="隶书"/>
              </a:rPr>
              <a:t>看图猜字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411413" y="1557338"/>
            <a:ext cx="3743325" cy="3457575"/>
            <a:chOff x="3198" y="300"/>
            <a:chExt cx="2358" cy="2178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3198" y="482"/>
              <a:ext cx="2086" cy="1996"/>
              <a:chOff x="869" y="1797"/>
              <a:chExt cx="2192" cy="2051"/>
            </a:xfrm>
          </p:grpSpPr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869" y="2823"/>
                <a:ext cx="1096" cy="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1965" y="1797"/>
                <a:ext cx="1096" cy="1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869" y="1797"/>
                <a:ext cx="1096" cy="1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20489" name="Line 9"/>
              <p:cNvSpPr>
                <a:spLocks noChangeShapeType="1"/>
              </p:cNvSpPr>
              <p:nvPr/>
            </p:nvSpPr>
            <p:spPr bwMode="auto">
              <a:xfrm>
                <a:off x="869" y="1797"/>
                <a:ext cx="2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0" name="Line 10"/>
              <p:cNvSpPr>
                <a:spLocks noChangeShapeType="1"/>
              </p:cNvSpPr>
              <p:nvPr/>
            </p:nvSpPr>
            <p:spPr bwMode="auto">
              <a:xfrm>
                <a:off x="869" y="2823"/>
                <a:ext cx="2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1" name="Line 11"/>
              <p:cNvSpPr>
                <a:spLocks noChangeShapeType="1"/>
              </p:cNvSpPr>
              <p:nvPr/>
            </p:nvSpPr>
            <p:spPr bwMode="auto">
              <a:xfrm>
                <a:off x="869" y="3848"/>
                <a:ext cx="2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2" name="Line 12"/>
              <p:cNvSpPr>
                <a:spLocks noChangeShapeType="1"/>
              </p:cNvSpPr>
              <p:nvPr/>
            </p:nvSpPr>
            <p:spPr bwMode="auto">
              <a:xfrm>
                <a:off x="869" y="1797"/>
                <a:ext cx="0" cy="20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13"/>
              <p:cNvSpPr>
                <a:spLocks noChangeShapeType="1"/>
              </p:cNvSpPr>
              <p:nvPr/>
            </p:nvSpPr>
            <p:spPr bwMode="auto">
              <a:xfrm>
                <a:off x="1965" y="1797"/>
                <a:ext cx="0" cy="20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14"/>
              <p:cNvSpPr>
                <a:spLocks noChangeShapeType="1"/>
              </p:cNvSpPr>
              <p:nvPr/>
            </p:nvSpPr>
            <p:spPr bwMode="auto">
              <a:xfrm>
                <a:off x="3061" y="1797"/>
                <a:ext cx="0" cy="20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379" y="300"/>
              <a:ext cx="2177" cy="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1000">
                  <a:ea typeface="楷体_GB2312" pitchFamily="49" charset="-122"/>
                </a:rPr>
                <a:t>睡</a:t>
              </a:r>
            </a:p>
          </p:txBody>
        </p:sp>
      </p:grpSp>
      <p:sp>
        <p:nvSpPr>
          <p:cNvPr id="20496" name="WordArt 16"/>
          <p:cNvSpPr>
            <a:spLocks noChangeArrowheads="1" noChangeShapeType="1" noTextEdit="1"/>
          </p:cNvSpPr>
          <p:nvPr/>
        </p:nvSpPr>
        <p:spPr bwMode="auto">
          <a:xfrm>
            <a:off x="611188" y="692150"/>
            <a:ext cx="41148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我能把字写得很漂亮！</a:t>
            </a:r>
          </a:p>
        </p:txBody>
      </p:sp>
      <p:sp>
        <p:nvSpPr>
          <p:cNvPr id="20500" name="AutoShape 20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804025" y="6021388"/>
            <a:ext cx="431800" cy="46672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2484438" y="1628775"/>
            <a:ext cx="3743325" cy="3457575"/>
            <a:chOff x="3198" y="300"/>
            <a:chExt cx="2358" cy="2178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3198" y="482"/>
              <a:ext cx="2086" cy="1996"/>
              <a:chOff x="869" y="1797"/>
              <a:chExt cx="2192" cy="2051"/>
            </a:xfrm>
          </p:grpSpPr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869" y="2823"/>
                <a:ext cx="1096" cy="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1965" y="1797"/>
                <a:ext cx="1096" cy="1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869" y="1797"/>
                <a:ext cx="1096" cy="1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endParaRPr lang="zh-CN" altLang="zh-CN" sz="2800" b="0"/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>
                <a:off x="869" y="1797"/>
                <a:ext cx="2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869" y="2823"/>
                <a:ext cx="2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869" y="3848"/>
                <a:ext cx="2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869" y="1797"/>
                <a:ext cx="0" cy="20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1965" y="1797"/>
                <a:ext cx="0" cy="20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>
                <a:off x="3061" y="1797"/>
                <a:ext cx="0" cy="205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379" y="300"/>
              <a:ext cx="2177" cy="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1000">
                  <a:ea typeface="楷体_GB2312" pitchFamily="49" charset="-122"/>
                </a:rPr>
                <a:t>数</a:t>
              </a:r>
            </a:p>
          </p:txBody>
        </p:sp>
      </p:grpSp>
      <p:sp>
        <p:nvSpPr>
          <p:cNvPr id="19473" name="WordArt 17"/>
          <p:cNvSpPr>
            <a:spLocks noChangeArrowheads="1" noChangeShapeType="1" noTextEdit="1"/>
          </p:cNvSpPr>
          <p:nvPr/>
        </p:nvSpPr>
        <p:spPr bwMode="auto">
          <a:xfrm>
            <a:off x="611188" y="692150"/>
            <a:ext cx="4114800" cy="457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楷体_GB2312"/>
                <a:ea typeface="楷体_GB2312"/>
              </a:rPr>
              <a:t>我能把字写得很漂亮！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836613"/>
            <a:ext cx="4748212" cy="1152525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第八单元单元主题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2060575"/>
            <a:ext cx="5903912" cy="4321175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在我们身边处处有科学：夏天下雨，冬天下雪，这是为什么呢？在炎热的天气中，刚从冰箱里拿出的雪糕，会冒白气，这是怎么回事？让我们去观察，去思考，去发现身边的科学吧！</a:t>
            </a:r>
          </a:p>
        </p:txBody>
      </p:sp>
      <p:pic>
        <p:nvPicPr>
          <p:cNvPr id="44036" name="Picture 4" descr="20086317520417"/>
          <p:cNvPicPr>
            <a:picLocks noChangeAspect="1" noChangeArrowheads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380288" y="981075"/>
            <a:ext cx="836612" cy="10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411413" y="2781300"/>
            <a:ext cx="36718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9000">
                <a:ea typeface="楷体_GB2312" pitchFamily="49" charset="-122"/>
              </a:rPr>
              <a:t>撒在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348038" y="4724400"/>
            <a:ext cx="43195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9000">
                <a:ea typeface="楷体_GB2312" pitchFamily="49" charset="-122"/>
              </a:rPr>
              <a:t>傻孩子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84213" y="908050"/>
            <a:ext cx="30241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9000">
                <a:ea typeface="楷体_GB2312" pitchFamily="49" charset="-122"/>
              </a:rPr>
              <a:t>清楚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1692275" y="333375"/>
            <a:ext cx="5064125" cy="4679950"/>
            <a:chOff x="1323" y="210"/>
            <a:chExt cx="3190" cy="2948"/>
          </a:xfrm>
        </p:grpSpPr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323" y="210"/>
              <a:ext cx="158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4400">
                  <a:solidFill>
                    <a:srgbClr val="FF3300"/>
                  </a:solidFill>
                  <a:latin typeface="宋体" charset="-122"/>
                </a:rPr>
                <a:t>chǔ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2498" y="2678"/>
              <a:ext cx="201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4400">
                  <a:solidFill>
                    <a:srgbClr val="FF3300"/>
                  </a:solidFill>
                  <a:latin typeface="宋体" charset="-122"/>
                </a:rPr>
                <a:t>shǎ 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958" y="1330"/>
              <a:ext cx="114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>
                  <a:solidFill>
                    <a:srgbClr val="FF3300"/>
                  </a:solidFill>
                  <a:latin typeface="宋体" charset="-122"/>
                </a:rPr>
                <a:t>sǎ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4213" y="836613"/>
            <a:ext cx="8208962" cy="393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一、看拼音填空             二、看图写字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宋体" charset="-122"/>
              </a:rPr>
              <a:t>  </a:t>
            </a:r>
            <a:r>
              <a:rPr lang="en-US" altLang="zh-CN" sz="2600" dirty="0" err="1">
                <a:latin typeface="宋体" charset="-122"/>
              </a:rPr>
              <a:t>jù</a:t>
            </a:r>
            <a:r>
              <a:rPr lang="en-US" altLang="zh-CN" sz="2600" dirty="0">
                <a:latin typeface="宋体" charset="-122"/>
              </a:rPr>
              <a:t> </a:t>
            </a:r>
            <a:r>
              <a:rPr lang="en-US" altLang="zh-CN" sz="2600" dirty="0" err="1">
                <a:latin typeface="宋体" charset="-122"/>
              </a:rPr>
              <a:t>lí</a:t>
            </a:r>
            <a:r>
              <a:rPr lang="en-US" altLang="zh-CN" sz="2600" dirty="0">
                <a:latin typeface="宋体" charset="-122"/>
              </a:rPr>
              <a:t> </a:t>
            </a:r>
            <a:r>
              <a:rPr lang="en-US" altLang="zh-CN" sz="2600" dirty="0" err="1">
                <a:latin typeface="宋体" charset="-122"/>
              </a:rPr>
              <a:t>zuān</a:t>
            </a:r>
            <a:r>
              <a:rPr lang="en-US" altLang="zh-CN" sz="2600" dirty="0">
                <a:latin typeface="宋体" charset="-122"/>
              </a:rPr>
              <a:t> </a:t>
            </a:r>
            <a:r>
              <a:rPr lang="en-US" altLang="zh-CN" sz="2600" dirty="0" err="1">
                <a:latin typeface="宋体" charset="-122"/>
              </a:rPr>
              <a:t>yán</a:t>
            </a:r>
            <a:r>
              <a:rPr lang="en-US" altLang="zh-CN" sz="2600" dirty="0">
                <a:latin typeface="宋体" charset="-122"/>
              </a:rPr>
              <a:t> </a:t>
            </a:r>
            <a:r>
              <a:rPr lang="en-US" altLang="zh-CN" sz="2600" dirty="0" err="1">
                <a:latin typeface="宋体" charset="-122"/>
              </a:rPr>
              <a:t>zhēn</a:t>
            </a:r>
            <a:r>
              <a:rPr lang="en-US" altLang="zh-CN" sz="2600" dirty="0">
                <a:latin typeface="宋体" charset="-122"/>
              </a:rPr>
              <a:t> </a:t>
            </a:r>
            <a:r>
              <a:rPr lang="en-US" altLang="zh-CN" sz="2600" dirty="0" err="1">
                <a:latin typeface="宋体" charset="-122"/>
              </a:rPr>
              <a:t>zhū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（   ）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(      ) (      )  </a:t>
            </a: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                                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（   ）         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二、请给</a:t>
            </a:r>
            <a:r>
              <a:rPr lang="zh-CN" altLang="en-US" sz="2600" dirty="0">
                <a:solidFill>
                  <a:srgbClr val="FF3300"/>
                </a:solidFill>
                <a:latin typeface="Arial"/>
                <a:ea typeface="楷体_GB2312" pitchFamily="49" charset="-122"/>
              </a:rPr>
              <a:t>“</a:t>
            </a:r>
            <a:r>
              <a:rPr lang="zh-CN" altLang="en-US" sz="2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2600" dirty="0">
                <a:solidFill>
                  <a:srgbClr val="FF3300"/>
                </a:solidFill>
                <a:latin typeface="Arial"/>
                <a:ea typeface="楷体_GB2312" pitchFamily="49" charset="-122"/>
              </a:rPr>
              <a:t>”</a:t>
            </a:r>
            <a:r>
              <a:rPr lang="zh-CN" altLang="en-US" sz="2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注音</a:t>
            </a:r>
          </a:p>
          <a:p>
            <a:pPr>
              <a:lnSpc>
                <a:spcPct val="130000"/>
              </a:lnSpc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、满天的星星像无数（    ）珍珠撒在碧玉盘里。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、一个孩子坐在院子里，靠着奶奶，仰起头，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指着天空   数（    ）星星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3013" name="Picture 5" descr="睡觉图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0425" y="1412875"/>
            <a:ext cx="144145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424815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4400" dirty="0">
                <a:latin typeface="楷体_GB2312" pitchFamily="49" charset="-122"/>
                <a:ea typeface="楷体_GB2312" pitchFamily="49" charset="-122"/>
              </a:rPr>
              <a:t>这个数星星的孩子叫张衡，是汉朝人 。他是我国著名的天文学家。</a:t>
            </a:r>
            <a:endParaRPr kumimoji="1" lang="zh-CN" altLang="en-US" sz="4400" b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14" name="Picture 2" descr="张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87900" y="549275"/>
            <a:ext cx="3935413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724525" y="5084763"/>
            <a:ext cx="3024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6000">
                <a:solidFill>
                  <a:srgbClr val="FF0000"/>
                </a:solidFill>
                <a:ea typeface="楷体_GB2312" pitchFamily="49" charset="-122"/>
              </a:rPr>
              <a:t>张衡</a:t>
            </a:r>
          </a:p>
        </p:txBody>
      </p:sp>
      <p:grpSp>
        <p:nvGrpSpPr>
          <p:cNvPr id="13322" name="Group 10"/>
          <p:cNvGrpSpPr>
            <a:grpSpLocks/>
          </p:cNvGrpSpPr>
          <p:nvPr/>
        </p:nvGrpSpPr>
        <p:grpSpPr bwMode="auto">
          <a:xfrm>
            <a:off x="1187450" y="1985963"/>
            <a:ext cx="3960813" cy="1658937"/>
            <a:chOff x="748" y="1251"/>
            <a:chExt cx="2495" cy="1045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290" y="1251"/>
              <a:ext cx="9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solidFill>
                    <a:srgbClr val="FF3300"/>
                  </a:solidFill>
                  <a:latin typeface="宋体" charset="-122"/>
                </a:rPr>
                <a:t>hénɡ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748" y="1931"/>
              <a:ext cx="7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0">
                  <a:solidFill>
                    <a:srgbClr val="FF3300"/>
                  </a:solidFill>
                  <a:latin typeface="宋体" charset="-122"/>
                </a:rPr>
                <a:t> </a:t>
              </a:r>
              <a:r>
                <a:rPr kumimoji="1" lang="en-US" altLang="zh-CN" sz="3200">
                  <a:solidFill>
                    <a:srgbClr val="FF3300"/>
                  </a:solidFill>
                  <a:latin typeface="宋体" charset="-122"/>
                </a:rPr>
                <a:t>hàn</a:t>
              </a: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908175" y="2997200"/>
            <a:ext cx="5976938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、一个孩子坐在院子里，靠着奶奶，仰起头，指着天空</a:t>
            </a:r>
            <a:r>
              <a:rPr lang="zh-CN" altLang="en-US" sz="3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星星。</a:t>
            </a:r>
            <a:endParaRPr lang="zh-CN" altLang="en-US" sz="3600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763713" y="908050"/>
            <a:ext cx="5832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、满天的星星像无</a:t>
            </a:r>
            <a:r>
              <a:rPr lang="zh-CN" altLang="en-US" sz="3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珍珠撒在碧玉盘里。</a:t>
            </a:r>
            <a:endParaRPr lang="zh-CN" altLang="en-US" sz="3600" dirty="0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708400" y="3644900"/>
            <a:ext cx="165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Arial Narrow" pitchFamily="34" charset="0"/>
                <a:ea typeface="Dotum" pitchFamily="34" charset="-127"/>
              </a:rPr>
              <a:t>yǎng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395288" y="549275"/>
            <a:ext cx="209708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5000">
                <a:ea typeface="楷体_GB2312" pitchFamily="49" charset="-122"/>
              </a:rPr>
              <a:t>数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3635375" y="1844675"/>
            <a:ext cx="40846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一个小姑娘，</a:t>
            </a:r>
          </a:p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举起小小手，</a:t>
            </a:r>
          </a:p>
          <a:p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一粒一粒数大米。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 l="-1000" t="-1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00563" y="2276475"/>
            <a:ext cx="4500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没睡好</a:t>
            </a:r>
            <a:endParaRPr lang="zh-CN" altLang="en-US" sz="1800" b="0">
              <a:ea typeface="楷体_GB2312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690688" y="692150"/>
            <a:ext cx="2736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ea typeface="楷体_GB2312" pitchFamily="49" charset="-122"/>
              </a:rPr>
              <a:t>勺子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356100" y="5300663"/>
            <a:ext cx="4392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北斗七星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427538" y="3789363"/>
            <a:ext cx="4176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碧玉盘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620838" y="3646488"/>
            <a:ext cx="2951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一组</a:t>
            </a:r>
            <a:endParaRPr lang="zh-CN" altLang="en-US" sz="1800" b="0">
              <a:ea typeface="楷体_GB2312" pitchFamily="49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690688" y="5229225"/>
            <a:ext cx="3673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钻研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692275" y="2349500"/>
            <a:ext cx="3024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 dirty="0">
                <a:ea typeface="楷体_GB2312" pitchFamily="49" charset="-122"/>
              </a:rPr>
              <a:t>距离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572000" y="765175"/>
            <a:ext cx="3024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珍珠</a:t>
            </a:r>
          </a:p>
        </p:txBody>
      </p: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1595438" y="161925"/>
            <a:ext cx="5568950" cy="5176838"/>
            <a:chOff x="1005" y="102"/>
            <a:chExt cx="3508" cy="3261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111" y="102"/>
              <a:ext cx="13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sháo</a:t>
              </a: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3243" y="2959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dǒu</a:t>
              </a: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3470" y="143"/>
              <a:ext cx="104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zhū</a:t>
              </a:r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3379" y="2052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yù</a:t>
              </a: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1610" y="1958"/>
              <a:ext cx="12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zǔ</a:t>
              </a:r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 flipH="1">
              <a:off x="3288" y="1117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shuì</a:t>
              </a: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005" y="2914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zuān</a:t>
              </a: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1157" y="1030"/>
              <a:ext cx="5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jù</a:t>
              </a: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1701" y="1071"/>
              <a:ext cx="12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lí</a:t>
              </a: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1656" y="2931"/>
              <a:ext cx="117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yán </a:t>
              </a: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2744" y="147"/>
              <a:ext cx="81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>
                  <a:solidFill>
                    <a:srgbClr val="FF3300"/>
                  </a:solidFill>
                  <a:latin typeface="宋体" charset="-122"/>
                </a:rPr>
                <a:t>zhēn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03688" y="4149725"/>
            <a:ext cx="291623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睡</a:t>
            </a:r>
            <a:endParaRPr lang="zh-CN" altLang="en-US" sz="10000" b="0">
              <a:ea typeface="楷体_GB2312" pitchFamily="49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141788" y="2349500"/>
            <a:ext cx="29511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组</a:t>
            </a:r>
            <a:endParaRPr lang="zh-CN" altLang="en-US" sz="10000" b="0"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27088" y="4149725"/>
            <a:ext cx="3673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钻研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971550" y="2349500"/>
            <a:ext cx="302418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 dirty="0">
                <a:ea typeface="楷体_GB2312" pitchFamily="49" charset="-122"/>
              </a:rPr>
              <a:t>距离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900113" y="444500"/>
            <a:ext cx="30241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 dirty="0">
                <a:ea typeface="楷体_GB2312" pitchFamily="49" charset="-122"/>
              </a:rPr>
              <a:t>珍珠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176713" y="404813"/>
            <a:ext cx="197961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数</a:t>
            </a:r>
            <a:endParaRPr lang="zh-CN" altLang="en-US" sz="10000" b="0">
              <a:ea typeface="楷体_GB2312" pitchFamily="49" charset="-122"/>
            </a:endParaRPr>
          </a:p>
        </p:txBody>
      </p:sp>
      <p:sp>
        <p:nvSpPr>
          <p:cNvPr id="17435" name="Rectangle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227763" y="2389188"/>
            <a:ext cx="18732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斗</a:t>
            </a:r>
          </a:p>
        </p:txBody>
      </p:sp>
      <p:sp>
        <p:nvSpPr>
          <p:cNvPr id="17436" name="Rectangle 2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56325" y="404813"/>
            <a:ext cx="2736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勺</a:t>
            </a:r>
          </a:p>
        </p:txBody>
      </p:sp>
      <p:sp>
        <p:nvSpPr>
          <p:cNvPr id="17437" name="Rectangle 2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300788" y="4076700"/>
            <a:ext cx="23034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0000">
                <a:ea typeface="楷体_GB2312" pitchFamily="49" charset="-122"/>
              </a:rPr>
              <a:t>玉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6084888" y="476250"/>
            <a:ext cx="1800225" cy="5616575"/>
          </a:xfrm>
          <a:prstGeom prst="rect">
            <a:avLst/>
          </a:prstGeom>
          <a:solidFill>
            <a:schemeClr val="tx2">
              <a:alpha val="0"/>
            </a:schemeClr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188" y="4149725"/>
            <a:ext cx="432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solidFill>
                  <a:schemeClr val="bg1"/>
                </a:solidFill>
                <a:ea typeface="楷体_GB2312" pitchFamily="49" charset="-122"/>
              </a:rPr>
              <a:t>北斗七星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4140200" y="1844675"/>
            <a:ext cx="4319588" cy="410527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03575" y="1341438"/>
            <a:ext cx="41767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（         ）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59113" y="3213100"/>
            <a:ext cx="525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（              ）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16013" y="2205038"/>
            <a:ext cx="1368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斗</a:t>
            </a: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2124075" y="1844675"/>
            <a:ext cx="431800" cy="1871663"/>
          </a:xfrm>
          <a:prstGeom prst="leftBrace">
            <a:avLst>
              <a:gd name="adj1" fmla="val 36121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00338" y="1484313"/>
            <a:ext cx="107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/>
              <a:t>dòu 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627313" y="3429000"/>
            <a:ext cx="92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0"/>
              <a:t>dǒu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059113" y="4292600"/>
            <a:ext cx="2952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（       ）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140200" y="1268413"/>
            <a:ext cx="37449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斗争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703638" y="3141663"/>
            <a:ext cx="54403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北斗七星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721100" y="4222750"/>
            <a:ext cx="4738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6000">
                <a:ea typeface="楷体_GB2312" pitchFamily="49" charset="-122"/>
              </a:rPr>
              <a:t>一斗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9" grpId="0"/>
      <p:bldP spid="15370" grpId="0"/>
      <p:bldP spid="15371" grpId="0"/>
      <p:bldP spid="15372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612</Words>
  <Application>Microsoft Office PowerPoint</Application>
  <PresentationFormat>全屏显示(4:3)</PresentationFormat>
  <Paragraphs>121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第一PPT模板网-WWW.1PPT.COM</vt:lpstr>
      <vt:lpstr>幻灯片 1</vt:lpstr>
      <vt:lpstr>第八单元单元主题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158</cp:revision>
  <dcterms:created xsi:type="dcterms:W3CDTF">2010-05-05T04:46:07Z</dcterms:created>
  <dcterms:modified xsi:type="dcterms:W3CDTF">2017-04-19T22:49:15Z</dcterms:modified>
  <cp:category>第一PPT模板网-WWW.1PPT.COM</cp:category>
</cp:coreProperties>
</file>