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2" r:id="rId2"/>
  </p:sldMasterIdLst>
  <p:notesMasterIdLst>
    <p:notesMasterId r:id="rId30"/>
  </p:notesMasterIdLst>
  <p:sldIdLst>
    <p:sldId id="315" r:id="rId3"/>
    <p:sldId id="258" r:id="rId4"/>
    <p:sldId id="271" r:id="rId5"/>
    <p:sldId id="318" r:id="rId6"/>
    <p:sldId id="319" r:id="rId7"/>
    <p:sldId id="297" r:id="rId8"/>
    <p:sldId id="324" r:id="rId9"/>
    <p:sldId id="292" r:id="rId10"/>
    <p:sldId id="299" r:id="rId11"/>
    <p:sldId id="300" r:id="rId12"/>
    <p:sldId id="321" r:id="rId13"/>
    <p:sldId id="303" r:id="rId14"/>
    <p:sldId id="304" r:id="rId15"/>
    <p:sldId id="302" r:id="rId16"/>
    <p:sldId id="322" r:id="rId17"/>
    <p:sldId id="306" r:id="rId18"/>
    <p:sldId id="307" r:id="rId19"/>
    <p:sldId id="325" r:id="rId20"/>
    <p:sldId id="326" r:id="rId21"/>
    <p:sldId id="333" r:id="rId22"/>
    <p:sldId id="335" r:id="rId23"/>
    <p:sldId id="311" r:id="rId24"/>
    <p:sldId id="313" r:id="rId25"/>
    <p:sldId id="328" r:id="rId26"/>
    <p:sldId id="329" r:id="rId27"/>
    <p:sldId id="330" r:id="rId28"/>
    <p:sldId id="331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9900"/>
    <a:srgbClr val="FF3300"/>
    <a:srgbClr val="9900FF"/>
    <a:srgbClr val="3399FF"/>
    <a:srgbClr val="0066FF"/>
    <a:srgbClr val="FFFF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7404" autoAdjust="0"/>
  </p:normalViewPr>
  <p:slideViewPr>
    <p:cSldViewPr>
      <p:cViewPr>
        <p:scale>
          <a:sx n="105" d="100"/>
          <a:sy n="105" d="100"/>
        </p:scale>
        <p:origin x="-7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8B87-5588-4065-95AB-62827FB8A3A2}" type="datetimeFigureOut">
              <a:rPr lang="zh-CN" altLang="en-US" smtClean="0"/>
              <a:pPr/>
              <a:t>2017/4/20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53477-7DE8-410E-B241-1F0B90700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937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14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powerpoint/" TargetMode="External"/><Relationship Id="rId13" Type="http://schemas.openxmlformats.org/officeDocument/2006/relationships/hyperlink" Target="http://www.1ppt.cn/" TargetMode="External"/><Relationship Id="rId18" Type="http://schemas.openxmlformats.org/officeDocument/2006/relationships/hyperlink" Target="http://www.1ppt.com/kejian/meishu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hyperlink" Target="http://www.1ppt.com/kejian/huaxue/" TargetMode="External"/><Relationship Id="rId7" Type="http://schemas.openxmlformats.org/officeDocument/2006/relationships/hyperlink" Target="http://www.1ppt.com/xiazai/" TargetMode="External"/><Relationship Id="rId12" Type="http://schemas.openxmlformats.org/officeDocument/2006/relationships/hyperlink" Target="http://www.1ppt.com/jiaoan/" TargetMode="External"/><Relationship Id="rId17" Type="http://schemas.openxmlformats.org/officeDocument/2006/relationships/hyperlink" Target="http://www.1ppt.com/kejian/yingyu/" TargetMode="External"/><Relationship Id="rId2" Type="http://schemas.openxmlformats.org/officeDocument/2006/relationships/slide" Target="../slides/slide23.xml"/><Relationship Id="rId16" Type="http://schemas.openxmlformats.org/officeDocument/2006/relationships/hyperlink" Target="http://www.1ppt.com/kejian/shuxue/" TargetMode="External"/><Relationship Id="rId20" Type="http://schemas.openxmlformats.org/officeDocument/2006/relationships/hyperlink" Target="http://www.1ppt.com/kejian/wul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tubiao/" TargetMode="External"/><Relationship Id="rId11" Type="http://schemas.openxmlformats.org/officeDocument/2006/relationships/hyperlink" Target="http://www.1ppt.com/shiti/" TargetMode="External"/><Relationship Id="rId24" Type="http://schemas.openxmlformats.org/officeDocument/2006/relationships/hyperlink" Target="http://www.1ppt.com/kejian/lishi/" TargetMode="External"/><Relationship Id="rId5" Type="http://schemas.openxmlformats.org/officeDocument/2006/relationships/hyperlink" Target="http://www.1ppt.com/beijing/" TargetMode="External"/><Relationship Id="rId15" Type="http://schemas.openxmlformats.org/officeDocument/2006/relationships/hyperlink" Target="http://www.1ppt.com/kejian/yuwen/" TargetMode="External"/><Relationship Id="rId23" Type="http://schemas.openxmlformats.org/officeDocument/2006/relationships/hyperlink" Target="http://www.1ppt.com/kejian/dili/" TargetMode="External"/><Relationship Id="rId10" Type="http://schemas.openxmlformats.org/officeDocument/2006/relationships/hyperlink" Target="http://www.1ppt.com/fanwen/" TargetMode="External"/><Relationship Id="rId19" Type="http://schemas.openxmlformats.org/officeDocument/2006/relationships/hyperlink" Target="http://www.1ppt.com/kejian/kexue/" TargetMode="External"/><Relationship Id="rId4" Type="http://schemas.openxmlformats.org/officeDocument/2006/relationships/hyperlink" Target="http://www.1ppt.com/sucai/" TargetMode="External"/><Relationship Id="rId9" Type="http://schemas.openxmlformats.org/officeDocument/2006/relationships/hyperlink" Target="http://www.1ppt.com/ziliao/" TargetMode="External"/><Relationship Id="rId14" Type="http://schemas.openxmlformats.org/officeDocument/2006/relationships/hyperlink" Target="http://www.1ppt.com/kejian/" TargetMode="External"/><Relationship Id="rId22" Type="http://schemas.openxmlformats.org/officeDocument/2006/relationships/hyperlink" Target="http://www.1ppt.com/kejian/shengw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3477-7DE8-410E-B241-1F0B907000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895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3477-7DE8-410E-B241-1F0B907000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244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模板：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3"/>
              </a:rPr>
              <a:t>www.1ppt.com/moban/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素材：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4"/>
              </a:rPr>
              <a:t>www.1ppt.com/sucai/</a:t>
            </a:r>
            <a:endParaRPr lang="en-US" altLang="zh-CN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背景：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5"/>
              </a:rPr>
              <a:t>www.1ppt.com/beijing/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图表：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6"/>
              </a:rPr>
              <a:t>www.1ppt.com/tubiao/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7"/>
              </a:rPr>
              <a:t>www.1ppt.com/xiazai/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教程： 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8"/>
              </a:rPr>
              <a:t>www.1ppt.com/powerpoint/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资料下载：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9"/>
              </a:rPr>
              <a:t>www.1ppt.com/ziliao/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范文下载：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0"/>
              </a:rPr>
              <a:t>www.1ppt.com/fanwen/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试卷下载：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1"/>
              </a:rPr>
              <a:t>www.1ppt.com/shiti/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教案下载：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2"/>
              </a:rPr>
              <a:t>www.1ppt.com/jiaoan/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论坛：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3"/>
              </a:rPr>
              <a:t>www.1ppt.cn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                            PPT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4"/>
              </a:rPr>
              <a:t>www.1ppt.com/kejian/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语文课件：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5"/>
              </a:rPr>
              <a:t>www.1ppt.com/kejian/yuwen/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数学课件：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6"/>
              </a:rPr>
              <a:t>www.1ppt.com/kejian/shuxue/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英语课件：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7"/>
              </a:rPr>
              <a:t>www.1ppt.com/kejian/yingyu/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美术课件：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8"/>
              </a:rPr>
              <a:t>www.1ppt.com/kejian/meishu/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科学课件：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19"/>
              </a:rPr>
              <a:t>www.1ppt.com/kejian/kexue/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物理课件：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0"/>
              </a:rPr>
              <a:t>www.1ppt.com/kejian/wuli/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化学课件：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1"/>
              </a:rPr>
              <a:t>www.1ppt.com/kejian/huaxue/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生物课件：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2"/>
              </a:rPr>
              <a:t>www.1ppt.com/kejian/shengwu/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</a:t>
            </a:r>
          </a:p>
          <a:p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地理课件：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3"/>
              </a:rPr>
              <a:t>www.1ppt.com/kejian/dili/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  </a:t>
            </a:r>
            <a:r>
              <a:rPr lang="zh-CN" altLang="en-US" sz="1200" dirty="0" smtClean="0">
                <a:solidFill>
                  <a:srgbClr val="EEECE1">
                    <a:lumMod val="25000"/>
                  </a:srgbClr>
                </a:solidFill>
              </a:rPr>
              <a:t>历史课件：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  <a:hlinkClick r:id="rId24"/>
              </a:rPr>
              <a:t>www.1ppt.com/kejian/lishi/</a:t>
            </a:r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      </a:t>
            </a:r>
          </a:p>
          <a:p>
            <a:r>
              <a:rPr lang="en-US" altLang="zh-CN" sz="1200" dirty="0" smtClean="0">
                <a:solidFill>
                  <a:srgbClr val="EEECE1">
                    <a:lumMod val="25000"/>
                  </a:srgbClr>
                </a:solidFill>
              </a:rPr>
              <a:t>  </a:t>
            </a:r>
            <a:endParaRPr lang="zh-CN" altLang="en-US" sz="1200" dirty="0" smtClean="0">
              <a:solidFill>
                <a:srgbClr val="EEECE1">
                  <a:lumMod val="25000"/>
                </a:srgb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53477-7DE8-410E-B241-1F0B9070000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45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31B3F-F260-48DF-8662-0E69B6F6C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63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06B5D-B7AB-448B-A9E9-E59A45ED3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854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E6242-4E0A-44FE-BD8A-52D7329AE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995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64FFE6C-1C01-484C-A951-890E32A2E1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7829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E018F-DF16-4545-8A45-AF20C7D88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8037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0512B-61EB-4039-8A6C-E044DE52C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9343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F2A93-349A-463F-A956-0DBEBC6BC9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112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060A0-6E85-43C6-8897-CD239559EE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4492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7CD35-106C-471B-B2C1-960E6E62B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3776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7619D-2552-4D75-94D8-A0711FC1D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625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0113-F724-4C44-AA6B-351BEA99D7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728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F384D-C777-4A21-8366-16F66CD23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428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64C146A5-2A90-42EC-B994-9E5873069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EDB2B6AA-E792-459D-ACD1-6F3A984535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H:\&#25968;&#26143;&#26143;&#30340;&#23401;&#23376;&#23002;&#24314;&#33805;\&#38632;&#30340;&#21360;&#35760;.mp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数星星的孩子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403350" y="620688"/>
            <a:ext cx="63373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数星星的孩子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4275" name="Picture 3" descr="星天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249" y="709"/>
              <a:ext cx="526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>
                  <a:solidFill>
                    <a:srgbClr val="FF0000"/>
                  </a:solidFill>
                </a:rPr>
                <a:t>        </a:t>
              </a:r>
              <a:r>
                <a:rPr lang="zh-CN" altLang="en-US" sz="4000" b="1">
                  <a:solidFill>
                    <a:srgbClr val="FF0000"/>
                  </a:solidFill>
                </a:rPr>
                <a:t>晚上，</a:t>
              </a:r>
              <a:r>
                <a:rPr lang="zh-CN" altLang="en-US" sz="4000" b="1">
                  <a:solidFill>
                    <a:srgbClr val="FFFF66"/>
                  </a:solidFill>
                </a:rPr>
                <a:t>满天</a:t>
              </a:r>
              <a:r>
                <a:rPr lang="zh-CN" altLang="en-US" sz="4000" b="1">
                  <a:solidFill>
                    <a:srgbClr val="FF0000"/>
                  </a:solidFill>
                </a:rPr>
                <a:t>的星星像</a:t>
              </a:r>
              <a:r>
                <a:rPr lang="zh-CN" altLang="en-US" sz="4000" b="1">
                  <a:solidFill>
                    <a:srgbClr val="FFFF66"/>
                  </a:solidFill>
                </a:rPr>
                <a:t>无数</a:t>
              </a:r>
              <a:r>
                <a:rPr lang="zh-CN" altLang="en-US" sz="4000" b="1">
                  <a:solidFill>
                    <a:srgbClr val="FF0000"/>
                  </a:solidFill>
                </a:rPr>
                <a:t>珍珠撒在碧玉盘里。</a:t>
              </a:r>
            </a:p>
          </p:txBody>
        </p:sp>
      </p:grp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95288" y="2997200"/>
            <a:ext cx="7993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90115" name="Picture 3" descr="星天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16" name="Text Box 4"/>
            <p:cNvSpPr txBox="1">
              <a:spLocks noChangeArrowheads="1"/>
            </p:cNvSpPr>
            <p:nvPr/>
          </p:nvSpPr>
          <p:spPr bwMode="auto">
            <a:xfrm>
              <a:off x="249" y="709"/>
              <a:ext cx="526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>
                  <a:solidFill>
                    <a:srgbClr val="FF0000"/>
                  </a:solidFill>
                </a:rPr>
                <a:t>        </a:t>
              </a:r>
              <a:r>
                <a:rPr lang="zh-CN" altLang="en-US" sz="4000" b="1">
                  <a:solidFill>
                    <a:srgbClr val="FF0000"/>
                  </a:solidFill>
                </a:rPr>
                <a:t>晚上，</a:t>
              </a:r>
              <a:r>
                <a:rPr lang="zh-CN" altLang="en-US" sz="4000" b="1">
                  <a:solidFill>
                    <a:srgbClr val="FFFF66"/>
                  </a:solidFill>
                </a:rPr>
                <a:t>满天</a:t>
              </a:r>
              <a:r>
                <a:rPr lang="zh-CN" altLang="en-US" sz="4000" b="1">
                  <a:solidFill>
                    <a:srgbClr val="FF0000"/>
                  </a:solidFill>
                </a:rPr>
                <a:t>的星星像</a:t>
              </a:r>
              <a:r>
                <a:rPr lang="zh-CN" altLang="en-US" sz="4000" b="1">
                  <a:solidFill>
                    <a:srgbClr val="FFFF66"/>
                  </a:solidFill>
                </a:rPr>
                <a:t>无数</a:t>
              </a:r>
              <a:r>
                <a:rPr lang="zh-CN" altLang="en-US" sz="4000" b="1">
                  <a:solidFill>
                    <a:srgbClr val="FF0000"/>
                  </a:solidFill>
                </a:rPr>
                <a:t>珍珠</a:t>
              </a:r>
              <a:r>
                <a:rPr lang="zh-CN" altLang="en-US" sz="4000" b="1">
                  <a:solidFill>
                    <a:srgbClr val="FFFF00"/>
                  </a:solidFill>
                </a:rPr>
                <a:t>撒</a:t>
              </a:r>
              <a:r>
                <a:rPr lang="zh-CN" altLang="en-US" sz="4000" b="1">
                  <a:solidFill>
                    <a:srgbClr val="FF0000"/>
                  </a:solidFill>
                </a:rPr>
                <a:t>在碧玉盘里。</a:t>
              </a:r>
            </a:p>
          </p:txBody>
        </p:sp>
      </p:grp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395288" y="2997200"/>
            <a:ext cx="7993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7347" name="Picture 3" descr="sxxdh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79613" y="2951163"/>
            <a:ext cx="4248150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8208963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4000" b="1">
                <a:latin typeface="宋体" charset="-122"/>
              </a:rPr>
              <a:t>     </a:t>
            </a:r>
            <a:r>
              <a:rPr lang="zh-CN" altLang="en-US" sz="4400" b="1">
                <a:latin typeface="宋体" charset="-122"/>
              </a:rPr>
              <a:t>一个孩子坐在院子里，靠着奶奶，仰起头，指着天空数星星。一颗，两颗，一直数到了几百颗。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395" name="Picture 3" descr="sxxdh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79613" y="2951163"/>
            <a:ext cx="4248150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8208963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4000" b="1">
                <a:latin typeface="宋体" charset="-122"/>
              </a:rPr>
              <a:t>     </a:t>
            </a:r>
            <a:r>
              <a:rPr lang="zh-CN" altLang="en-US" sz="4400" b="1">
                <a:latin typeface="宋体" charset="-122"/>
              </a:rPr>
              <a:t>一个孩子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坐</a:t>
            </a:r>
            <a:r>
              <a:rPr lang="zh-CN" altLang="en-US" sz="4400" b="1">
                <a:latin typeface="宋体" charset="-122"/>
              </a:rPr>
              <a:t>在院子里，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靠</a:t>
            </a:r>
            <a:r>
              <a:rPr lang="zh-CN" altLang="en-US" sz="4400" b="1">
                <a:latin typeface="宋体" charset="-122"/>
              </a:rPr>
              <a:t>着奶奶，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仰</a:t>
            </a:r>
            <a:r>
              <a:rPr lang="zh-CN" altLang="en-US" sz="4400" b="1">
                <a:latin typeface="宋体" charset="-122"/>
              </a:rPr>
              <a:t>起头，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指</a:t>
            </a:r>
            <a:r>
              <a:rPr lang="zh-CN" altLang="en-US" sz="4400" b="1">
                <a:latin typeface="宋体" charset="-122"/>
              </a:rPr>
              <a:t>着天空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数</a:t>
            </a:r>
            <a:r>
              <a:rPr lang="zh-CN" altLang="en-US" sz="4400" b="1">
                <a:latin typeface="宋体" charset="-122"/>
              </a:rPr>
              <a:t>星星。一颗，两颗，一直数到了几百颗。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BAS001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323" name="Picture 3" descr="sxxdh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79613" y="2951163"/>
            <a:ext cx="4248150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8135938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4000" b="1">
                <a:latin typeface="宋体" charset="-122"/>
              </a:rPr>
              <a:t>     </a:t>
            </a:r>
            <a:r>
              <a:rPr lang="zh-CN" altLang="en-US" sz="4400" b="1">
                <a:latin typeface="宋体" charset="-122"/>
              </a:rPr>
              <a:t>一个孩子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坐</a:t>
            </a:r>
            <a:r>
              <a:rPr lang="zh-CN" altLang="en-US" sz="4400" b="1">
                <a:latin typeface="宋体" charset="-122"/>
              </a:rPr>
              <a:t>在院子里，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靠</a:t>
            </a:r>
            <a:r>
              <a:rPr lang="zh-CN" altLang="en-US" sz="4400" b="1">
                <a:latin typeface="宋体" charset="-122"/>
              </a:rPr>
              <a:t>着奶奶，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仰</a:t>
            </a:r>
            <a:r>
              <a:rPr lang="zh-CN" altLang="en-US" sz="4400" b="1">
                <a:latin typeface="宋体" charset="-122"/>
              </a:rPr>
              <a:t>起头，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指</a:t>
            </a:r>
            <a:r>
              <a:rPr lang="zh-CN" altLang="en-US" sz="4400" b="1">
                <a:latin typeface="宋体" charset="-122"/>
              </a:rPr>
              <a:t>着天空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数</a:t>
            </a:r>
            <a:r>
              <a:rPr lang="zh-CN" altLang="en-US" sz="4400" b="1">
                <a:latin typeface="宋体" charset="-122"/>
              </a:rPr>
              <a:t>星星。一颗，两颗，一直数到了几百颗。</a:t>
            </a:r>
            <a:endParaRPr lang="zh-CN" altLang="en-US" sz="4400" b="1">
              <a:solidFill>
                <a:schemeClr val="bg1"/>
              </a:solidFill>
              <a:latin typeface="宋体" charset="-122"/>
            </a:endParaRP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539750" y="2420938"/>
            <a:ext cx="8424863" cy="1087437"/>
            <a:chOff x="340" y="1525"/>
            <a:chExt cx="5307" cy="685"/>
          </a:xfrm>
        </p:grpSpPr>
        <p:sp>
          <p:nvSpPr>
            <p:cNvPr id="56326" name="Text Box 6"/>
            <p:cNvSpPr txBox="1">
              <a:spLocks noChangeArrowheads="1"/>
            </p:cNvSpPr>
            <p:nvPr/>
          </p:nvSpPr>
          <p:spPr bwMode="auto">
            <a:xfrm>
              <a:off x="1111" y="1525"/>
              <a:ext cx="4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rgbClr val="FF0000"/>
                  </a:solidFill>
                </a:rPr>
                <a:t>                                                                                                          </a:t>
              </a:r>
              <a:r>
                <a:rPr lang="zh-CN" altLang="en-US">
                  <a:solidFill>
                    <a:schemeClr val="bg1"/>
                  </a:solidFill>
                </a:rPr>
                <a:t>。</a:t>
              </a: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40" y="1979"/>
              <a:ext cx="9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rgbClr val="FF0000"/>
                  </a:solidFill>
                </a:rPr>
                <a:t>                 </a:t>
              </a:r>
              <a:r>
                <a:rPr lang="zh-CN" altLang="en-US">
                  <a:solidFill>
                    <a:schemeClr val="bg1"/>
                  </a:solidFill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1139" name="Picture 3" descr="sxxdh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79613" y="2951163"/>
            <a:ext cx="4248150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8135938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sz="4000" b="1">
                <a:latin typeface="宋体" charset="-122"/>
              </a:rPr>
              <a:t>     </a:t>
            </a:r>
            <a:r>
              <a:rPr lang="zh-CN" altLang="en-US" sz="4400" b="1">
                <a:latin typeface="宋体" charset="-122"/>
              </a:rPr>
              <a:t>一个孩子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坐</a:t>
            </a:r>
            <a:r>
              <a:rPr lang="zh-CN" altLang="en-US" sz="4400" b="1">
                <a:latin typeface="宋体" charset="-122"/>
              </a:rPr>
              <a:t>在院子里，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靠</a:t>
            </a:r>
            <a:r>
              <a:rPr lang="zh-CN" altLang="en-US" sz="4400" b="1">
                <a:latin typeface="宋体" charset="-122"/>
              </a:rPr>
              <a:t>着奶奶，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仰</a:t>
            </a:r>
            <a:r>
              <a:rPr lang="zh-CN" altLang="en-US" sz="4400" b="1">
                <a:latin typeface="宋体" charset="-122"/>
              </a:rPr>
              <a:t>起头，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指</a:t>
            </a:r>
            <a:r>
              <a:rPr lang="zh-CN" altLang="en-US" sz="4400" b="1">
                <a:latin typeface="宋体" charset="-122"/>
              </a:rPr>
              <a:t>着天空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数</a:t>
            </a:r>
            <a:r>
              <a:rPr lang="zh-CN" altLang="en-US" sz="4400" b="1">
                <a:latin typeface="宋体" charset="-122"/>
              </a:rPr>
              <a:t>星星。一颗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zh-CN" altLang="en-US" sz="4400" b="1">
                <a:latin typeface="宋体" charset="-122"/>
              </a:rPr>
              <a:t>两颗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zh-CN" altLang="en-US" sz="4400" b="1">
                <a:latin typeface="宋体" charset="-122"/>
              </a:rPr>
              <a:t>一直数到了几百颗。</a:t>
            </a:r>
            <a:endParaRPr lang="zh-CN" altLang="en-US" sz="4400" b="1">
              <a:solidFill>
                <a:schemeClr val="bg1"/>
              </a:solidFill>
              <a:latin typeface="宋体" charset="-122"/>
            </a:endParaRPr>
          </a:p>
        </p:txBody>
      </p:sp>
      <p:grpSp>
        <p:nvGrpSpPr>
          <p:cNvPr id="91141" name="Group 5"/>
          <p:cNvGrpSpPr>
            <a:grpSpLocks/>
          </p:cNvGrpSpPr>
          <p:nvPr/>
        </p:nvGrpSpPr>
        <p:grpSpPr bwMode="auto">
          <a:xfrm>
            <a:off x="539750" y="2420938"/>
            <a:ext cx="8424863" cy="1087437"/>
            <a:chOff x="340" y="1525"/>
            <a:chExt cx="5307" cy="685"/>
          </a:xfrm>
        </p:grpSpPr>
        <p:sp>
          <p:nvSpPr>
            <p:cNvPr id="91142" name="Text Box 6"/>
            <p:cNvSpPr txBox="1">
              <a:spLocks noChangeArrowheads="1"/>
            </p:cNvSpPr>
            <p:nvPr/>
          </p:nvSpPr>
          <p:spPr bwMode="auto">
            <a:xfrm>
              <a:off x="1111" y="1525"/>
              <a:ext cx="4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 dirty="0">
                  <a:solidFill>
                    <a:srgbClr val="FF0000"/>
                  </a:solidFill>
                </a:rPr>
                <a:t>                                                                                                          </a:t>
              </a:r>
              <a:r>
                <a:rPr lang="zh-CN" altLang="en-US" dirty="0">
                  <a:solidFill>
                    <a:schemeClr val="bg1"/>
                  </a:solidFill>
                </a:rPr>
                <a:t>。</a:t>
              </a:r>
            </a:p>
          </p:txBody>
        </p:sp>
        <p:sp>
          <p:nvSpPr>
            <p:cNvPr id="91143" name="Text Box 7"/>
            <p:cNvSpPr txBox="1">
              <a:spLocks noChangeArrowheads="1"/>
            </p:cNvSpPr>
            <p:nvPr/>
          </p:nvSpPr>
          <p:spPr bwMode="auto">
            <a:xfrm>
              <a:off x="340" y="1979"/>
              <a:ext cx="9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sng">
                  <a:solidFill>
                    <a:srgbClr val="FF0000"/>
                  </a:solidFill>
                </a:rPr>
                <a:t>                 </a:t>
              </a:r>
              <a:r>
                <a:rPr lang="zh-CN" altLang="en-US">
                  <a:solidFill>
                    <a:schemeClr val="bg1"/>
                  </a:solidFill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11188" y="692150"/>
            <a:ext cx="8174037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/>
              <a:t>        奶奶笑着说：</a:t>
            </a:r>
            <a:r>
              <a:rPr lang="zh-CN" altLang="en-US" sz="3600" b="1">
                <a:latin typeface="宋体"/>
              </a:rPr>
              <a:t>“</a:t>
            </a:r>
            <a:r>
              <a:rPr lang="zh-CN" altLang="en-US" sz="3600" b="1"/>
              <a:t>傻孩子，又在数星星了。那么多星星，一闪一闪地乱动，眼都看花了，你能数得清吗？</a:t>
            </a:r>
            <a:r>
              <a:rPr lang="zh-CN" altLang="en-US" sz="3600" b="1">
                <a:latin typeface="宋体"/>
              </a:rPr>
              <a:t>”</a:t>
            </a:r>
            <a:endParaRPr lang="zh-CN" altLang="en-US" sz="3600" b="1"/>
          </a:p>
          <a:p>
            <a:pPr>
              <a:lnSpc>
                <a:spcPct val="130000"/>
              </a:lnSpc>
            </a:pPr>
            <a:r>
              <a:rPr lang="zh-CN" altLang="en-US" sz="3600" b="1"/>
              <a:t>       孩子说：</a:t>
            </a:r>
            <a:r>
              <a:rPr lang="zh-CN" altLang="en-US" sz="3600" b="1">
                <a:latin typeface="宋体"/>
              </a:rPr>
              <a:t>“</a:t>
            </a:r>
            <a:r>
              <a:rPr lang="zh-CN" altLang="en-US" sz="3600" b="1"/>
              <a:t>奶奶，能看得见，就能数得清。星星是在动，可不是乱动。您看，这颗星和那颗星，中间总是隔那么远。</a:t>
            </a:r>
            <a:r>
              <a:rPr lang="zh-CN" altLang="en-US" sz="3600" b="1">
                <a:latin typeface="宋体"/>
              </a:rPr>
              <a:t>”</a:t>
            </a:r>
            <a:endParaRPr lang="zh-CN" altLang="en-US" sz="3600" b="1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659563" y="765175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又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348038" y="2205038"/>
            <a:ext cx="4175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FF0000"/>
                </a:solidFill>
              </a:rPr>
              <a:t>你能数得清吗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174038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/>
              <a:t>        奶奶笑着说：</a:t>
            </a:r>
            <a:r>
              <a:rPr lang="zh-CN" altLang="en-US" sz="3600" b="1">
                <a:latin typeface="宋体"/>
              </a:rPr>
              <a:t>“</a:t>
            </a:r>
            <a:r>
              <a:rPr lang="zh-CN" altLang="en-US" sz="3600" b="1"/>
              <a:t>傻孩子，</a:t>
            </a:r>
            <a:r>
              <a:rPr lang="zh-CN" altLang="en-US" sz="3600" b="1">
                <a:solidFill>
                  <a:srgbClr val="FF0000"/>
                </a:solidFill>
              </a:rPr>
              <a:t>又</a:t>
            </a:r>
            <a:r>
              <a:rPr lang="zh-CN" altLang="en-US" sz="3600" b="1"/>
              <a:t>在数星星了。那么多星星，一闪一闪地乱动，眼都看花了，</a:t>
            </a:r>
            <a:r>
              <a:rPr lang="zh-CN" altLang="en-US" sz="3600" b="1">
                <a:solidFill>
                  <a:srgbClr val="FF0000"/>
                </a:solidFill>
              </a:rPr>
              <a:t>你能数得清吗</a:t>
            </a:r>
            <a:r>
              <a:rPr lang="zh-CN" altLang="en-US" sz="3600" b="1"/>
              <a:t>？</a:t>
            </a:r>
            <a:r>
              <a:rPr lang="zh-CN" altLang="en-US" sz="3600" b="1">
                <a:latin typeface="宋体"/>
              </a:rPr>
              <a:t>”</a:t>
            </a:r>
            <a:endParaRPr lang="zh-CN" altLang="en-US" sz="3600" b="1"/>
          </a:p>
          <a:p>
            <a:pPr>
              <a:lnSpc>
                <a:spcPct val="130000"/>
              </a:lnSpc>
            </a:pPr>
            <a:r>
              <a:rPr lang="zh-CN" altLang="en-US" sz="3600" b="1"/>
              <a:t>       孩子说：</a:t>
            </a:r>
            <a:r>
              <a:rPr lang="zh-CN" altLang="en-US" sz="3600" b="1">
                <a:latin typeface="宋体"/>
              </a:rPr>
              <a:t>“</a:t>
            </a:r>
            <a:r>
              <a:rPr lang="zh-CN" altLang="en-US" sz="3600" b="1">
                <a:solidFill>
                  <a:srgbClr val="FF0000"/>
                </a:solidFill>
              </a:rPr>
              <a:t>奶奶，能看得见，就能数得清</a:t>
            </a:r>
            <a:r>
              <a:rPr lang="zh-CN" altLang="en-US" sz="3600" b="1"/>
              <a:t>。星星是在动，可不是乱动。您看，这颗星和那颗星，中间总是隔那么远。</a:t>
            </a:r>
            <a:r>
              <a:rPr lang="zh-CN" altLang="en-US" sz="3600" b="1">
                <a:latin typeface="宋体"/>
              </a:rPr>
              <a:t>”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174038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/>
              <a:t>        奶奶笑着说：</a:t>
            </a:r>
            <a:r>
              <a:rPr lang="zh-CN" altLang="en-US" sz="3600" b="1">
                <a:latin typeface="宋体"/>
              </a:rPr>
              <a:t>“</a:t>
            </a:r>
            <a:r>
              <a:rPr lang="zh-CN" altLang="en-US" sz="3600" b="1"/>
              <a:t>傻孩子，</a:t>
            </a:r>
            <a:r>
              <a:rPr lang="zh-CN" altLang="en-US" sz="3600" b="1">
                <a:solidFill>
                  <a:srgbClr val="FF0000"/>
                </a:solidFill>
              </a:rPr>
              <a:t>又</a:t>
            </a:r>
            <a:r>
              <a:rPr lang="zh-CN" altLang="en-US" sz="3600" b="1"/>
              <a:t>在数星星了。那么多星星，一闪一闪地乱动，眼都看花了，</a:t>
            </a:r>
            <a:r>
              <a:rPr lang="zh-CN" altLang="en-US" sz="3600" b="1">
                <a:solidFill>
                  <a:srgbClr val="FF0000"/>
                </a:solidFill>
              </a:rPr>
              <a:t>你能数得清吗</a:t>
            </a:r>
            <a:r>
              <a:rPr lang="zh-CN" altLang="en-US" sz="3600" b="1"/>
              <a:t>？</a:t>
            </a:r>
            <a:r>
              <a:rPr lang="zh-CN" altLang="en-US" sz="3600" b="1">
                <a:latin typeface="宋体"/>
              </a:rPr>
              <a:t>”</a:t>
            </a:r>
            <a:endParaRPr lang="zh-CN" altLang="en-US" sz="3600" b="1"/>
          </a:p>
          <a:p>
            <a:pPr>
              <a:lnSpc>
                <a:spcPct val="130000"/>
              </a:lnSpc>
            </a:pPr>
            <a:r>
              <a:rPr lang="zh-CN" altLang="en-US" sz="3600" b="1"/>
              <a:t>       孩子说：</a:t>
            </a:r>
            <a:r>
              <a:rPr lang="zh-CN" altLang="en-US" sz="3600" b="1">
                <a:latin typeface="宋体"/>
              </a:rPr>
              <a:t>“</a:t>
            </a:r>
            <a:r>
              <a:rPr lang="zh-CN" altLang="en-US" sz="3600" b="1">
                <a:solidFill>
                  <a:srgbClr val="FF0000"/>
                </a:solidFill>
              </a:rPr>
              <a:t>奶奶，能看得见，就能数得清</a:t>
            </a:r>
            <a:r>
              <a:rPr lang="zh-CN" altLang="en-US" sz="3600" b="1"/>
              <a:t>。星星</a:t>
            </a:r>
            <a:r>
              <a:rPr lang="zh-CN" altLang="en-US" sz="3600" b="1">
                <a:solidFill>
                  <a:srgbClr val="FF3300"/>
                </a:solidFill>
              </a:rPr>
              <a:t>是</a:t>
            </a:r>
            <a:r>
              <a:rPr lang="zh-CN" altLang="en-US" sz="3600" b="1"/>
              <a:t>在动，可</a:t>
            </a:r>
            <a:r>
              <a:rPr lang="zh-CN" altLang="en-US" sz="3600" b="1">
                <a:solidFill>
                  <a:srgbClr val="FF0000"/>
                </a:solidFill>
              </a:rPr>
              <a:t>不是</a:t>
            </a:r>
            <a:r>
              <a:rPr lang="zh-CN" altLang="en-US" sz="3600" b="1"/>
              <a:t>乱动。您看，这颗星和那颗星，中间总是隔那么远。</a:t>
            </a:r>
            <a:r>
              <a:rPr lang="zh-CN" altLang="en-US" sz="3600" b="1">
                <a:latin typeface="宋体"/>
              </a:rPr>
              <a:t>”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539750" y="692150"/>
            <a:ext cx="8174038" cy="509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/>
              <a:t>        奶奶笑着说：</a:t>
            </a:r>
            <a:r>
              <a:rPr lang="zh-CN" altLang="en-US" sz="3600" b="1" dirty="0">
                <a:latin typeface="宋体"/>
              </a:rPr>
              <a:t>“</a:t>
            </a:r>
            <a:r>
              <a:rPr lang="zh-CN" altLang="en-US" sz="3600" b="1" dirty="0"/>
              <a:t>傻孩子，</a:t>
            </a:r>
            <a:r>
              <a:rPr lang="zh-CN" altLang="en-US" sz="3600" b="1" dirty="0">
                <a:solidFill>
                  <a:srgbClr val="FF0000"/>
                </a:solidFill>
              </a:rPr>
              <a:t>又</a:t>
            </a:r>
            <a:r>
              <a:rPr lang="zh-CN" altLang="en-US" sz="3600" b="1" dirty="0"/>
              <a:t>在数星星了。那么多星星，一闪一闪地乱动，眼都看花了，</a:t>
            </a:r>
            <a:r>
              <a:rPr lang="zh-CN" altLang="en-US" sz="3600" b="1" dirty="0">
                <a:solidFill>
                  <a:srgbClr val="FF0000"/>
                </a:solidFill>
              </a:rPr>
              <a:t>你能数得清吗</a:t>
            </a:r>
            <a:r>
              <a:rPr lang="zh-CN" altLang="en-US" sz="3600" b="1" dirty="0"/>
              <a:t>？</a:t>
            </a:r>
            <a:r>
              <a:rPr lang="zh-CN" altLang="en-US" sz="3600" b="1" dirty="0">
                <a:latin typeface="宋体"/>
              </a:rPr>
              <a:t>”</a:t>
            </a:r>
            <a:endParaRPr lang="zh-CN" altLang="en-US" sz="3600" b="1" dirty="0"/>
          </a:p>
          <a:p>
            <a:pPr>
              <a:lnSpc>
                <a:spcPct val="130000"/>
              </a:lnSpc>
            </a:pPr>
            <a:r>
              <a:rPr lang="zh-CN" altLang="en-US" sz="3600" b="1" dirty="0"/>
              <a:t>       孩子说：</a:t>
            </a:r>
            <a:r>
              <a:rPr lang="zh-CN" altLang="en-US" sz="3600" b="1" dirty="0">
                <a:latin typeface="宋体"/>
              </a:rPr>
              <a:t>“</a:t>
            </a:r>
            <a:r>
              <a:rPr lang="zh-CN" altLang="en-US" sz="3600" b="1" dirty="0">
                <a:solidFill>
                  <a:srgbClr val="FF0000"/>
                </a:solidFill>
              </a:rPr>
              <a:t>奶奶，能看得见，就能数得清</a:t>
            </a:r>
            <a:r>
              <a:rPr lang="zh-CN" altLang="en-US" sz="3600" b="1" dirty="0"/>
              <a:t>。星星</a:t>
            </a:r>
            <a:r>
              <a:rPr lang="zh-CN" altLang="en-US" sz="3600" b="1" dirty="0">
                <a:solidFill>
                  <a:srgbClr val="FF3300"/>
                </a:solidFill>
              </a:rPr>
              <a:t>是</a:t>
            </a:r>
            <a:r>
              <a:rPr lang="zh-CN" altLang="en-US" sz="3600" b="1" dirty="0"/>
              <a:t>在动，可</a:t>
            </a:r>
            <a:r>
              <a:rPr lang="zh-CN" altLang="en-US" sz="3600" b="1" dirty="0">
                <a:solidFill>
                  <a:srgbClr val="FF0000"/>
                </a:solidFill>
              </a:rPr>
              <a:t>不是</a:t>
            </a:r>
            <a:r>
              <a:rPr lang="zh-CN" altLang="en-US" sz="3600" b="1" dirty="0"/>
              <a:t>乱动。您看，这颗星和那颗星，中间</a:t>
            </a:r>
            <a:r>
              <a:rPr lang="zh-CN" altLang="en-US" sz="3600" b="1" dirty="0">
                <a:solidFill>
                  <a:srgbClr val="FF0000"/>
                </a:solidFill>
              </a:rPr>
              <a:t>总是</a:t>
            </a:r>
            <a:r>
              <a:rPr lang="zh-CN" altLang="en-US" sz="3600" b="1" dirty="0"/>
              <a:t>隔那么远。</a:t>
            </a:r>
            <a:r>
              <a:rPr lang="zh-CN" altLang="en-US" sz="3600" b="1" dirty="0">
                <a:latin typeface="宋体"/>
              </a:rPr>
              <a:t>”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th0001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9FF"/>
              </a:clrFrom>
              <a:clrTo>
                <a:srgbClr val="FFF9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339975" y="0"/>
            <a:ext cx="3932238" cy="43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50825" y="4868863"/>
            <a:ext cx="2232025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héng</a:t>
            </a:r>
            <a:endParaRPr lang="zh-CN" altLang="en-US" sz="2000" b="1" dirty="0"/>
          </a:p>
          <a:p>
            <a:r>
              <a:rPr lang="zh-CN" altLang="en-US" sz="4400" b="1" dirty="0"/>
              <a:t>张</a:t>
            </a:r>
            <a:r>
              <a:rPr lang="zh-CN" altLang="en-US" sz="4400" b="1" dirty="0">
                <a:solidFill>
                  <a:srgbClr val="FF0000"/>
                </a:solidFill>
              </a:rPr>
              <a:t>衡</a:t>
            </a:r>
            <a:r>
              <a:rPr lang="en-US" altLang="zh-CN" sz="4800" dirty="0"/>
              <a:t> </a:t>
            </a:r>
            <a:endParaRPr lang="zh-CN" altLang="en-US" sz="4800" dirty="0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127625" y="2498725"/>
            <a:ext cx="1820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051050" y="4868863"/>
            <a:ext cx="1511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h</a:t>
            </a:r>
            <a:r>
              <a:rPr lang="en-US" altLang="zh-CN" sz="2000" b="1">
                <a:latin typeface="宋体" charset="-122"/>
              </a:rPr>
              <a:t>à</a:t>
            </a:r>
            <a:r>
              <a:rPr lang="en-US" altLang="zh-CN" sz="2000" b="1"/>
              <a:t>n</a:t>
            </a:r>
          </a:p>
          <a:p>
            <a:r>
              <a:rPr lang="zh-CN" altLang="en-US" sz="4400" b="1">
                <a:solidFill>
                  <a:srgbClr val="FF0000"/>
                </a:solidFill>
              </a:rPr>
              <a:t>汉</a:t>
            </a:r>
            <a:r>
              <a:rPr lang="zh-CN" altLang="en-US" sz="4400" b="1"/>
              <a:t>朝</a:t>
            </a:r>
            <a:r>
              <a:rPr lang="zh-CN" altLang="en-US" sz="4400"/>
              <a:t> 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779838" y="5157788"/>
            <a:ext cx="2447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/>
              <a:t>天文学家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6732588" y="5084763"/>
            <a:ext cx="1943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/>
              <a:t>地动仪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6" grpId="0"/>
      <p:bldP spid="61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539750" y="692150"/>
            <a:ext cx="78486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</a:rPr>
              <a:t>1</a:t>
            </a:r>
            <a:r>
              <a:rPr lang="zh-CN" altLang="en-US" sz="4000" b="1" dirty="0">
                <a:solidFill>
                  <a:srgbClr val="FF0000"/>
                </a:solidFill>
              </a:rPr>
              <a:t>、爷爷听了张衡的话，又是怎么说的？</a:t>
            </a:r>
          </a:p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</a:rPr>
              <a:t>、你们观察过北斗七星吗？听了张衡的爷爷的话，你最想干什么？ </a:t>
            </a:r>
          </a:p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</a:rPr>
              <a:t>3</a:t>
            </a:r>
            <a:r>
              <a:rPr lang="zh-CN" altLang="en-US" sz="4000" b="1" dirty="0">
                <a:solidFill>
                  <a:srgbClr val="FF0000"/>
                </a:solidFill>
              </a:rPr>
              <a:t>、张衡是怎么做的？</a:t>
            </a:r>
          </a:p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</a:rPr>
              <a:t>4</a:t>
            </a:r>
            <a:r>
              <a:rPr lang="zh-CN" altLang="en-US" sz="4000" b="1" dirty="0">
                <a:solidFill>
                  <a:srgbClr val="FF0000"/>
                </a:solidFill>
              </a:rPr>
              <a:t>、张衡发现了什么？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44728" y="674898"/>
            <a:ext cx="78486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b="1" dirty="0">
                <a:solidFill>
                  <a:srgbClr val="FF0000"/>
                </a:solidFill>
              </a:rPr>
              <a:t>你喜欢张衡吗？</a:t>
            </a:r>
          </a:p>
          <a:p>
            <a:pPr>
              <a:spcBef>
                <a:spcPct val="50000"/>
              </a:spcBef>
            </a:pPr>
            <a:r>
              <a:rPr lang="zh-CN" altLang="en-US" sz="6000" b="1" dirty="0">
                <a:solidFill>
                  <a:srgbClr val="FF0000"/>
                </a:solidFill>
              </a:rPr>
              <a:t>你最想对张衡说什么？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>
            <a:grpSpLocks/>
          </p:cNvGrpSpPr>
          <p:nvPr/>
        </p:nvGrpSpPr>
        <p:grpSpPr bwMode="auto">
          <a:xfrm>
            <a:off x="5334000" y="2057400"/>
            <a:ext cx="2667000" cy="2438400"/>
            <a:chOff x="672" y="1296"/>
            <a:chExt cx="1680" cy="1536"/>
          </a:xfrm>
        </p:grpSpPr>
        <p:sp>
          <p:nvSpPr>
            <p:cNvPr id="71683" name="Line 3"/>
            <p:cNvSpPr>
              <a:spLocks noChangeShapeType="1"/>
            </p:cNvSpPr>
            <p:nvPr/>
          </p:nvSpPr>
          <p:spPr bwMode="auto">
            <a:xfrm>
              <a:off x="2352" y="129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684" name="Group 4"/>
            <p:cNvGrpSpPr>
              <a:grpSpLocks/>
            </p:cNvGrpSpPr>
            <p:nvPr/>
          </p:nvGrpSpPr>
          <p:grpSpPr bwMode="auto">
            <a:xfrm>
              <a:off x="672" y="1296"/>
              <a:ext cx="1680" cy="1536"/>
              <a:chOff x="672" y="1296"/>
              <a:chExt cx="1680" cy="1536"/>
            </a:xfrm>
          </p:grpSpPr>
          <p:sp>
            <p:nvSpPr>
              <p:cNvPr id="71685" name="Line 5"/>
              <p:cNvSpPr>
                <a:spLocks noChangeShapeType="1"/>
              </p:cNvSpPr>
              <p:nvPr/>
            </p:nvSpPr>
            <p:spPr bwMode="auto">
              <a:xfrm>
                <a:off x="672" y="1296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86" name="Line 6"/>
              <p:cNvSpPr>
                <a:spLocks noChangeShapeType="1"/>
              </p:cNvSpPr>
              <p:nvPr/>
            </p:nvSpPr>
            <p:spPr bwMode="auto">
              <a:xfrm>
                <a:off x="672" y="2832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87" name="Line 7"/>
              <p:cNvSpPr>
                <a:spLocks noChangeShapeType="1"/>
              </p:cNvSpPr>
              <p:nvPr/>
            </p:nvSpPr>
            <p:spPr bwMode="auto">
              <a:xfrm>
                <a:off x="67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88" name="Line 8"/>
              <p:cNvSpPr>
                <a:spLocks noChangeShapeType="1"/>
              </p:cNvSpPr>
              <p:nvPr/>
            </p:nvSpPr>
            <p:spPr bwMode="auto">
              <a:xfrm>
                <a:off x="672" y="2064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89" name="Line 9"/>
              <p:cNvSpPr>
                <a:spLocks noChangeShapeType="1"/>
              </p:cNvSpPr>
              <p:nvPr/>
            </p:nvSpPr>
            <p:spPr bwMode="auto">
              <a:xfrm>
                <a:off x="1488" y="1296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690" name="Group 1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1691" name="Picture 11" descr="BAS0028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692" name="Group 12"/>
            <p:cNvGrpSpPr>
              <a:grpSpLocks/>
            </p:cNvGrpSpPr>
            <p:nvPr/>
          </p:nvGrpSpPr>
          <p:grpSpPr bwMode="auto">
            <a:xfrm>
              <a:off x="3360" y="1296"/>
              <a:ext cx="1680" cy="1536"/>
              <a:chOff x="672" y="1296"/>
              <a:chExt cx="1680" cy="1536"/>
            </a:xfrm>
          </p:grpSpPr>
          <p:sp>
            <p:nvSpPr>
              <p:cNvPr id="71693" name="Line 13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694" name="Group 14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71695" name="Line 15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6" name="Line 16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7" name="Line 17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8" name="Line 18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699" name="Line 19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1700" name="Group 20"/>
            <p:cNvGrpSpPr>
              <a:grpSpLocks/>
            </p:cNvGrpSpPr>
            <p:nvPr/>
          </p:nvGrpSpPr>
          <p:grpSpPr bwMode="auto">
            <a:xfrm>
              <a:off x="793" y="1298"/>
              <a:ext cx="1680" cy="1536"/>
              <a:chOff x="672" y="1296"/>
              <a:chExt cx="1680" cy="1536"/>
            </a:xfrm>
          </p:grpSpPr>
          <p:sp>
            <p:nvSpPr>
              <p:cNvPr id="71701" name="Line 21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702" name="Group 22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71703" name="Line 23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4" name="Line 24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5" name="Line 25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6" name="Line 26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07" name="Line 2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1476375" y="2060575"/>
            <a:ext cx="23209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 b="1">
                <a:solidFill>
                  <a:srgbClr val="990099"/>
                </a:solidFill>
                <a:ea typeface="楷体_GB2312" pitchFamily="49" charset="-122"/>
              </a:rPr>
              <a:t>珍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5580063" y="1989138"/>
            <a:ext cx="23209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 b="1">
                <a:solidFill>
                  <a:srgbClr val="990099"/>
                </a:solidFill>
                <a:ea typeface="楷体_GB2312" pitchFamily="49" charset="-122"/>
              </a:rPr>
              <a:t>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5334000" y="2057400"/>
            <a:ext cx="2667000" cy="2438400"/>
            <a:chOff x="672" y="1296"/>
            <a:chExt cx="1680" cy="1536"/>
          </a:xfrm>
        </p:grpSpPr>
        <p:sp>
          <p:nvSpPr>
            <p:cNvPr id="74755" name="Line 3"/>
            <p:cNvSpPr>
              <a:spLocks noChangeShapeType="1"/>
            </p:cNvSpPr>
            <p:nvPr/>
          </p:nvSpPr>
          <p:spPr bwMode="auto">
            <a:xfrm>
              <a:off x="2352" y="1296"/>
              <a:ext cx="0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4756" name="Group 4"/>
            <p:cNvGrpSpPr>
              <a:grpSpLocks/>
            </p:cNvGrpSpPr>
            <p:nvPr/>
          </p:nvGrpSpPr>
          <p:grpSpPr bwMode="auto">
            <a:xfrm>
              <a:off x="672" y="1296"/>
              <a:ext cx="1680" cy="1536"/>
              <a:chOff x="672" y="1296"/>
              <a:chExt cx="1680" cy="1536"/>
            </a:xfrm>
          </p:grpSpPr>
          <p:sp>
            <p:nvSpPr>
              <p:cNvPr id="74757" name="Line 5"/>
              <p:cNvSpPr>
                <a:spLocks noChangeShapeType="1"/>
              </p:cNvSpPr>
              <p:nvPr/>
            </p:nvSpPr>
            <p:spPr bwMode="auto">
              <a:xfrm>
                <a:off x="672" y="1296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58" name="Line 6"/>
              <p:cNvSpPr>
                <a:spLocks noChangeShapeType="1"/>
              </p:cNvSpPr>
              <p:nvPr/>
            </p:nvSpPr>
            <p:spPr bwMode="auto">
              <a:xfrm>
                <a:off x="672" y="2832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59" name="Line 7"/>
              <p:cNvSpPr>
                <a:spLocks noChangeShapeType="1"/>
              </p:cNvSpPr>
              <p:nvPr/>
            </p:nvSpPr>
            <p:spPr bwMode="auto">
              <a:xfrm>
                <a:off x="67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0" name="Line 8"/>
              <p:cNvSpPr>
                <a:spLocks noChangeShapeType="1"/>
              </p:cNvSpPr>
              <p:nvPr/>
            </p:nvSpPr>
            <p:spPr bwMode="auto">
              <a:xfrm>
                <a:off x="672" y="2064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1" name="Line 9"/>
              <p:cNvSpPr>
                <a:spLocks noChangeShapeType="1"/>
              </p:cNvSpPr>
              <p:nvPr/>
            </p:nvSpPr>
            <p:spPr bwMode="auto">
              <a:xfrm>
                <a:off x="1488" y="1296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4763" name="Picture 11" descr="BAS0028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764" name="Group 12"/>
            <p:cNvGrpSpPr>
              <a:grpSpLocks/>
            </p:cNvGrpSpPr>
            <p:nvPr/>
          </p:nvGrpSpPr>
          <p:grpSpPr bwMode="auto">
            <a:xfrm>
              <a:off x="3360" y="1296"/>
              <a:ext cx="1680" cy="1536"/>
              <a:chOff x="672" y="1296"/>
              <a:chExt cx="1680" cy="1536"/>
            </a:xfrm>
          </p:grpSpPr>
          <p:sp>
            <p:nvSpPr>
              <p:cNvPr id="74765" name="Line 13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766" name="Group 14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74767" name="Line 15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68" name="Line 16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69" name="Line 17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70" name="Line 18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71" name="Line 19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4772" name="Group 20"/>
            <p:cNvGrpSpPr>
              <a:grpSpLocks/>
            </p:cNvGrpSpPr>
            <p:nvPr/>
          </p:nvGrpSpPr>
          <p:grpSpPr bwMode="auto">
            <a:xfrm>
              <a:off x="793" y="1298"/>
              <a:ext cx="1680" cy="1536"/>
              <a:chOff x="672" y="1296"/>
              <a:chExt cx="1680" cy="1536"/>
            </a:xfrm>
          </p:grpSpPr>
          <p:sp>
            <p:nvSpPr>
              <p:cNvPr id="74773" name="Line 21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774" name="Group 22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74775" name="Line 23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76" name="Line 24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77" name="Line 25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78" name="Line 26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79" name="Line 2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1476375" y="1844675"/>
            <a:ext cx="23209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 b="1">
                <a:solidFill>
                  <a:srgbClr val="990099"/>
                </a:solidFill>
                <a:ea typeface="楷体_GB2312" pitchFamily="49" charset="-122"/>
              </a:rPr>
              <a:t>勺</a:t>
            </a:r>
          </a:p>
        </p:txBody>
      </p:sp>
      <p:pic>
        <p:nvPicPr>
          <p:cNvPr id="74784" name="雨的印记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868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5580063" y="1916113"/>
            <a:ext cx="24479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>
                <a:solidFill>
                  <a:srgbClr val="6600CC"/>
                </a:solidFill>
                <a:ea typeface="楷体_GB2312" pitchFamily="49" charset="-122"/>
              </a:rPr>
              <a:t>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47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1041" fill="hold"/>
                                        <p:tgtEl>
                                          <p:spTgt spid="747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784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784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97285" name="Picture 5" descr="BAS0028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7286" name="Group 6"/>
            <p:cNvGrpSpPr>
              <a:grpSpLocks/>
            </p:cNvGrpSpPr>
            <p:nvPr/>
          </p:nvGrpSpPr>
          <p:grpSpPr bwMode="auto">
            <a:xfrm>
              <a:off x="3360" y="1296"/>
              <a:ext cx="1680" cy="1536"/>
              <a:chOff x="672" y="1296"/>
              <a:chExt cx="1680" cy="1536"/>
            </a:xfrm>
          </p:grpSpPr>
          <p:sp>
            <p:nvSpPr>
              <p:cNvPr id="97287" name="Line 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7288" name="Group 8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97289" name="Line 9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0" name="Line 10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1" name="Line 11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2" name="Line 12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3" name="Line 13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7294" name="Group 14"/>
            <p:cNvGrpSpPr>
              <a:grpSpLocks/>
            </p:cNvGrpSpPr>
            <p:nvPr/>
          </p:nvGrpSpPr>
          <p:grpSpPr bwMode="auto">
            <a:xfrm>
              <a:off x="793" y="1298"/>
              <a:ext cx="1680" cy="1536"/>
              <a:chOff x="672" y="1296"/>
              <a:chExt cx="1680" cy="1536"/>
            </a:xfrm>
          </p:grpSpPr>
          <p:sp>
            <p:nvSpPr>
              <p:cNvPr id="97295" name="Line 15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7296" name="Group 16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97297" name="Line 17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8" name="Line 18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299" name="Line 19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0" name="Line 20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301" name="Line 2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7302" name="Text Box 22"/>
          <p:cNvSpPr txBox="1">
            <a:spLocks noChangeArrowheads="1"/>
          </p:cNvSpPr>
          <p:nvPr/>
        </p:nvSpPr>
        <p:spPr bwMode="auto">
          <a:xfrm>
            <a:off x="1547813" y="1844675"/>
            <a:ext cx="22320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>
                <a:solidFill>
                  <a:srgbClr val="6600CC"/>
                </a:solidFill>
                <a:ea typeface="楷体_GB2312" pitchFamily="49" charset="-122"/>
              </a:rPr>
              <a:t>组</a:t>
            </a:r>
          </a:p>
        </p:txBody>
      </p: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5724525" y="1989138"/>
            <a:ext cx="2376488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>
                <a:solidFill>
                  <a:srgbClr val="6600CC"/>
                </a:solidFill>
                <a:ea typeface="楷体_GB2312" pitchFamily="49" charset="-122"/>
              </a:rPr>
              <a:t>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98308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98309" name="Picture 5" descr="BAS0028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8310" name="Group 6"/>
            <p:cNvGrpSpPr>
              <a:grpSpLocks/>
            </p:cNvGrpSpPr>
            <p:nvPr/>
          </p:nvGrpSpPr>
          <p:grpSpPr bwMode="auto">
            <a:xfrm>
              <a:off x="3360" y="1296"/>
              <a:ext cx="1680" cy="1536"/>
              <a:chOff x="672" y="1296"/>
              <a:chExt cx="1680" cy="1536"/>
            </a:xfrm>
          </p:grpSpPr>
          <p:sp>
            <p:nvSpPr>
              <p:cNvPr id="98311" name="Line 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8312" name="Group 8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98313" name="Line 9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14" name="Line 10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15" name="Line 11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16" name="Line 12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17" name="Line 13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8318" name="Group 14"/>
            <p:cNvGrpSpPr>
              <a:grpSpLocks/>
            </p:cNvGrpSpPr>
            <p:nvPr/>
          </p:nvGrpSpPr>
          <p:grpSpPr bwMode="auto">
            <a:xfrm>
              <a:off x="793" y="1298"/>
              <a:ext cx="1680" cy="1536"/>
              <a:chOff x="672" y="1296"/>
              <a:chExt cx="1680" cy="1536"/>
            </a:xfrm>
          </p:grpSpPr>
          <p:sp>
            <p:nvSpPr>
              <p:cNvPr id="98319" name="Line 15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8320" name="Group 16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98321" name="Line 17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22" name="Line 18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23" name="Line 19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24" name="Line 20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325" name="Line 2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1547813" y="1914525"/>
            <a:ext cx="22320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>
                <a:solidFill>
                  <a:srgbClr val="6600CC"/>
                </a:solidFill>
                <a:ea typeface="楷体_GB2312" pitchFamily="49" charset="-122"/>
              </a:rPr>
              <a:t>钻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5653088" y="1916113"/>
            <a:ext cx="2087562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>
                <a:solidFill>
                  <a:srgbClr val="6600CC"/>
                </a:solidFill>
                <a:ea typeface="楷体_GB2312" pitchFamily="49" charset="-122"/>
              </a:rPr>
              <a:t>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99333" name="Picture 5" descr="BAS0028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9334" name="Group 6"/>
            <p:cNvGrpSpPr>
              <a:grpSpLocks/>
            </p:cNvGrpSpPr>
            <p:nvPr/>
          </p:nvGrpSpPr>
          <p:grpSpPr bwMode="auto">
            <a:xfrm>
              <a:off x="3360" y="1296"/>
              <a:ext cx="1680" cy="1536"/>
              <a:chOff x="672" y="1296"/>
              <a:chExt cx="1680" cy="1536"/>
            </a:xfrm>
          </p:grpSpPr>
          <p:sp>
            <p:nvSpPr>
              <p:cNvPr id="99335" name="Line 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9336" name="Group 8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99337" name="Line 9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38" name="Line 10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39" name="Line 11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40" name="Line 12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41" name="Line 13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9342" name="Group 14"/>
            <p:cNvGrpSpPr>
              <a:grpSpLocks/>
            </p:cNvGrpSpPr>
            <p:nvPr/>
          </p:nvGrpSpPr>
          <p:grpSpPr bwMode="auto">
            <a:xfrm>
              <a:off x="793" y="1298"/>
              <a:ext cx="1680" cy="1536"/>
              <a:chOff x="672" y="1296"/>
              <a:chExt cx="1680" cy="1536"/>
            </a:xfrm>
          </p:grpSpPr>
          <p:sp>
            <p:nvSpPr>
              <p:cNvPr id="99343" name="Line 15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9344" name="Group 16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99345" name="Line 17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46" name="Line 18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47" name="Line 19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48" name="Line 20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49" name="Line 2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1619250" y="1987550"/>
            <a:ext cx="20161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>
                <a:solidFill>
                  <a:srgbClr val="6600CC"/>
                </a:solidFill>
                <a:ea typeface="楷体_GB2312" pitchFamily="49" charset="-122"/>
              </a:rPr>
              <a:t>玉</a:t>
            </a: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5580063" y="1916113"/>
            <a:ext cx="23050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>
                <a:solidFill>
                  <a:srgbClr val="6600CC"/>
                </a:solidFill>
                <a:ea typeface="楷体_GB2312" pitchFamily="49" charset="-122"/>
              </a:rPr>
              <a:t>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100357" name="Picture 5" descr="BAS0028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0358" name="Group 6"/>
            <p:cNvGrpSpPr>
              <a:grpSpLocks/>
            </p:cNvGrpSpPr>
            <p:nvPr/>
          </p:nvGrpSpPr>
          <p:grpSpPr bwMode="auto">
            <a:xfrm>
              <a:off x="3360" y="1296"/>
              <a:ext cx="1680" cy="1536"/>
              <a:chOff x="672" y="1296"/>
              <a:chExt cx="1680" cy="1536"/>
            </a:xfrm>
          </p:grpSpPr>
          <p:sp>
            <p:nvSpPr>
              <p:cNvPr id="100359" name="Line 7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0360" name="Group 8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100361" name="Line 9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62" name="Line 10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63" name="Line 11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64" name="Line 12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65" name="Line 13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0366" name="Group 14"/>
            <p:cNvGrpSpPr>
              <a:grpSpLocks/>
            </p:cNvGrpSpPr>
            <p:nvPr/>
          </p:nvGrpSpPr>
          <p:grpSpPr bwMode="auto">
            <a:xfrm>
              <a:off x="793" y="1298"/>
              <a:ext cx="1680" cy="1536"/>
              <a:chOff x="672" y="1296"/>
              <a:chExt cx="1680" cy="1536"/>
            </a:xfrm>
          </p:grpSpPr>
          <p:sp>
            <p:nvSpPr>
              <p:cNvPr id="100367" name="Line 15"/>
              <p:cNvSpPr>
                <a:spLocks noChangeShapeType="1"/>
              </p:cNvSpPr>
              <p:nvPr/>
            </p:nvSpPr>
            <p:spPr bwMode="auto">
              <a:xfrm>
                <a:off x="2352" y="129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0368" name="Group 16"/>
              <p:cNvGrpSpPr>
                <a:grpSpLocks/>
              </p:cNvGrpSpPr>
              <p:nvPr/>
            </p:nvGrpSpPr>
            <p:grpSpPr bwMode="auto">
              <a:xfrm>
                <a:off x="672" y="1296"/>
                <a:ext cx="1680" cy="1536"/>
                <a:chOff x="672" y="1296"/>
                <a:chExt cx="1680" cy="1536"/>
              </a:xfrm>
            </p:grpSpPr>
            <p:sp>
              <p:nvSpPr>
                <p:cNvPr id="100369" name="Line 17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70" name="Line 18"/>
                <p:cNvSpPr>
                  <a:spLocks noChangeShapeType="1"/>
                </p:cNvSpPr>
                <p:nvPr/>
              </p:nvSpPr>
              <p:spPr bwMode="auto">
                <a:xfrm>
                  <a:off x="672" y="2832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71" name="Line 19"/>
                <p:cNvSpPr>
                  <a:spLocks noChangeShapeType="1"/>
                </p:cNvSpPr>
                <p:nvPr/>
              </p:nvSpPr>
              <p:spPr bwMode="auto">
                <a:xfrm>
                  <a:off x="672" y="1296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72" name="Line 20"/>
                <p:cNvSpPr>
                  <a:spLocks noChangeShapeType="1"/>
                </p:cNvSpPr>
                <p:nvPr/>
              </p:nvSpPr>
              <p:spPr bwMode="auto">
                <a:xfrm>
                  <a:off x="672" y="2064"/>
                  <a:ext cx="1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373" name="Line 2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0" cy="15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1619250" y="1916113"/>
            <a:ext cx="2232025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>
                <a:solidFill>
                  <a:srgbClr val="6600CC"/>
                </a:solidFill>
                <a:ea typeface="楷体_GB2312" pitchFamily="49" charset="-122"/>
              </a:rPr>
              <a:t>距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5724525" y="1916113"/>
            <a:ext cx="187325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5000">
                <a:solidFill>
                  <a:srgbClr val="6600CC"/>
                </a:solidFill>
                <a:ea typeface="楷体_GB2312" pitchFamily="49" charset="-122"/>
              </a:rPr>
              <a:t>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224588" cy="623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224588" y="1700213"/>
            <a:ext cx="277177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ea typeface="黑体" pitchFamily="2" charset="-122"/>
              </a:rPr>
              <a:t>地动仪</a:t>
            </a:r>
            <a:r>
              <a:rPr lang="en-US" altLang="zh-CN" sz="3600" dirty="0">
                <a:solidFill>
                  <a:srgbClr val="FF0066"/>
                </a:solidFill>
              </a:rPr>
              <a:t>——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996600"/>
                </a:solidFill>
              </a:rPr>
              <a:t>测定地震方向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69850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000" b="1" dirty="0"/>
              <a:t>        这个数星星的孩子名叫张衡，是汉朝人。他长大以后刻苦钻研天文，成了著名的天文学家。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BAS001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69850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4000" b="1"/>
              <a:t>        这个数星星的孩子名叫张衡，是汉朝人。他长大以后</a:t>
            </a:r>
            <a:r>
              <a:rPr lang="zh-CN" altLang="en-US" sz="4000" b="1">
                <a:solidFill>
                  <a:srgbClr val="FF0000"/>
                </a:solidFill>
              </a:rPr>
              <a:t>刻苦钻研</a:t>
            </a:r>
            <a:r>
              <a:rPr lang="zh-CN" altLang="en-US" sz="4000" b="1"/>
              <a:t>天文，成了著名的天文学家。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11188" y="908050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/>
              <a:t>我会读：</a:t>
            </a:r>
          </a:p>
          <a:p>
            <a:r>
              <a:rPr lang="en-US" altLang="zh-CN" sz="2000" b="1" dirty="0" err="1"/>
              <a:t>Sǎ</a:t>
            </a:r>
            <a:r>
              <a:rPr lang="en-US" altLang="zh-CN" sz="2000" b="1" dirty="0"/>
              <a:t>                           </a:t>
            </a:r>
            <a:r>
              <a:rPr lang="en-US" altLang="zh-CN" sz="2000" b="1" dirty="0" err="1"/>
              <a:t>chǔ</a:t>
            </a:r>
            <a:r>
              <a:rPr lang="en-US" altLang="zh-CN" sz="2000" b="1" dirty="0"/>
              <a:t>              </a:t>
            </a:r>
            <a:r>
              <a:rPr lang="en-US" altLang="zh-CN" sz="2000" b="1" dirty="0" err="1"/>
              <a:t>jù</a:t>
            </a:r>
            <a:r>
              <a:rPr lang="en-US" altLang="zh-CN" sz="2000" b="1" dirty="0"/>
              <a:t>    </a:t>
            </a:r>
            <a:r>
              <a:rPr lang="en-US" altLang="zh-CN" sz="2000" b="1" dirty="0" err="1"/>
              <a:t>lí</a:t>
            </a:r>
            <a:endParaRPr lang="zh-CN" altLang="en-US" sz="2000" b="1" dirty="0"/>
          </a:p>
          <a:p>
            <a:r>
              <a:rPr lang="zh-CN" altLang="en-US" sz="3600" b="1" dirty="0">
                <a:solidFill>
                  <a:srgbClr val="FF0000"/>
                </a:solidFill>
              </a:rPr>
              <a:t>撒</a:t>
            </a:r>
            <a:r>
              <a:rPr lang="zh-CN" altLang="en-US" sz="3600" b="1" dirty="0"/>
              <a:t>在      清</a:t>
            </a:r>
            <a:r>
              <a:rPr lang="zh-CN" altLang="en-US" sz="3600" b="1" dirty="0">
                <a:solidFill>
                  <a:srgbClr val="FF0000"/>
                </a:solidFill>
              </a:rPr>
              <a:t>楚</a:t>
            </a:r>
            <a:r>
              <a:rPr lang="en-US" altLang="zh-CN" sz="3600" b="1" dirty="0"/>
              <a:t>       </a:t>
            </a:r>
            <a:r>
              <a:rPr lang="zh-CN" altLang="en-US" sz="3600" b="1" dirty="0">
                <a:solidFill>
                  <a:srgbClr val="FF0000"/>
                </a:solidFill>
              </a:rPr>
              <a:t>距离</a:t>
            </a:r>
            <a:r>
              <a:rPr lang="zh-CN" altLang="en-US" sz="3600" b="1" dirty="0"/>
              <a:t>        著名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84213" y="2997200"/>
            <a:ext cx="56880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err="1"/>
              <a:t>y</a:t>
            </a:r>
            <a:r>
              <a:rPr lang="en-US" altLang="zh-CN" sz="2000" b="1" dirty="0" err="1"/>
              <a:t>ǎng</a:t>
            </a:r>
            <a:r>
              <a:rPr lang="en-US" altLang="zh-CN" sz="2000" b="1" dirty="0"/>
              <a:t>                   </a:t>
            </a:r>
            <a:r>
              <a:rPr lang="en-US" altLang="zh-CN" sz="2000" b="1" dirty="0" err="1"/>
              <a:t>shǎ</a:t>
            </a:r>
            <a:r>
              <a:rPr lang="en-US" altLang="zh-CN" sz="2000" b="1" dirty="0"/>
              <a:t>                           </a:t>
            </a:r>
            <a:r>
              <a:rPr lang="en-US" altLang="zh-CN" sz="2000" b="1" dirty="0" err="1"/>
              <a:t>yù</a:t>
            </a:r>
            <a:endParaRPr lang="zh-CN" altLang="en-US" sz="2000" b="1" dirty="0">
              <a:latin typeface="宋体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仰</a:t>
            </a:r>
            <a:r>
              <a:rPr lang="zh-CN" altLang="en-US" sz="3600" b="1" dirty="0">
                <a:latin typeface="宋体" charset="-122"/>
              </a:rPr>
              <a:t>起头  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傻</a:t>
            </a:r>
            <a:r>
              <a:rPr lang="zh-CN" altLang="en-US" sz="3600" b="1" dirty="0">
                <a:latin typeface="宋体" charset="-122"/>
              </a:rPr>
              <a:t>孩子  碧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玉</a:t>
            </a:r>
            <a:r>
              <a:rPr lang="zh-CN" altLang="en-US" sz="3600" b="1" dirty="0">
                <a:latin typeface="宋体" charset="-122"/>
              </a:rPr>
              <a:t>盘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39750" y="4508500"/>
            <a:ext cx="806450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          </a:t>
            </a:r>
            <a:r>
              <a:rPr lang="en-US" altLang="zh-CN" b="1" dirty="0" err="1"/>
              <a:t>zǔ</a:t>
            </a:r>
            <a:r>
              <a:rPr lang="en-US" altLang="zh-CN" b="1" dirty="0"/>
              <a:t>            </a:t>
            </a:r>
            <a:r>
              <a:rPr lang="en-US" altLang="zh-CN" b="1" dirty="0" err="1"/>
              <a:t>zǔ</a:t>
            </a:r>
            <a:r>
              <a:rPr lang="en-US" altLang="zh-CN" b="1" dirty="0"/>
              <a:t>                          </a:t>
            </a:r>
            <a:r>
              <a:rPr lang="zh-CN" altLang="en-US" b="1" dirty="0"/>
              <a:t> </a:t>
            </a:r>
            <a:r>
              <a:rPr lang="en-US" altLang="zh-CN" b="1" dirty="0" err="1"/>
              <a:t>zuān</a:t>
            </a:r>
            <a:r>
              <a:rPr lang="en-US" altLang="zh-CN" b="1" dirty="0"/>
              <a:t>  </a:t>
            </a:r>
            <a:r>
              <a:rPr lang="en-US" altLang="zh-CN" b="1" dirty="0" err="1"/>
              <a:t>y</a:t>
            </a:r>
            <a:r>
              <a:rPr lang="en-US" altLang="zh-CN" b="1" dirty="0" err="1">
                <a:latin typeface="宋体" charset="-122"/>
              </a:rPr>
              <a:t>á</a:t>
            </a:r>
            <a:r>
              <a:rPr lang="en-US" altLang="zh-CN" b="1" dirty="0" err="1"/>
              <a:t>n</a:t>
            </a:r>
            <a:r>
              <a:rPr lang="en-US" altLang="zh-CN" b="1" dirty="0"/>
              <a:t>                      </a:t>
            </a:r>
            <a:r>
              <a:rPr lang="en-US" altLang="zh-CN" b="1" dirty="0" err="1"/>
              <a:t>dǒu</a:t>
            </a:r>
            <a:endParaRPr lang="zh-CN" altLang="en-US" sz="4000" b="1" dirty="0">
              <a:latin typeface="宋体" charset="-122"/>
            </a:endParaRPr>
          </a:p>
          <a:p>
            <a:r>
              <a:rPr lang="zh-CN" altLang="en-US" sz="4000" b="1" dirty="0">
                <a:latin typeface="宋体" charset="-122"/>
              </a:rPr>
              <a:t>一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组</a:t>
            </a:r>
            <a:r>
              <a:rPr lang="zh-CN" altLang="en-US" sz="4000" b="1" dirty="0">
                <a:latin typeface="宋体" charset="-122"/>
              </a:rPr>
              <a:t>一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组</a:t>
            </a:r>
            <a:r>
              <a:rPr lang="zh-CN" altLang="en-US" sz="4000" b="1" dirty="0">
                <a:latin typeface="宋体" charset="-122"/>
              </a:rPr>
              <a:t>  </a:t>
            </a:r>
            <a:r>
              <a:rPr lang="zh-CN" altLang="en-US" sz="4000" dirty="0">
                <a:latin typeface="宋体" charset="-122"/>
              </a:rPr>
              <a:t>刻苦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钻研</a:t>
            </a:r>
            <a:r>
              <a:rPr lang="zh-CN" altLang="en-US" sz="4000" b="1" dirty="0">
                <a:latin typeface="宋体" charset="-122"/>
              </a:rPr>
              <a:t>   北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斗</a:t>
            </a:r>
            <a:r>
              <a:rPr lang="zh-CN" altLang="en-US" sz="4000" b="1" dirty="0">
                <a:latin typeface="宋体" charset="-122"/>
              </a:rPr>
              <a:t>七星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BAS001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11188" y="908050"/>
            <a:ext cx="74898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/>
              <a:t>我会读：</a:t>
            </a:r>
          </a:p>
          <a:p>
            <a:endParaRPr lang="zh-CN" altLang="en-US" sz="2000" b="1" dirty="0"/>
          </a:p>
          <a:p>
            <a:r>
              <a:rPr lang="zh-CN" altLang="en-US" sz="3600" b="1" dirty="0">
                <a:solidFill>
                  <a:srgbClr val="FF0000"/>
                </a:solidFill>
              </a:rPr>
              <a:t>撒</a:t>
            </a:r>
            <a:r>
              <a:rPr lang="zh-CN" altLang="en-US" sz="3600" b="1" dirty="0"/>
              <a:t>在      清</a:t>
            </a:r>
            <a:r>
              <a:rPr lang="zh-CN" altLang="en-US" sz="3600" b="1" dirty="0">
                <a:solidFill>
                  <a:srgbClr val="FF0000"/>
                </a:solidFill>
              </a:rPr>
              <a:t>楚</a:t>
            </a:r>
            <a:r>
              <a:rPr lang="en-US" altLang="zh-CN" sz="3600" b="1" dirty="0"/>
              <a:t>       </a:t>
            </a:r>
            <a:r>
              <a:rPr lang="zh-CN" altLang="en-US" sz="3600" b="1" dirty="0">
                <a:solidFill>
                  <a:srgbClr val="FF0000"/>
                </a:solidFill>
              </a:rPr>
              <a:t>距离</a:t>
            </a:r>
            <a:r>
              <a:rPr lang="zh-CN" altLang="en-US" sz="3600" b="1" dirty="0"/>
              <a:t>        著名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84213" y="2997200"/>
            <a:ext cx="56880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000" b="1">
              <a:latin typeface="宋体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宋体" charset="-122"/>
              </a:rPr>
              <a:t>仰</a:t>
            </a:r>
            <a:r>
              <a:rPr lang="zh-CN" altLang="en-US" sz="3600" b="1">
                <a:latin typeface="宋体" charset="-122"/>
              </a:rPr>
              <a:t>起头  </a:t>
            </a:r>
            <a:r>
              <a:rPr lang="zh-CN" altLang="en-US" sz="3600" b="1">
                <a:solidFill>
                  <a:srgbClr val="FF0000"/>
                </a:solidFill>
                <a:latin typeface="宋体" charset="-122"/>
              </a:rPr>
              <a:t>傻</a:t>
            </a:r>
            <a:r>
              <a:rPr lang="zh-CN" altLang="en-US" sz="3600" b="1">
                <a:latin typeface="宋体" charset="-122"/>
              </a:rPr>
              <a:t>孩子  碧</a:t>
            </a:r>
            <a:r>
              <a:rPr lang="zh-CN" altLang="en-US" sz="3600" b="1">
                <a:solidFill>
                  <a:srgbClr val="FF0000"/>
                </a:solidFill>
                <a:latin typeface="宋体" charset="-122"/>
              </a:rPr>
              <a:t>玉</a:t>
            </a:r>
            <a:r>
              <a:rPr lang="zh-CN" altLang="en-US" sz="3600" b="1">
                <a:latin typeface="宋体" charset="-122"/>
              </a:rPr>
              <a:t>盘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539750" y="4508500"/>
            <a:ext cx="806450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   </a:t>
            </a:r>
            <a:endParaRPr lang="zh-CN" altLang="en-US" sz="4000" b="1">
              <a:latin typeface="宋体" charset="-122"/>
            </a:endParaRPr>
          </a:p>
          <a:p>
            <a:r>
              <a:rPr lang="zh-CN" altLang="en-US" sz="4000" b="1">
                <a:latin typeface="宋体" charset="-122"/>
              </a:rPr>
              <a:t>一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组</a:t>
            </a:r>
            <a:r>
              <a:rPr lang="zh-CN" altLang="en-US" sz="4000" b="1">
                <a:latin typeface="宋体" charset="-122"/>
              </a:rPr>
              <a:t>一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组</a:t>
            </a:r>
            <a:r>
              <a:rPr lang="zh-CN" altLang="en-US" sz="4000" b="1">
                <a:latin typeface="宋体" charset="-122"/>
              </a:rPr>
              <a:t>  </a:t>
            </a:r>
            <a:r>
              <a:rPr lang="zh-CN" altLang="en-US" sz="4000">
                <a:latin typeface="宋体" charset="-122"/>
              </a:rPr>
              <a:t>刻苦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钻研</a:t>
            </a:r>
            <a:r>
              <a:rPr lang="zh-CN" altLang="en-US" sz="4000" b="1">
                <a:latin typeface="宋体" charset="-122"/>
              </a:rPr>
              <a:t>   北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斗</a:t>
            </a:r>
            <a:r>
              <a:rPr lang="zh-CN" altLang="en-US" sz="4000" b="1">
                <a:latin typeface="宋体" charset="-122"/>
              </a:rPr>
              <a:t>七星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fj36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1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6"/>
          <p:cNvSpPr>
            <a:spLocks noChangeArrowheads="1"/>
          </p:cNvSpPr>
          <p:nvPr/>
        </p:nvSpPr>
        <p:spPr bwMode="auto">
          <a:xfrm rot="1570865">
            <a:off x="290513" y="26988"/>
            <a:ext cx="1722437" cy="2062162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3600" b="1" dirty="0">
                <a:solidFill>
                  <a:srgbClr val="FF6600"/>
                </a:solidFill>
                <a:ea typeface="宋体" pitchFamily="2" charset="-122"/>
              </a:rPr>
              <a:t>撒下 </a:t>
            </a: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 rot="537132">
            <a:off x="2336800" y="157163"/>
            <a:ext cx="1965325" cy="1709737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 b="1" dirty="0">
                <a:solidFill>
                  <a:srgbClr val="FF6600"/>
                </a:solidFill>
              </a:rPr>
              <a:t>碧玉盘 </a:t>
            </a: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 rot="-44001394">
            <a:off x="4452938" y="225425"/>
            <a:ext cx="2522537" cy="1519238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 b="1">
                <a:solidFill>
                  <a:srgbClr val="FF6600"/>
                </a:solidFill>
              </a:rPr>
              <a:t>仰起头</a:t>
            </a:r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 rot="1570865">
            <a:off x="6918325" y="180975"/>
            <a:ext cx="1725613" cy="2060575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 b="1">
                <a:solidFill>
                  <a:srgbClr val="FF6600"/>
                </a:solidFill>
              </a:rPr>
              <a:t>傻孩子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 rot="-161293">
            <a:off x="-252413" y="2276475"/>
            <a:ext cx="2244726" cy="1565275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 b="1">
                <a:solidFill>
                  <a:srgbClr val="FF6600"/>
                </a:solidFill>
              </a:rPr>
              <a:t>距离 </a:t>
            </a:r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 rot="-710326">
            <a:off x="2339975" y="2349500"/>
            <a:ext cx="2478088" cy="1516063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 b="1">
                <a:solidFill>
                  <a:srgbClr val="FF6600"/>
                </a:solidFill>
              </a:rPr>
              <a:t>清楚 </a:t>
            </a:r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 rot="-646895">
            <a:off x="4572000" y="2492375"/>
            <a:ext cx="2449513" cy="1511300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 b="1">
                <a:solidFill>
                  <a:srgbClr val="FF6600"/>
                </a:solidFill>
              </a:rPr>
              <a:t>张衡 </a:t>
            </a:r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6659563" y="2420938"/>
            <a:ext cx="2181225" cy="1592262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600" b="1">
                <a:solidFill>
                  <a:srgbClr val="FF6600"/>
                </a:solidFill>
              </a:rPr>
              <a:t>北斗七星</a:t>
            </a:r>
            <a:r>
              <a:rPr lang="en-US" altLang="zh-CN" sz="3600" b="1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 rot="-1291172">
            <a:off x="-180975" y="4581525"/>
            <a:ext cx="2746375" cy="1544638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3600" b="1">
                <a:solidFill>
                  <a:srgbClr val="FF6600"/>
                </a:solidFill>
                <a:ea typeface="宋体" pitchFamily="2" charset="-122"/>
              </a:rPr>
              <a:t>勺子 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2555875" y="4508500"/>
            <a:ext cx="2181225" cy="1592263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3600" b="1">
                <a:solidFill>
                  <a:srgbClr val="FF6600"/>
                </a:solidFill>
                <a:ea typeface="宋体" pitchFamily="2" charset="-122"/>
              </a:rPr>
              <a:t>珍 珠</a:t>
            </a:r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 rot="1570865">
            <a:off x="5219700" y="4221163"/>
            <a:ext cx="1725613" cy="2060575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3600" b="1">
                <a:solidFill>
                  <a:srgbClr val="FF6600"/>
                </a:solidFill>
                <a:ea typeface="宋体" pitchFamily="2" charset="-122"/>
              </a:rPr>
              <a:t>无数        </a:t>
            </a:r>
            <a:endParaRPr lang="zh-CN" altLang="en-US" sz="3600" b="1" dirty="0">
              <a:solidFill>
                <a:srgbClr val="FF6600"/>
              </a:solidFill>
              <a:ea typeface="宋体" pitchFamily="2" charset="-122"/>
            </a:endParaRPr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 rot="1153057">
            <a:off x="7308850" y="4797425"/>
            <a:ext cx="1377950" cy="1273175"/>
          </a:xfrm>
          <a:prstGeom prst="star5">
            <a:avLst/>
          </a:prstGeom>
          <a:gradFill rotWithShape="1">
            <a:gsLst>
              <a:gs pos="0">
                <a:srgbClr val="D5F1FB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sz="3600" b="1">
                <a:solidFill>
                  <a:srgbClr val="FF6600"/>
                </a:solidFill>
                <a:ea typeface="宋体" pitchFamily="2" charset="-122"/>
              </a:rPr>
              <a:t>钻研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3" grpId="0" animBg="1"/>
      <p:bldP spid="4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52227" name="Picture 3" descr="星天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249" y="709"/>
              <a:ext cx="526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000">
                  <a:solidFill>
                    <a:srgbClr val="FF0000"/>
                  </a:solidFill>
                </a:rPr>
                <a:t>        </a:t>
              </a:r>
              <a:r>
                <a:rPr lang="zh-CN" altLang="en-US" sz="4000" b="1">
                  <a:solidFill>
                    <a:srgbClr val="FF0000"/>
                  </a:solidFill>
                </a:rPr>
                <a:t>晚上，满天的星星像无数珍珠撒在碧玉盘里。</a:t>
              </a:r>
            </a:p>
          </p:txBody>
        </p:sp>
      </p:grp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95288" y="2997200"/>
            <a:ext cx="7993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68313" y="2997200"/>
            <a:ext cx="74882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u="sng">
                <a:solidFill>
                  <a:srgbClr val="FF0000"/>
                </a:solidFill>
              </a:rPr>
              <a:t>                          </a:t>
            </a:r>
            <a:r>
              <a:rPr lang="zh-CN" altLang="en-US" sz="4000" b="1">
                <a:solidFill>
                  <a:srgbClr val="FF0000"/>
                </a:solidFill>
              </a:rPr>
              <a:t>像碧玉盘。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187450" y="2781300"/>
            <a:ext cx="2376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FF00"/>
                </a:solidFill>
              </a:rPr>
              <a:t>夜空</a:t>
            </a:r>
          </a:p>
        </p:txBody>
      </p:sp>
      <p:pic>
        <p:nvPicPr>
          <p:cNvPr id="52234" name="Picture 10" descr="6e227c291a9aa63fea851dcd91715f24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03575" y="3860800"/>
            <a:ext cx="3889375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1" grpId="0"/>
    </p:bldLst>
  </p:timing>
</p:sld>
</file>

<file path=ppt/theme/theme1.xml><?xml version="1.0" encoding="utf-8"?>
<a:theme xmlns:a="http://schemas.openxmlformats.org/drawingml/2006/main" name="第一PPT模板网-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第一PPT模板网-WWW.1PPT.COM 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Blend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1076</Words>
  <Application>Microsoft Office PowerPoint</Application>
  <PresentationFormat>全屏显示(4:3)</PresentationFormat>
  <Paragraphs>117</Paragraphs>
  <Slides>27</Slides>
  <Notes>3</Notes>
  <HiddenSlides>0</HiddenSlides>
  <MMClips>1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第一PPT模板网-WWW.1PPT.COM</vt:lpstr>
      <vt:lpstr>第一PPT模板网-WWW.1PPT.COM 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edu-down</dc:title>
  <dc:subject>第一PPT模板网-WWW.1PPT.COM</dc:subject>
  <dc:creator>edu-down</dc:creator>
  <cp:keywords>edu-down</cp:keywords>
  <dc:description>第一PPT模板网-WWW.1PPT.COM_x000d_
</dc:description>
  <cp:lastModifiedBy>liuwei</cp:lastModifiedBy>
  <cp:revision>62</cp:revision>
  <dcterms:created xsi:type="dcterms:W3CDTF">2009-05-17T09:29:59Z</dcterms:created>
  <dcterms:modified xsi:type="dcterms:W3CDTF">2017-04-19T22:47:30Z</dcterms:modified>
  <cp:category>第一PPT模板网-WWW.1PPT.COM</cp:category>
</cp:coreProperties>
</file>