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59"/>
  </p:notesMasterIdLst>
  <p:sldIdLst>
    <p:sldId id="256" r:id="rId4"/>
    <p:sldId id="285" r:id="rId5"/>
    <p:sldId id="310" r:id="rId6"/>
    <p:sldId id="312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272" r:id="rId21"/>
    <p:sldId id="276" r:id="rId22"/>
    <p:sldId id="313" r:id="rId23"/>
    <p:sldId id="314" r:id="rId24"/>
    <p:sldId id="271" r:id="rId25"/>
    <p:sldId id="287" r:id="rId26"/>
    <p:sldId id="288" r:id="rId27"/>
    <p:sldId id="297" r:id="rId28"/>
    <p:sldId id="299" r:id="rId29"/>
    <p:sldId id="289" r:id="rId30"/>
    <p:sldId id="302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1" r:id="rId39"/>
    <p:sldId id="308" r:id="rId40"/>
    <p:sldId id="309" r:id="rId41"/>
    <p:sldId id="293" r:id="rId42"/>
    <p:sldId id="270" r:id="rId43"/>
    <p:sldId id="294" r:id="rId44"/>
    <p:sldId id="295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25" r:id="rId54"/>
    <p:sldId id="339" r:id="rId55"/>
    <p:sldId id="340" r:id="rId56"/>
    <p:sldId id="341" r:id="rId57"/>
    <p:sldId id="342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rgbClr val="00FF00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CC00"/>
    <a:srgbClr val="FF0000"/>
    <a:srgbClr val="0000CC"/>
    <a:srgbClr val="00FF00"/>
    <a:srgbClr val="A50021"/>
    <a:srgbClr val="CC3300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39" autoAdjust="0"/>
    <p:restoredTop sz="93918" autoAdjust="0"/>
  </p:normalViewPr>
  <p:slideViewPr>
    <p:cSldViewPr>
      <p:cViewPr>
        <p:scale>
          <a:sx n="105" d="100"/>
          <a:sy n="105" d="100"/>
        </p:scale>
        <p:origin x="-17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4AA7-8A2C-4F06-9C6A-4E03211B16A9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D155-51BC-4369-B5F5-D57727EE8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081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22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30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37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4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2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024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36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302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248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085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229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D155-51BC-4369-B5F5-D57727EE874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61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667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791200"/>
            <a:ext cx="5638800" cy="609600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北师大小学语文一年级上册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0890B52-2625-418E-8AF4-5B28AE3B96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15C35-45DD-43FD-A604-356B6EB065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7899785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D23F6-C50D-4445-99E7-AC7B41E981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023830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7234C-8A42-4BA0-875D-D0D61292D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997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C1C69-36D1-4F4D-B7CD-113B38A65E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359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E2939-A26A-4722-94BD-DB29252C5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562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F8A0A-F6DD-49AF-8244-1D3932BF3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5026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FA8E2-D091-4231-AA0F-AF80725BCB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687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63680-9A84-457D-A544-985C9AC70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4562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ED3CC-B077-4694-96CA-DC7651BCB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8728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595CF-2596-4A20-86F5-7B5098F086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84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6B2C9-1E31-4C79-A139-230A02993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5276355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166CB-8676-4BDB-A6AC-48D76FA8B2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282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F54FC-5794-4A35-91EB-1AB13769B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8037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54651-9710-4E94-BB05-3FC9F1BD95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585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69641-C3BE-4AFD-8857-8553A2A34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9854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59D2E-2AAD-4128-9CEE-AFDF7D38B7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0952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5A3B5-C1FE-4D31-BBED-8283D0C4C0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93345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214BA-AFEB-46FF-9FA2-FC6C780CA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61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A0FED-8122-442A-86F9-0C5D28E23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335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5B5D9-37DB-4C3C-A0D3-55EA2BC13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6839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512F4-8D51-4EAD-83A8-F1EE471AD8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88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CD71A-4E94-4F90-81B6-E887DACA57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4619184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81039-A4FC-46D6-9EBB-02DC0F9FC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7922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70385-296E-4806-B34F-514F5C7994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0743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A98AE-5860-46E9-8AFB-8782835FAC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4564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857E2-2C54-4540-9E82-8F0E34227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229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E00DE-2EB7-4E0A-9104-28E1319201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637572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3B76A-3433-4D79-B78A-17FA67CEF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037421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5D894-9941-40E3-9376-A022C9B5B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02951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3B839-4712-40A2-BE9E-32DA5E560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73932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125FD-6D40-4405-9EBC-30697F72D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775818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63978-7771-487C-83EC-79000A118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280207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B8197109-6138-4305-831E-379926D24C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</a:defRPr>
            </a:lvl1pPr>
          </a:lstStyle>
          <a:p>
            <a:fld id="{33A66E5B-8E4C-4E96-BCF3-09B5323458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5E85996-F9AF-488E-85F2-6A1672EA3D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8.wmf"/><Relationship Id="rId4" Type="http://schemas.openxmlformats.org/officeDocument/2006/relationships/image" Target="../media/image13.jpeg"/><Relationship Id="rId9" Type="http://schemas.openxmlformats.org/officeDocument/2006/relationships/hyperlink" Target="&#26149;&#22825;&#22312;&#21738;&#37324;.mp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667000"/>
            <a:ext cx="7772400" cy="1143000"/>
          </a:xfrm>
        </p:spPr>
        <p:txBody>
          <a:bodyPr/>
          <a:lstStyle/>
          <a:p>
            <a:r>
              <a:rPr lang="zh-CN" altLang="en-US" sz="8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特别的作业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作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zuò</a:t>
            </a:r>
            <a:r>
              <a:rPr lang="en-US" altLang="zh-CN"/>
              <a:t> 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0" y="5589588"/>
            <a:ext cx="871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（工作）（作业）（作怪）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业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7084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yè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0" y="5661025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作业、事业、业务、业绩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昨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zuó</a:t>
            </a:r>
            <a:r>
              <a:rPr lang="en-US" altLang="zh-CN"/>
              <a:t>  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昨天、昨夜、昨晚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今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jīn</a:t>
            </a:r>
            <a:r>
              <a:rPr lang="en-US" altLang="zh-CN"/>
              <a:t> 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50825" y="5661025"/>
            <a:ext cx="8642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当今、今年、今天、今日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玉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yù</a:t>
            </a:r>
            <a:r>
              <a:rPr lang="en-US" altLang="zh-CN"/>
              <a:t>  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0" y="5661025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玉石、白玉、宝玉、玉兰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兰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lán</a:t>
            </a:r>
            <a:r>
              <a:rPr lang="en-US" altLang="zh-CN"/>
              <a:t>  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兰花、木兰、兰草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护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hù 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5445125"/>
            <a:ext cx="8928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保护、爱护、护卫、守护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让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ràng</a:t>
            </a:r>
            <a:r>
              <a:rPr lang="en-US" altLang="zh-CN"/>
              <a:t>  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5661025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礼让、让座、谦让、让开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2009122017233078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读一读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710612" cy="4114800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4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作业    昨天   今天   带来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4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院子    代表   爱护   奇怪 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4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一幅画     玉兰花    </a:t>
            </a:r>
            <a:r>
              <a:rPr lang="zh-CN" altLang="en-US" sz="4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评一评</a:t>
            </a:r>
            <a:endParaRPr lang="zh-CN" altLang="en-US" sz="48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6858000"/>
          </a:xfrm>
          <a:prstGeom prst="rect">
            <a:avLst/>
          </a:prstGeom>
        </p:spPr>
      </p:pic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228600" y="5105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867400" y="1295400"/>
            <a:ext cx="576263" cy="1008063"/>
            <a:chOff x="4921" y="618"/>
            <a:chExt cx="363" cy="635"/>
          </a:xfrm>
        </p:grpSpPr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4921" y="618"/>
              <a:ext cx="363" cy="317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4921" y="663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906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600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257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2098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819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429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648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038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6002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2098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8194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3429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0386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648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52578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14400" y="48006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作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524000" y="4343400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业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133600" y="3886200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昨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743200" y="34290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今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429000" y="2971800"/>
            <a:ext cx="83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玉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962400" y="2514600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兰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572000" y="20574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护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5257800" y="1600200"/>
            <a:ext cx="60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让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-1908175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6600">
                <a:solidFill>
                  <a:srgbClr val="0000FF"/>
                </a:solidFill>
                <a:ea typeface="楷体_GB2312" pitchFamily="49" charset="-122"/>
              </a:rPr>
              <a:t>认一认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b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338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学习目标：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4235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1</a:t>
            </a:r>
            <a:r>
              <a:rPr kumimoji="0" lang="zh-CN" altLang="en-US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、熟练认读本课生字词。</a:t>
            </a:r>
          </a:p>
          <a:p>
            <a:pPr>
              <a:lnSpc>
                <a:spcPct val="130000"/>
              </a:lnSpc>
            </a:pPr>
            <a:r>
              <a:rPr kumimoji="0" lang="zh-CN" altLang="en-US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、正确流利有感情地朗读课文。</a:t>
            </a:r>
          </a:p>
          <a:p>
            <a:pPr>
              <a:lnSpc>
                <a:spcPct val="130000"/>
              </a:lnSpc>
            </a:pPr>
            <a:r>
              <a:rPr kumimoji="0" lang="zh-CN" altLang="en-US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36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、理解课文内容，初步懂得我们应该如何与大自然相处。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8893175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0">
                <a:solidFill>
                  <a:schemeClr val="tx1"/>
                </a:solidFill>
                <a:latin typeface="Arial" charset="0"/>
              </a:rPr>
              <a:t>                   </a:t>
            </a:r>
            <a:r>
              <a:rPr kumimoji="0" lang="zh-CN" altLang="en-US" sz="4800" b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怪  代  表  院  评</a:t>
            </a:r>
          </a:p>
          <a:p>
            <a:pPr>
              <a:spcBef>
                <a:spcPct val="50000"/>
              </a:spcBef>
            </a:pPr>
            <a:r>
              <a:rPr kumimoji="0" lang="zh-CN" altLang="en-US" sz="4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作 业 昨 今 玉 兰 护 让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48244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>
                <a:solidFill>
                  <a:schemeClr val="tx1"/>
                </a:solidFill>
                <a:latin typeface="Arial" charset="0"/>
              </a:rPr>
              <a:t>作（         ）</a:t>
            </a:r>
          </a:p>
          <a:p>
            <a:pPr>
              <a:spcBef>
                <a:spcPct val="50000"/>
              </a:spcBef>
            </a:pPr>
            <a:endParaRPr kumimoji="0" lang="zh-CN" altLang="en-US" sz="440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4400">
                <a:solidFill>
                  <a:schemeClr val="tx1"/>
                </a:solidFill>
                <a:latin typeface="Arial" charset="0"/>
              </a:rPr>
              <a:t>昨（         ）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482850" y="4395788"/>
            <a:ext cx="5761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>
                <a:solidFill>
                  <a:srgbClr val="FF0000"/>
                </a:solidFill>
                <a:latin typeface="Arial" charset="0"/>
              </a:rPr>
              <a:t>做（         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8893175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0" dirty="0">
                <a:solidFill>
                  <a:schemeClr val="tx1"/>
                </a:solidFill>
                <a:latin typeface="Arial" charset="0"/>
              </a:rPr>
              <a:t>                   </a:t>
            </a:r>
            <a:r>
              <a:rPr kumimoji="0" lang="zh-CN" altLang="en-US" sz="4800" b="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怪  代  表  院  评</a:t>
            </a:r>
          </a:p>
          <a:p>
            <a:pPr>
              <a:spcBef>
                <a:spcPct val="50000"/>
              </a:spcBef>
            </a:pPr>
            <a:r>
              <a:rPr kumimoji="0" lang="zh-CN" altLang="en-US" sz="48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作 业 昨 今 玉 兰 护 让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908175" y="2852738"/>
            <a:ext cx="61912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 dirty="0">
                <a:solidFill>
                  <a:schemeClr val="tx1"/>
                </a:solidFill>
                <a:latin typeface="Arial" charset="0"/>
              </a:rPr>
              <a:t>作（ 工作   ）（作业）</a:t>
            </a:r>
          </a:p>
          <a:p>
            <a:pPr>
              <a:spcBef>
                <a:spcPct val="50000"/>
              </a:spcBef>
            </a:pPr>
            <a:endParaRPr kumimoji="0" lang="zh-CN" altLang="en-US" sz="44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4400" dirty="0">
                <a:solidFill>
                  <a:schemeClr val="tx1"/>
                </a:solidFill>
                <a:latin typeface="Arial" charset="0"/>
              </a:rPr>
              <a:t>昨（   昨天  ）（昨日）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908175" y="3789363"/>
            <a:ext cx="5761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>
                <a:solidFill>
                  <a:srgbClr val="FF0000"/>
                </a:solidFill>
                <a:latin typeface="Arial" charset="0"/>
              </a:rPr>
              <a:t>做（做工    ）（做事）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 descr="201068181330616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zh-CN" altLang="en-US" sz="6600" b="1" dirty="0">
                <a:solidFill>
                  <a:schemeClr val="bg1"/>
                </a:solidFill>
                <a:ea typeface="楷体_GB2312" pitchFamily="49" charset="-122"/>
              </a:rPr>
              <a:t>想一想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276600"/>
          </a:xfrm>
        </p:spPr>
        <p:txBody>
          <a:bodyPr/>
          <a:lstStyle/>
          <a:p>
            <a:pPr algn="ctr">
              <a:lnSpc>
                <a:spcPct val="160000"/>
              </a:lnSpc>
              <a:buFontTx/>
              <a:buNone/>
            </a:pPr>
            <a:r>
              <a:rPr lang="en-US" altLang="zh-CN" sz="3600" b="1" dirty="0">
                <a:solidFill>
                  <a:schemeClr val="bg2"/>
                </a:solidFill>
                <a:ea typeface="楷体_GB2312" pitchFamily="49" charset="-122"/>
                <a:hlinkClick r:id="rId4" action="ppaction://hlinksldjump"/>
              </a:rPr>
              <a:t>1</a:t>
            </a:r>
            <a:r>
              <a:rPr lang="zh-CN" altLang="en-US" sz="3600" b="1" dirty="0">
                <a:solidFill>
                  <a:schemeClr val="bg2"/>
                </a:solidFill>
                <a:ea typeface="楷体_GB2312" pitchFamily="49" charset="-122"/>
                <a:hlinkClick r:id="rId4" action="ppaction://hlinksldjump"/>
              </a:rPr>
              <a:t>、老师给大家布置的作业是什么？</a:t>
            </a:r>
            <a:endParaRPr lang="zh-CN" altLang="en-US" sz="3600" b="1" dirty="0">
              <a:solidFill>
                <a:schemeClr val="bg2"/>
              </a:solidFill>
              <a:ea typeface="楷体_GB2312" pitchFamily="49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ea typeface="楷体_GB2312" pitchFamily="49" charset="-122"/>
                <a:hlinkClick r:id="rId5" action="ppaction://hlinksldjump"/>
              </a:rPr>
              <a:t>  </a:t>
            </a:r>
            <a:r>
              <a:rPr lang="en-US" altLang="zh-CN" sz="3600" b="1" dirty="0">
                <a:solidFill>
                  <a:schemeClr val="bg2"/>
                </a:solidFill>
                <a:ea typeface="楷体_GB2312" pitchFamily="49" charset="-122"/>
                <a:hlinkClick r:id="rId5" action="ppaction://hlinksldjump"/>
              </a:rPr>
              <a:t>2</a:t>
            </a:r>
            <a:r>
              <a:rPr lang="zh-CN" altLang="en-US" sz="3600" b="1" dirty="0">
                <a:solidFill>
                  <a:schemeClr val="bg2"/>
                </a:solidFill>
                <a:ea typeface="楷体_GB2312" pitchFamily="49" charset="-122"/>
                <a:hlinkClick r:id="rId5" action="ppaction://hlinksldjump"/>
              </a:rPr>
              <a:t>、小朋友们交来的作业是什么？</a:t>
            </a:r>
            <a:endParaRPr lang="zh-CN" altLang="en-US" sz="3600" b="1" dirty="0">
              <a:solidFill>
                <a:schemeClr val="bg2"/>
              </a:solidFill>
              <a:ea typeface="楷体_GB2312" pitchFamily="49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ea typeface="楷体_GB2312" pitchFamily="49" charset="-122"/>
                <a:hlinkClick r:id="rId6" action="ppaction://hlinksldjump"/>
              </a:rPr>
              <a:t>  </a:t>
            </a:r>
            <a:r>
              <a:rPr lang="en-US" altLang="zh-CN" sz="3600" b="1" dirty="0">
                <a:solidFill>
                  <a:schemeClr val="bg2"/>
                </a:solidFill>
                <a:ea typeface="楷体_GB2312" pitchFamily="49" charset="-122"/>
                <a:hlinkClick r:id="rId6" action="ppaction://hlinksldjump"/>
              </a:rPr>
              <a:t>3</a:t>
            </a:r>
            <a:r>
              <a:rPr lang="zh-CN" altLang="en-US" sz="3600" b="1" dirty="0">
                <a:solidFill>
                  <a:schemeClr val="bg2"/>
                </a:solidFill>
                <a:ea typeface="楷体_GB2312" pitchFamily="49" charset="-122"/>
                <a:hlinkClick r:id="rId6" action="ppaction://hlinksldjump"/>
              </a:rPr>
              <a:t>、小丽带来的作业是什么？</a:t>
            </a:r>
            <a:endParaRPr lang="zh-CN" altLang="en-US" sz="3600" b="1" dirty="0">
              <a:solidFill>
                <a:schemeClr val="bg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b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42988" y="1052513"/>
            <a:ext cx="6553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chemeClr val="bg2"/>
                </a:solidFill>
                <a:latin typeface="Arial" charset="0"/>
              </a:rPr>
              <a:t>        </a:t>
            </a:r>
            <a:r>
              <a:rPr kumimoji="0" lang="zh-CN" altLang="en-US" sz="36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昨天，老师布置了一项作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业：</a:t>
            </a:r>
            <a:r>
              <a:rPr kumimoji="0" lang="zh-CN" altLang="en-US" sz="360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去大自然里找春天，把春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天带到学校来</a:t>
            </a:r>
            <a:r>
              <a:rPr kumimoji="0" lang="zh-CN" altLang="en-US" sz="320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b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763713" y="1341438"/>
            <a:ext cx="66960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今天，小朋友们有的带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来了（          ），有的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带来了（          ），有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的带来了（          ）</a:t>
            </a:r>
            <a:r>
              <a:rPr kumimoji="0" lang="en-US" altLang="zh-CN" sz="3600">
                <a:solidFill>
                  <a:schemeClr val="bg2"/>
                </a:solidFill>
                <a:latin typeface="Arial"/>
                <a:ea typeface="楷体_GB2312" pitchFamily="49" charset="-122"/>
              </a:rPr>
              <a:t>……</a:t>
            </a:r>
            <a:endParaRPr kumimoji="0" lang="en-US" altLang="zh-CN" sz="36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173413" y="21336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红红的桃花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563938" y="3003550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嫩嫩的桑叶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067175" y="3789363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细细的柳枝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7348" name="Picture 4" descr="20090323_eabe5f9084a591df8a3f9YYk0nvweA7j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-328613"/>
            <a:ext cx="9144000" cy="73136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9396" name="Picture 4" descr="d9aaba15ae44b82dcb80c46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W02011022867598722116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2468" name="Picture 4" descr="15431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20071219111836n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4356100" y="0"/>
            <a:ext cx="4795838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5570538"/>
            <a:ext cx="48974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600">
                <a:solidFill>
                  <a:srgbClr val="FF0000"/>
                </a:solidFill>
                <a:latin typeface="Arial" charset="0"/>
              </a:rPr>
              <a:t>红红的桃花</a:t>
            </a:r>
          </a:p>
        </p:txBody>
      </p:sp>
      <p:pic>
        <p:nvPicPr>
          <p:cNvPr id="79875" name="Picture 3" descr="W0201102286759872211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43195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76" name="Picture 4" descr="da418e1cd32dd2e74bedbc6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5650" y="441325"/>
            <a:ext cx="4464050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77" name="Picture 5" descr="d9aaba15ae44b82dcb80c46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58888" y="655638"/>
            <a:ext cx="4464050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78" name="Picture 6" descr="a7775e0ce423add3aa64579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92275" y="836613"/>
            <a:ext cx="508317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79" name="Picture 7" descr="20090323_eabe5f9084a591df8a3f9YYk0nvweA7j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824412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80" name="Picture 8" descr="78ed1fdea1d7c6d177c6388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6238" y="1412875"/>
            <a:ext cx="5256212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MC900324868[1]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45475" y="6197600"/>
            <a:ext cx="898525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07375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zh-CN" sz="1800" b="0" dirty="0">
                <a:solidFill>
                  <a:schemeClr val="tx1"/>
                </a:solidFill>
                <a:latin typeface="Arial" charset="0"/>
              </a:rPr>
              <a:t>                                                 </a:t>
            </a:r>
            <a:r>
              <a:rPr kumimoji="0"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特别的作业</a:t>
            </a: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昨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天，老师布置了一项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去大自然里找春天，把春天带到学校来。</a:t>
            </a: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今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天，小朋友们有的带来了红红的桃花，有的带来了嫩嫩的桑叶，有的带来了细细的柳枝</a:t>
            </a:r>
            <a:r>
              <a:rPr kumimoji="0" lang="en-US" altLang="zh-CN" sz="2800" dirty="0">
                <a:solidFill>
                  <a:schemeClr val="tx1"/>
                </a:solidFill>
                <a:latin typeface="Arial"/>
                <a:ea typeface="楷体_GB2312" pitchFamily="49" charset="-122"/>
              </a:rPr>
              <a:t>……</a:t>
            </a:r>
            <a:endParaRPr kumimoji="0"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小健问小丽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dirty="0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你的作业呢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？</a:t>
            </a:r>
            <a:r>
              <a:rPr kumimoji="0" lang="zh-CN" altLang="en-US" sz="2800" dirty="0">
                <a:latin typeface="Arial"/>
                <a:ea typeface="楷体_GB2312" pitchFamily="49" charset="-122"/>
              </a:rPr>
              <a:t>”</a:t>
            </a:r>
            <a:endParaRPr kumimoji="0"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小丽从课桌里拿出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一幅画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dirty="0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这就是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800" dirty="0">
                <a:latin typeface="Arial"/>
                <a:ea typeface="楷体_GB2312" pitchFamily="49" charset="-122"/>
              </a:rPr>
              <a:t>”</a:t>
            </a:r>
            <a:endParaRPr kumimoji="0"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小健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奇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怪</a:t>
            </a:r>
            <a:r>
              <a:rPr kumimoji="0" lang="zh-CN" altLang="en-US" sz="2800" dirty="0">
                <a:latin typeface="楷体_GB2312" pitchFamily="49" charset="-122"/>
                <a:ea typeface="楷体_GB2312" pitchFamily="49" charset="-122"/>
              </a:rPr>
              <a:t>地问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dirty="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这能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春天吗？</a:t>
            </a:r>
            <a:r>
              <a:rPr kumimoji="0" lang="zh-CN" altLang="en-US" sz="2800" dirty="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endParaRPr kumimoji="0"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小丽说：</a:t>
            </a:r>
            <a:r>
              <a:rPr kumimoji="0" lang="zh-CN" altLang="en-US" sz="2800" dirty="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昨天，我看见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院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子里的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玉兰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花开了，刚要摘一朵，又想应该爱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护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花草树木，就把它画下来了。</a:t>
            </a:r>
            <a:r>
              <a:rPr kumimoji="0" lang="zh-CN" altLang="en-US" sz="2800" dirty="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说着，小丽把画展开给大家看。</a:t>
            </a:r>
          </a:p>
          <a:p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老师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让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同学们自己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评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作业，大家都说小丽的作业最好。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玉  兰  花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0900" name="Picture 4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82804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5300663"/>
            <a:ext cx="4679950" cy="1108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600" dirty="0">
                <a:solidFill>
                  <a:schemeClr val="hlink"/>
                </a:solidFill>
                <a:latin typeface="Arial" charset="0"/>
              </a:rPr>
              <a:t>嫩嫩的桑叶</a:t>
            </a:r>
          </a:p>
        </p:txBody>
      </p:sp>
      <p:pic>
        <p:nvPicPr>
          <p:cNvPr id="81923" name="Picture 3" descr="1905498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39592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2010411156338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4175125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 descr="20071219111836n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3157538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26" name="Picture 6" descr="154312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76825" y="549275"/>
            <a:ext cx="3457575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203575" y="5570538"/>
            <a:ext cx="439261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600">
                <a:solidFill>
                  <a:srgbClr val="FF0000"/>
                </a:solidFill>
                <a:latin typeface="Arial" charset="0"/>
              </a:rPr>
              <a:t>细细的柳枝</a:t>
            </a:r>
          </a:p>
        </p:txBody>
      </p:sp>
      <p:pic>
        <p:nvPicPr>
          <p:cNvPr id="82947" name="Picture 3" descr="20080323_c7143f5eb84de2fbff5ay4YXt17qOYPq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4992688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585d117650e1755bb251b96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71550" y="620713"/>
            <a:ext cx="51847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 descr="xin_56301051311302506143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46263" y="1052513"/>
            <a:ext cx="4957762" cy="3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97e1e461c95b989f8fb10d6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4895850" cy="3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195263"/>
            <a:ext cx="2808287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971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188913"/>
            <a:ext cx="24479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972" name="Picture 4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188913"/>
            <a:ext cx="2808287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95288" y="3141663"/>
            <a:ext cx="8748712" cy="30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>
                <a:solidFill>
                  <a:schemeClr val="tx1"/>
                </a:solidFill>
                <a:latin typeface="Arial" charset="0"/>
              </a:rPr>
              <a:t>（                  ）的（               ）</a:t>
            </a:r>
          </a:p>
          <a:p>
            <a:pPr>
              <a:spcBef>
                <a:spcPct val="50000"/>
              </a:spcBef>
            </a:pPr>
            <a:r>
              <a:rPr kumimoji="0" lang="zh-CN" altLang="en-US" sz="4800">
                <a:solidFill>
                  <a:schemeClr val="tx1"/>
                </a:solidFill>
                <a:latin typeface="Arial" charset="0"/>
              </a:rPr>
              <a:t>（                  ）的（               ）</a:t>
            </a:r>
          </a:p>
          <a:p>
            <a:pPr>
              <a:spcBef>
                <a:spcPct val="50000"/>
              </a:spcBef>
            </a:pPr>
            <a:r>
              <a:rPr kumimoji="0" lang="zh-CN" altLang="en-US" sz="4800">
                <a:solidFill>
                  <a:schemeClr val="tx1"/>
                </a:solidFill>
                <a:latin typeface="Arial" charset="0"/>
              </a:rPr>
              <a:t>（                  ）的（               ）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619250" y="3109913"/>
            <a:ext cx="64087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0">
                <a:solidFill>
                  <a:srgbClr val="FF0000"/>
                </a:solidFill>
                <a:latin typeface="Arial" charset="0"/>
              </a:rPr>
              <a:t>青青                   小草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690688" y="4260850"/>
            <a:ext cx="6337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0">
                <a:solidFill>
                  <a:srgbClr val="FF0000"/>
                </a:solidFill>
                <a:latin typeface="Arial" charset="0"/>
              </a:rPr>
              <a:t>雪白                   梨花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692275" y="5373688"/>
            <a:ext cx="67675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0">
                <a:solidFill>
                  <a:srgbClr val="FF0000"/>
                </a:solidFill>
                <a:latin typeface="Arial" charset="0"/>
              </a:rPr>
              <a:t>火红                   玫瑰花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4" grpId="0"/>
      <p:bldP spid="83975" grpId="0"/>
      <p:bldP spid="839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804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0" dirty="0">
                <a:solidFill>
                  <a:schemeClr val="tx1"/>
                </a:solidFill>
                <a:latin typeface="Arial" charset="0"/>
              </a:rPr>
              <a:t>    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用“有的</a:t>
            </a:r>
            <a:r>
              <a:rPr kumimoji="0" lang="en-US" altLang="zh-CN" sz="3600" b="0" dirty="0">
                <a:solidFill>
                  <a:srgbClr val="FF0000"/>
                </a:solidFill>
                <a:latin typeface="Arial" charset="0"/>
              </a:rPr>
              <a:t>……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有的</a:t>
            </a:r>
            <a:r>
              <a:rPr kumimoji="0" lang="en-US" altLang="zh-CN" sz="3600" b="0" dirty="0">
                <a:solidFill>
                  <a:srgbClr val="FF0000"/>
                </a:solidFill>
                <a:latin typeface="Arial" charset="0"/>
              </a:rPr>
              <a:t>……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有的</a:t>
            </a:r>
            <a:r>
              <a:rPr kumimoji="0" lang="en-US" altLang="zh-CN" sz="3600" b="0" dirty="0">
                <a:solidFill>
                  <a:srgbClr val="FF0000"/>
                </a:solidFill>
                <a:latin typeface="Arial" charset="0"/>
              </a:rPr>
              <a:t>……”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练习说话。</a:t>
            </a:r>
            <a:endParaRPr kumimoji="0" lang="zh-CN" altLang="en-US" sz="36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8280400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、下课了，同学们有的（          ），有的（           ），有的（              ）。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600" b="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、老师让我们自由画画，同学们有的画（                  ），有的画（             ），有的画（               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804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0">
                <a:solidFill>
                  <a:schemeClr val="tx1"/>
                </a:solidFill>
                <a:latin typeface="Arial" charset="0"/>
              </a:rPr>
              <a:t>     </a:t>
            </a:r>
            <a:r>
              <a:rPr kumimoji="0" lang="zh-CN" altLang="en-US" sz="3600" b="0">
                <a:solidFill>
                  <a:srgbClr val="FF0000"/>
                </a:solidFill>
                <a:latin typeface="Arial" charset="0"/>
              </a:rPr>
              <a:t>用“有的</a:t>
            </a:r>
            <a:r>
              <a:rPr kumimoji="0" lang="en-US" altLang="zh-CN" sz="3600" b="0">
                <a:solidFill>
                  <a:srgbClr val="FF0000"/>
                </a:solidFill>
                <a:latin typeface="Arial" charset="0"/>
              </a:rPr>
              <a:t>……</a:t>
            </a:r>
            <a:r>
              <a:rPr kumimoji="0" lang="zh-CN" altLang="en-US" sz="3600" b="0">
                <a:solidFill>
                  <a:srgbClr val="FF0000"/>
                </a:solidFill>
                <a:latin typeface="Arial" charset="0"/>
              </a:rPr>
              <a:t>有的</a:t>
            </a:r>
            <a:r>
              <a:rPr kumimoji="0" lang="en-US" altLang="zh-CN" sz="3600" b="0">
                <a:solidFill>
                  <a:srgbClr val="FF0000"/>
                </a:solidFill>
                <a:latin typeface="Arial" charset="0"/>
              </a:rPr>
              <a:t>……</a:t>
            </a:r>
            <a:r>
              <a:rPr kumimoji="0" lang="zh-CN" altLang="en-US" sz="3600" b="0">
                <a:solidFill>
                  <a:srgbClr val="FF0000"/>
                </a:solidFill>
                <a:latin typeface="Arial" charset="0"/>
              </a:rPr>
              <a:t>有的</a:t>
            </a:r>
            <a:r>
              <a:rPr kumimoji="0" lang="en-US" altLang="zh-CN" sz="3600" b="0">
                <a:solidFill>
                  <a:srgbClr val="FF0000"/>
                </a:solidFill>
                <a:latin typeface="Arial" charset="0"/>
              </a:rPr>
              <a:t>……”</a:t>
            </a:r>
            <a:r>
              <a:rPr kumimoji="0" lang="zh-CN" altLang="en-US" sz="3600" b="0">
                <a:solidFill>
                  <a:srgbClr val="FF0000"/>
                </a:solidFill>
                <a:latin typeface="Arial" charset="0"/>
              </a:rPr>
              <a:t>练习说话。</a:t>
            </a:r>
            <a:endParaRPr kumimoji="0" lang="zh-CN" altLang="en-US" sz="36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8280400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、下课了，同学们有的（ 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跑步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），有的（ 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看书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），有的（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跳绳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  ）。</a:t>
            </a:r>
          </a:p>
          <a:p>
            <a:pPr>
              <a:spcBef>
                <a:spcPct val="50000"/>
              </a:spcBef>
            </a:pPr>
            <a:r>
              <a:rPr kumimoji="0" lang="en-US" altLang="zh-CN" sz="3600" b="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、老师让我们自由画画，同学们有的画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（    草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），有的画（ 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树 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       ），有的画（     </a:t>
            </a:r>
            <a:r>
              <a:rPr kumimoji="0" lang="zh-CN" altLang="en-US" sz="3600" b="0" dirty="0">
                <a:solidFill>
                  <a:srgbClr val="FF0000"/>
                </a:solidFill>
                <a:latin typeface="Arial" charset="0"/>
              </a:rPr>
              <a:t>花   </a:t>
            </a:r>
            <a:r>
              <a:rPr kumimoji="0" lang="zh-CN" altLang="en-US" sz="3600" b="0" dirty="0">
                <a:solidFill>
                  <a:schemeClr val="tx1"/>
                </a:solidFill>
                <a:latin typeface="Arial" charset="0"/>
              </a:rPr>
              <a:t>       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95288" y="1773238"/>
            <a:ext cx="8748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000">
                <a:solidFill>
                  <a:srgbClr val="FF0000"/>
                </a:solidFill>
                <a:latin typeface="Arial" charset="0"/>
              </a:rPr>
              <a:t>★</a:t>
            </a:r>
            <a:r>
              <a:rPr kumimoji="0" lang="zh-CN" altLang="en-US" sz="4000">
                <a:solidFill>
                  <a:srgbClr val="FFCC66"/>
                </a:solidFill>
                <a:latin typeface="Arial" charset="0"/>
              </a:rPr>
              <a:t>为什么大家认为小丽的作业最好？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b_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63713" y="1341438"/>
            <a:ext cx="66960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今天，小朋友们有的带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来了（          ），有的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带来了（          ），有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的带来了（          ）</a:t>
            </a:r>
            <a:r>
              <a:rPr kumimoji="0" lang="en-US" altLang="zh-CN" sz="3600">
                <a:solidFill>
                  <a:schemeClr val="bg2"/>
                </a:solidFill>
                <a:latin typeface="Arial"/>
                <a:ea typeface="楷体_GB2312" pitchFamily="49" charset="-122"/>
              </a:rPr>
              <a:t>……</a:t>
            </a:r>
            <a:endParaRPr kumimoji="0" lang="en-US" altLang="zh-CN" sz="36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173413" y="21336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红红的桃花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563938" y="3003550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嫩嫩的桑叶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067175" y="3789363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细细的柳枝</a:t>
            </a:r>
          </a:p>
        </p:txBody>
      </p:sp>
      <p:sp>
        <p:nvSpPr>
          <p:cNvPr id="72712" name="Oval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388350" y="5876925"/>
            <a:ext cx="360363" cy="28892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b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763713" y="1341438"/>
            <a:ext cx="66960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今天，小朋友们有的带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来了（          ），有的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带来了（          ），有</a:t>
            </a:r>
          </a:p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的带来了（          ）</a:t>
            </a:r>
            <a:r>
              <a:rPr kumimoji="0" lang="en-US" altLang="zh-CN" sz="3600">
                <a:solidFill>
                  <a:schemeClr val="bg2"/>
                </a:solidFill>
                <a:latin typeface="Arial"/>
                <a:ea typeface="楷体_GB2312" pitchFamily="49" charset="-122"/>
              </a:rPr>
              <a:t>……</a:t>
            </a:r>
            <a:endParaRPr kumimoji="0" lang="en-US" altLang="zh-CN" sz="36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173413" y="21336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红红的桃花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563938" y="3003550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嫩嫩的桑叶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067175" y="3789363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细细的柳枝</a:t>
            </a:r>
          </a:p>
        </p:txBody>
      </p:sp>
      <p:sp>
        <p:nvSpPr>
          <p:cNvPr id="73735" name="Oval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8350" y="5876925"/>
            <a:ext cx="360363" cy="28892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b_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68313" y="1238250"/>
            <a:ext cx="82073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小丽说：</a:t>
            </a:r>
            <a:r>
              <a:rPr kumimoji="0" lang="zh-CN" altLang="en-US" sz="360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昨天，我看见院子里的玉兰花开了，刚要摘一朵，又想应该爱护花草树木，就把它画下来了。</a:t>
            </a:r>
            <a:r>
              <a:rPr kumimoji="0" lang="zh-CN" altLang="en-US" sz="360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说着，小丽把画展开给大家看。</a:t>
            </a:r>
          </a:p>
          <a:p>
            <a:r>
              <a:rPr kumimoji="0"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07375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zh-CN" sz="1800" b="0">
                <a:solidFill>
                  <a:schemeClr val="tx1"/>
                </a:solidFill>
                <a:latin typeface="Arial" charset="0"/>
              </a:rPr>
              <a:t>                                                 </a:t>
            </a:r>
            <a:r>
              <a:rPr kumimoji="0"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特别的作业</a:t>
            </a: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昨天，老师布置了一项作业：去大自然里找春天，把春天带到学校来。</a:t>
            </a: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今天，小朋友们有的带来了红红的桃花，有的带来了嫩嫩的桑叶，有的带来了细细的柳枝</a:t>
            </a:r>
            <a:r>
              <a:rPr kumimoji="0" lang="en-US" altLang="zh-CN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……</a:t>
            </a:r>
            <a:endParaRPr kumimoji="0"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小健问小丽：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你的作业呢？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endParaRPr kumimoji="0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小丽从课桌里拿出一幅画说：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这就是。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endParaRPr kumimoji="0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小健奇怪地问：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这能代表春天吗？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endParaRPr kumimoji="0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小丽说：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昨天，我看见院子里的玉兰花开了，刚要摘一朵，又想应该爱护花草树木，就把它画下来了。</a:t>
            </a:r>
            <a:r>
              <a:rPr kumimoji="0" lang="zh-CN" altLang="en-US" sz="2800">
                <a:solidFill>
                  <a:schemeClr val="tx1"/>
                </a:solidFill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说着，小丽把画展开给大家看。</a:t>
            </a:r>
          </a:p>
          <a:p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老师让同学们自己评作业，大家都说小丽的作业最好。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1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76400" y="1752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16013" y="2895600"/>
            <a:ext cx="6985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0" dirty="0">
                <a:solidFill>
                  <a:schemeClr val="bg2"/>
                </a:solidFill>
                <a:ea typeface="楷体_GB2312" pitchFamily="49" charset="-122"/>
              </a:rPr>
              <a:t>   </a:t>
            </a:r>
            <a:r>
              <a:rPr lang="zh-CN" altLang="en-US" sz="5400" b="0" dirty="0">
                <a:solidFill>
                  <a:srgbClr val="CC3300"/>
                </a:solidFill>
                <a:ea typeface="楷体_GB2312" pitchFamily="49" charset="-122"/>
              </a:rPr>
              <a:t>为什么大家认为小丽的作业最好？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95400" y="1628775"/>
            <a:ext cx="25558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CC3300"/>
                </a:solidFill>
                <a:ea typeface="楷体_GB2312" pitchFamily="49" charset="-122"/>
              </a:rPr>
              <a:t>想一想</a:t>
            </a:r>
            <a:r>
              <a:rPr lang="zh-CN" altLang="en-US" sz="3200" dirty="0">
                <a:solidFill>
                  <a:srgbClr val="CC3300"/>
                </a:solidFill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3252" name="Picture 4" descr="h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403350" y="1916113"/>
            <a:ext cx="61214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CC00"/>
                </a:solidFill>
              </a:rPr>
              <a:t>      </a:t>
            </a:r>
            <a:r>
              <a:rPr lang="zh-CN" altLang="en-US" dirty="0">
                <a:solidFill>
                  <a:srgbClr val="00CC00"/>
                </a:solidFill>
              </a:rPr>
              <a:t>你会怎样把春天带到我们的教室来？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1" name="Picture 9" descr="Kuang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r>
              <a:rPr lang="zh-CN" altLang="en-US" b="1">
                <a:solidFill>
                  <a:schemeClr val="bg2"/>
                </a:solidFill>
              </a:rPr>
              <a:t>别生气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4752975" cy="4618038"/>
          </a:xfrm>
        </p:spPr>
        <p:txBody>
          <a:bodyPr/>
          <a:lstStyle/>
          <a:p>
            <a:r>
              <a:rPr lang="zh-CN" altLang="en-US" b="1">
                <a:solidFill>
                  <a:schemeClr val="bg2"/>
                </a:solidFill>
              </a:rPr>
              <a:t>爸爸，你别生气，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鸟儿是我放走的。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你把它关在笼（</a:t>
            </a:r>
            <a:r>
              <a:rPr lang="en-US" altLang="zh-CN" b="1">
                <a:solidFill>
                  <a:schemeClr val="bg2"/>
                </a:solidFill>
                <a:latin typeface="Shonar Bangla" pitchFamily="34" charset="0"/>
              </a:rPr>
              <a:t>lóng)</a:t>
            </a:r>
            <a:r>
              <a:rPr lang="zh-CN" altLang="en-US" b="1">
                <a:solidFill>
                  <a:schemeClr val="bg2"/>
                </a:solidFill>
              </a:rPr>
              <a:t>子里，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那鸟爸爸怎么办呢？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它会像那一次</a:t>
            </a:r>
            <a:r>
              <a:rPr lang="en-US" altLang="zh-CN" b="1">
                <a:solidFill>
                  <a:schemeClr val="bg2"/>
                </a:solidFill>
              </a:rPr>
              <a:t>——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我被留在学校里，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你吃不下饭，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在家里等我哩。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628775"/>
            <a:ext cx="3810000" cy="4114800"/>
          </a:xfrm>
        </p:spPr>
        <p:txBody>
          <a:bodyPr/>
          <a:lstStyle/>
          <a:p>
            <a:r>
              <a:rPr lang="zh-CN" altLang="en-US" b="1">
                <a:solidFill>
                  <a:schemeClr val="bg2"/>
                </a:solidFill>
              </a:rPr>
              <a:t>妈妈，你别生气，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鱼儿是我放走的。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你把它装在盆子里，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那鱼妈妈怎么办呢？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它会像那一次</a:t>
            </a:r>
            <a:r>
              <a:rPr lang="en-US" altLang="zh-CN" b="1">
                <a:solidFill>
                  <a:schemeClr val="bg2"/>
                </a:solidFill>
              </a:rPr>
              <a:t>——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我回家晚了，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你淌</a:t>
            </a:r>
            <a:r>
              <a:rPr lang="en-US" altLang="zh-CN" b="1">
                <a:solidFill>
                  <a:schemeClr val="bg2"/>
                </a:solidFill>
              </a:rPr>
              <a:t>(t</a:t>
            </a:r>
            <a:r>
              <a:rPr lang="en-US" altLang="en-US" b="1">
                <a:solidFill>
                  <a:schemeClr val="bg2"/>
                </a:solidFill>
              </a:rPr>
              <a:t>ǎ</a:t>
            </a:r>
            <a:r>
              <a:rPr lang="en-US" altLang="zh-CN" b="1">
                <a:solidFill>
                  <a:schemeClr val="bg2"/>
                </a:solidFill>
              </a:rPr>
              <a:t>ng)</a:t>
            </a:r>
            <a:r>
              <a:rPr lang="zh-CN" altLang="en-US" b="1">
                <a:solidFill>
                  <a:schemeClr val="bg2"/>
                </a:solidFill>
              </a:rPr>
              <a:t>着眼泪，</a:t>
            </a:r>
          </a:p>
          <a:p>
            <a:r>
              <a:rPr lang="zh-CN" altLang="en-US" b="1">
                <a:solidFill>
                  <a:schemeClr val="bg2"/>
                </a:solidFill>
              </a:rPr>
              <a:t>到处找我哩。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843213" y="981075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作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843213" y="1052513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业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2771775" y="1125538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昨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2843213" y="981075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今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843213" y="981075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玉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843213" y="981075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兰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771775" y="981075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护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怪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guài</a:t>
            </a:r>
            <a:r>
              <a:rPr lang="en-US" altLang="zh-CN"/>
              <a:t> 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（奇怪）（怪事）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96081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700338" y="1125538"/>
            <a:ext cx="3562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sz="2600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让</a:t>
            </a:r>
            <a:r>
              <a:rPr kumimoji="0" lang="zh-CN" altLang="en-US" sz="18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011863" y="3068638"/>
            <a:ext cx="46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8000" b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56613" cy="4906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u="sng" dirty="0">
                <a:solidFill>
                  <a:schemeClr val="bg2"/>
                </a:solidFill>
              </a:rPr>
              <a:t>怪（奇怪）代（代表）表（手表）院（院子）评（批评）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作</a:t>
            </a:r>
            <a:r>
              <a:rPr lang="en-US" altLang="zh-CN" sz="2800" b="1" dirty="0" err="1">
                <a:solidFill>
                  <a:schemeClr val="bg2"/>
                </a:solidFill>
              </a:rPr>
              <a:t>zuò</a:t>
            </a:r>
            <a:r>
              <a:rPr lang="zh-CN" altLang="en-US" sz="2800" b="1" dirty="0">
                <a:solidFill>
                  <a:schemeClr val="bg2"/>
                </a:solidFill>
              </a:rPr>
              <a:t>：作业、作品、作家、工作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业</a:t>
            </a:r>
            <a:r>
              <a:rPr lang="en-US" altLang="zh-CN" sz="2800" b="1" dirty="0" err="1">
                <a:solidFill>
                  <a:schemeClr val="bg2"/>
                </a:solidFill>
              </a:rPr>
              <a:t>yè</a:t>
            </a:r>
            <a:r>
              <a:rPr lang="zh-CN" altLang="en-US" sz="2800" b="1" dirty="0">
                <a:solidFill>
                  <a:schemeClr val="bg2"/>
                </a:solidFill>
              </a:rPr>
              <a:t>：作业、事业、业务、工业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昨</a:t>
            </a:r>
            <a:r>
              <a:rPr lang="en-US" altLang="zh-CN" sz="2800" b="1" dirty="0" err="1">
                <a:solidFill>
                  <a:schemeClr val="bg2"/>
                </a:solidFill>
              </a:rPr>
              <a:t>zuó</a:t>
            </a:r>
            <a:r>
              <a:rPr lang="zh-CN" altLang="en-US" sz="2800" b="1" dirty="0">
                <a:solidFill>
                  <a:schemeClr val="bg2"/>
                </a:solidFill>
              </a:rPr>
              <a:t>：昨天、昨夜、昨晚 、昨日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今</a:t>
            </a:r>
            <a:r>
              <a:rPr lang="en-US" altLang="zh-CN" sz="2800" b="1" dirty="0" err="1">
                <a:solidFill>
                  <a:schemeClr val="bg2"/>
                </a:solidFill>
              </a:rPr>
              <a:t>jīn</a:t>
            </a:r>
            <a:r>
              <a:rPr lang="zh-CN" altLang="en-US" sz="2800" b="1" dirty="0">
                <a:solidFill>
                  <a:schemeClr val="bg2"/>
                </a:solidFill>
              </a:rPr>
              <a:t>：当今、今年、今天、今日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玉</a:t>
            </a:r>
            <a:r>
              <a:rPr lang="en-US" altLang="zh-CN" sz="2800" b="1" dirty="0" err="1">
                <a:solidFill>
                  <a:schemeClr val="bg2"/>
                </a:solidFill>
              </a:rPr>
              <a:t>yù</a:t>
            </a:r>
            <a:r>
              <a:rPr lang="zh-CN" altLang="en-US" sz="2800" b="1" dirty="0">
                <a:solidFill>
                  <a:schemeClr val="bg2"/>
                </a:solidFill>
              </a:rPr>
              <a:t>：玉石、白玉、宝玉、玉兰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兰</a:t>
            </a:r>
            <a:r>
              <a:rPr lang="en-US" altLang="zh-CN" sz="2800" b="1" dirty="0" err="1">
                <a:solidFill>
                  <a:schemeClr val="bg2"/>
                </a:solidFill>
              </a:rPr>
              <a:t>lán</a:t>
            </a:r>
            <a:r>
              <a:rPr lang="zh-CN" altLang="en-US" sz="2800" b="1" dirty="0">
                <a:solidFill>
                  <a:schemeClr val="bg2"/>
                </a:solidFill>
              </a:rPr>
              <a:t>：兰花、木兰、兰草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护</a:t>
            </a:r>
            <a:r>
              <a:rPr lang="en-US" altLang="zh-CN" sz="2800" b="1" dirty="0" err="1">
                <a:solidFill>
                  <a:schemeClr val="bg2"/>
                </a:solidFill>
              </a:rPr>
              <a:t>hù</a:t>
            </a:r>
            <a:r>
              <a:rPr lang="zh-CN" altLang="en-US" sz="2800" b="1" dirty="0">
                <a:solidFill>
                  <a:schemeClr val="bg2"/>
                </a:solidFill>
              </a:rPr>
              <a:t>：保护、爱护、护卫、守护、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</a:rPr>
              <a:t>让</a:t>
            </a:r>
            <a:r>
              <a:rPr lang="en-US" altLang="zh-CN" sz="2800" b="1" dirty="0" err="1">
                <a:solidFill>
                  <a:schemeClr val="bg2"/>
                </a:solidFill>
              </a:rPr>
              <a:t>ràng</a:t>
            </a:r>
            <a:r>
              <a:rPr lang="zh-CN" altLang="en-US" sz="2800" b="1" dirty="0">
                <a:solidFill>
                  <a:schemeClr val="bg2"/>
                </a:solidFill>
              </a:rPr>
              <a:t>：礼让、让座、让路、让开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/>
              <a:t>红红的桃花、嫩嫩的桑叶、细细的柳枝、珍贵的作业</a:t>
            </a:r>
          </a:p>
          <a:p>
            <a:r>
              <a:rPr lang="zh-CN" altLang="en-US" sz="2800" b="1"/>
              <a:t>高兴</a:t>
            </a:r>
            <a:r>
              <a:rPr lang="en-US" altLang="zh-CN" sz="2800" b="1"/>
              <a:t>-</a:t>
            </a:r>
            <a:r>
              <a:rPr lang="zh-CN" altLang="en-US" sz="2800" b="1"/>
              <a:t>快乐</a:t>
            </a:r>
          </a:p>
          <a:p>
            <a:r>
              <a:rPr lang="zh-CN" altLang="en-US" sz="2800" b="1"/>
              <a:t>温暖</a:t>
            </a:r>
            <a:r>
              <a:rPr lang="en-US" altLang="zh-CN" sz="2800" b="1"/>
              <a:t>-</a:t>
            </a:r>
            <a:r>
              <a:rPr lang="zh-CN" altLang="en-US" sz="2800" b="1"/>
              <a:t>暖和</a:t>
            </a:r>
          </a:p>
          <a:p>
            <a:r>
              <a:rPr lang="zh-CN" altLang="en-US" sz="2800" b="1"/>
              <a:t>美丽</a:t>
            </a:r>
            <a:r>
              <a:rPr lang="en-US" altLang="zh-CN" sz="2800" b="1"/>
              <a:t>-</a:t>
            </a:r>
            <a:r>
              <a:rPr lang="zh-CN" altLang="en-US" sz="2800" b="1"/>
              <a:t>漂亮</a:t>
            </a:r>
          </a:p>
          <a:p>
            <a:r>
              <a:rPr lang="zh-CN" altLang="en-US" sz="2800" b="1"/>
              <a:t>珍贵</a:t>
            </a:r>
            <a:r>
              <a:rPr lang="en-US" altLang="zh-CN" sz="2800" b="1"/>
              <a:t>-</a:t>
            </a:r>
            <a:r>
              <a:rPr lang="zh-CN" altLang="en-US" sz="2800" b="1"/>
              <a:t>宝贵</a:t>
            </a:r>
          </a:p>
          <a:p>
            <a:r>
              <a:rPr lang="zh-CN" altLang="en-US" sz="2800" b="1"/>
              <a:t>特殊</a:t>
            </a:r>
            <a:r>
              <a:rPr lang="en-US" altLang="zh-CN" sz="2800" b="1"/>
              <a:t>-</a:t>
            </a:r>
            <a:r>
              <a:rPr lang="zh-CN" altLang="en-US" sz="2800" b="1"/>
              <a:t>特别</a:t>
            </a:r>
          </a:p>
          <a:p>
            <a:r>
              <a:rPr lang="zh-CN" altLang="en-US" sz="2800" b="1"/>
              <a:t>爱护</a:t>
            </a:r>
            <a:r>
              <a:rPr lang="en-US" altLang="zh-CN" sz="2800" b="1"/>
              <a:t>-</a:t>
            </a:r>
            <a:r>
              <a:rPr lang="zh-CN" altLang="en-US" sz="2800" b="1"/>
              <a:t>保护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、造句：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我们</a:t>
            </a:r>
            <a:r>
              <a:rPr lang="zh-CN" altLang="en-US" sz="2800" b="1" dirty="0">
                <a:solidFill>
                  <a:srgbClr val="00FF00"/>
                </a:solidFill>
              </a:rPr>
              <a:t>应该</a:t>
            </a:r>
            <a:r>
              <a:rPr lang="zh-CN" altLang="en-US" sz="2800" b="1" dirty="0"/>
              <a:t>爱护花草树木。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应该</a:t>
            </a:r>
            <a:r>
              <a:rPr lang="en-US" altLang="zh-CN" sz="2800" b="1" dirty="0"/>
              <a:t>——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小朋友们有的带来了红红的桃花，有的带来了嫩嫩的桑叶，有的带来了细细的柳枝</a:t>
            </a:r>
            <a:r>
              <a:rPr lang="en-US" altLang="zh-CN" sz="2800" b="1" dirty="0"/>
              <a:t>......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有的</a:t>
            </a:r>
            <a:r>
              <a:rPr lang="zh-CN" altLang="en-US" sz="2800" b="1" u="sng" dirty="0"/>
              <a:t>                 </a:t>
            </a:r>
            <a:r>
              <a:rPr lang="zh-CN" altLang="en-US" sz="2800" b="1" dirty="0"/>
              <a:t> ，有的</a:t>
            </a:r>
            <a:r>
              <a:rPr lang="zh-CN" altLang="en-US" sz="2800" b="1" u="sng" dirty="0"/>
              <a:t>              </a:t>
            </a:r>
            <a:r>
              <a:rPr lang="zh-CN" altLang="en-US" sz="2800" b="1" dirty="0"/>
              <a:t> ，有的</a:t>
            </a:r>
            <a:r>
              <a:rPr lang="zh-CN" altLang="en-US" sz="2800" b="1" u="sng" dirty="0"/>
              <a:t>                    </a:t>
            </a:r>
            <a:r>
              <a:rPr lang="zh-CN" altLang="en-US" sz="2800" b="1" dirty="0"/>
              <a:t> 。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、回答问题：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为什么大家认为小丽的作业最好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755967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一座桥、一朵白云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一粒种子  一首歌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一条船   一条小河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一棵树    一本书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65274" y="548680"/>
            <a:ext cx="777716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0" lang="zh-CN" altLang="en-US" sz="3200" b="0" dirty="0"/>
              <a:t>美丽的星空</a:t>
            </a:r>
          </a:p>
          <a:p>
            <a:r>
              <a:rPr kumimoji="0" lang="zh-CN" altLang="en-US" sz="3200" b="0" dirty="0"/>
              <a:t>　　</a:t>
            </a:r>
            <a:r>
              <a:rPr kumimoji="0" lang="zh-CN" altLang="en-US" sz="3200" b="0" dirty="0">
                <a:solidFill>
                  <a:srgbClr val="FF0000"/>
                </a:solidFill>
              </a:rPr>
              <a:t>太阳公公拖着长长的尾巴，和我们道了声“再见”，就躲到西边的山里去了。</a:t>
            </a:r>
            <a:r>
              <a:rPr kumimoji="0" lang="zh-CN" altLang="en-US" sz="3200" b="0" dirty="0"/>
              <a:t>天渐渐地黑了，一颗颗小星星眨着眼睛，调皮地探出了头。不一会儿，天空中就布满了星星的小脑袋。瞧，它们有的三三两两挤在一起，好像 </a:t>
            </a:r>
            <a:r>
              <a:rPr kumimoji="0" lang="en-US" altLang="zh-CN" sz="3200" b="0" dirty="0"/>
              <a:t>————————</a:t>
            </a:r>
            <a:r>
              <a:rPr kumimoji="0" lang="zh-CN" altLang="en-US" sz="3200" b="0" dirty="0"/>
              <a:t>。整个天空就像</a:t>
            </a:r>
          </a:p>
          <a:p>
            <a:r>
              <a:rPr kumimoji="0" lang="zh-CN" altLang="en-US" sz="3200" b="0" dirty="0"/>
              <a:t>　　夜越来越深了，小鸟睡了，云儿睡了，连喜欢热闹的青蛙也安静了下来，周围静悄悄的，我想对眨着眼睛的星星们说</a:t>
            </a:r>
            <a:r>
              <a:rPr kumimoji="0" lang="zh-CN" altLang="en-US" sz="3200" b="0" dirty="0" smtClean="0"/>
              <a:t>： </a:t>
            </a:r>
            <a:endParaRPr kumimoji="0" lang="zh-CN" altLang="en-US" sz="32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代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dài</a:t>
            </a:r>
            <a:r>
              <a:rPr lang="en-US" altLang="zh-CN"/>
              <a:t>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（代表）（交代）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表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biǎo</a:t>
            </a:r>
            <a:r>
              <a:rPr lang="en-US" altLang="zh-CN"/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（代表）（手表）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院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yuàn</a:t>
            </a:r>
            <a:r>
              <a:rPr lang="en-US" altLang="zh-CN"/>
              <a:t>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（院子）（院长）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555875" y="1341438"/>
            <a:ext cx="4953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0">
                <a:solidFill>
                  <a:srgbClr val="99FFCC"/>
                </a:solidFill>
                <a:ea typeface="楷体_GB2312" pitchFamily="49" charset="-122"/>
              </a:rPr>
              <a:t>评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276600" y="765175"/>
            <a:ext cx="3733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píng</a:t>
            </a:r>
            <a:r>
              <a:rPr lang="en-US" altLang="zh-CN"/>
              <a:t> 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55650" y="5661025"/>
            <a:ext cx="7561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（批评）（评比）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小学语文低年级通用模板（北师大）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小学语文低年级通用模板（北师大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小学语文低年级通用模板（北师大）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小学语文低年级通用模板（北师大）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小学语文低年级通用模板（北师大）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小学语文低年级通用模板（北师大）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小学语文低年级通用模板（北师大）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小学语文低年级通用模板（北师大）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小学语文低年级通用模板（北师大）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模板网-WWW.1PPT.COM 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模板网-WWW.1PPT.COM  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Settings\wutao\Application Data\Microsoft\Templates\小学语文低年级通用模板（北师大）.pot</Template>
  <TotalTime>549</TotalTime>
  <Words>2054</Words>
  <Application>Microsoft Office PowerPoint</Application>
  <PresentationFormat>全屏显示(4:3)</PresentationFormat>
  <Paragraphs>289</Paragraphs>
  <Slides>55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第一PPT模板网-WWW.1PPT.COM</vt:lpstr>
      <vt:lpstr>第一PPT模板网-WWW.1PPT.COM </vt:lpstr>
      <vt:lpstr>第一PPT模板网-WWW.1PPT.COM  </vt:lpstr>
      <vt:lpstr>特别的作业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读一读</vt:lpstr>
      <vt:lpstr>幻灯片 19</vt:lpstr>
      <vt:lpstr>幻灯片 20</vt:lpstr>
      <vt:lpstr>幻灯片 21</vt:lpstr>
      <vt:lpstr>想一想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玉  兰  花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别生气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94</cp:revision>
  <dcterms:created xsi:type="dcterms:W3CDTF">2009-03-31T13:35:54Z</dcterms:created>
  <dcterms:modified xsi:type="dcterms:W3CDTF">2017-04-19T14:08:40Z</dcterms:modified>
  <cp:category>第一PPT模板网-WWW.1PPT.COM</cp:category>
</cp:coreProperties>
</file>