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7" r:id="rId2"/>
    <p:sldId id="268" r:id="rId3"/>
    <p:sldId id="269" r:id="rId4"/>
    <p:sldId id="257" r:id="rId5"/>
    <p:sldId id="258" r:id="rId6"/>
    <p:sldId id="260" r:id="rId7"/>
    <p:sldId id="261" r:id="rId8"/>
    <p:sldId id="262" r:id="rId9"/>
    <p:sldId id="259" r:id="rId10"/>
    <p:sldId id="270" r:id="rId11"/>
    <p:sldId id="263" r:id="rId12"/>
    <p:sldId id="264" r:id="rId13"/>
    <p:sldId id="266" r:id="rId14"/>
    <p:sldId id="265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990099"/>
    <a:srgbClr val="FBE7D9"/>
    <a:srgbClr val="FF0066"/>
    <a:srgbClr val="F3D279"/>
    <a:srgbClr val="800080"/>
    <a:srgbClr val="CC0066"/>
    <a:srgbClr val="3333FF"/>
    <a:srgbClr val="B1F9C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9" d="100"/>
        <a:sy n="99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777EA-EE87-4BBA-9368-DC2CD4D31954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17F22-12FB-41BC-B7A0-BC1601ABB8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1110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5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17F22-12FB-41BC-B7A0-BC1601ABB83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91519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8F0DD8-9F6B-4197-9531-2FCCF3FB81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4732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262934-9824-4634-9D53-3EFF719931B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3647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43D75-C17D-4F9A-B31D-9EEF5B3D86A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18965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DA8246-EC61-4DAA-9737-A781B265131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537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379F42-06CE-49D5-B1CA-F4C35646F2E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7003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036363-3329-44FA-A98E-BF4BF1A5988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8821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C9B947-B05A-442B-8CE2-B621CA6F46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75613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0C1AFE-27FB-4707-972A-3783A810E8F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1431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3E1502-1CBE-4843-AF89-2440E2D9C25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7013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189565-2562-44E4-814D-E621BB9CDF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4798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9A29DC-50F0-44B5-8160-CB6BF592628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21895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email">
            <a:lum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D8361D1-7180-41E4-BA9D-4B5AEE5B7D0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image" Target="../media/image2.gif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WordArt 7" descr="打伞女孩"/>
          <p:cNvSpPr>
            <a:spLocks noChangeArrowheads="1" noChangeShapeType="1"/>
          </p:cNvSpPr>
          <p:nvPr/>
        </p:nvSpPr>
        <p:spPr bwMode="auto">
          <a:xfrm>
            <a:off x="986001" y="2060848"/>
            <a:ext cx="7272808" cy="1728787"/>
          </a:xfrm>
          <a:prstGeom prst="rect">
            <a:avLst/>
          </a:prstGeom>
        </p:spPr>
        <p:txBody>
          <a:bodyPr wrap="none" fromWordArt="1">
            <a:prstTxWarp prst="textChevron">
              <a:avLst>
                <a:gd name="adj" fmla="val 25000"/>
              </a:avLst>
            </a:prstTxWarp>
          </a:bodyPr>
          <a:lstStyle/>
          <a:p>
            <a:pPr algn="ctr"/>
            <a:r>
              <a:rPr lang="zh-CN" altLang="en-US" sz="6000" b="1" kern="10" dirty="0">
                <a:ln w="12700">
                  <a:noFill/>
                  <a:prstDash val="solid"/>
                </a:ln>
                <a:solidFill>
                  <a:srgbClr val="0033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燕子妈妈笑了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2781300"/>
            <a:ext cx="8604250" cy="3814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4400" b="1" dirty="0">
                <a:solidFill>
                  <a:srgbClr val="000066"/>
                </a:solidFill>
              </a:rPr>
              <a:t>说一说：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4400" b="1" dirty="0">
                <a:solidFill>
                  <a:srgbClr val="FF0000"/>
                </a:solidFill>
              </a:rPr>
              <a:t>　　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4400" b="1" dirty="0">
                <a:solidFill>
                  <a:srgbClr val="FF0000"/>
                </a:solidFill>
              </a:rPr>
              <a:t>　　燕子妈妈对小燕子的表现越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 sz="44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4400" b="1" dirty="0">
                <a:solidFill>
                  <a:srgbClr val="FF0000"/>
                </a:solidFill>
              </a:rPr>
              <a:t>来越满意，你从哪儿看出来的？</a:t>
            </a:r>
            <a:r>
              <a:rPr lang="zh-CN" altLang="en-US" sz="3600" b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52988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40200" y="0"/>
            <a:ext cx="50038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/>
          <p:cNvSpPr>
            <a:spLocks noChangeArrowheads="1"/>
          </p:cNvSpPr>
          <p:nvPr/>
        </p:nvSpPr>
        <p:spPr bwMode="auto">
          <a:xfrm>
            <a:off x="900113" y="404813"/>
            <a:ext cx="5473700" cy="1439862"/>
          </a:xfrm>
          <a:prstGeom prst="cloudCallout">
            <a:avLst>
              <a:gd name="adj1" fmla="val -43750"/>
              <a:gd name="adj2" fmla="val 70000"/>
            </a:avLst>
          </a:prstGeom>
          <a:solidFill>
            <a:srgbClr val="F3D27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39750" y="2278063"/>
            <a:ext cx="82105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/>
              <a:t>     </a:t>
            </a:r>
            <a:r>
              <a:rPr lang="en-US" altLang="zh-CN" sz="3600" b="1" dirty="0"/>
              <a:t>1.</a:t>
            </a:r>
            <a:r>
              <a:rPr lang="zh-CN" altLang="en-US" sz="3600" b="1" dirty="0">
                <a:ea typeface="黑体" pitchFamily="2" charset="-122"/>
              </a:rPr>
              <a:t>说说燕妈妈为什么笑了？</a:t>
            </a:r>
            <a:r>
              <a:rPr lang="zh-CN" altLang="en-US" sz="3600" b="1" dirty="0"/>
              <a:t>　 </a:t>
            </a:r>
          </a:p>
          <a:p>
            <a:endParaRPr lang="zh-CN" altLang="en-US" sz="3600" b="1" dirty="0"/>
          </a:p>
          <a:p>
            <a:r>
              <a:rPr lang="zh-CN" altLang="en-US" sz="3600" b="1" dirty="0"/>
              <a:t>     </a:t>
            </a:r>
          </a:p>
          <a:p>
            <a:r>
              <a:rPr lang="zh-CN" altLang="en-US" sz="3600" b="1" dirty="0"/>
              <a:t>     </a:t>
            </a:r>
            <a:r>
              <a:rPr lang="en-US" altLang="zh-CN" sz="3600" b="1" dirty="0"/>
              <a:t>2.</a:t>
            </a:r>
            <a:r>
              <a:rPr lang="zh-CN" altLang="en-US" sz="3600" b="1" dirty="0">
                <a:ea typeface="黑体" pitchFamily="2" charset="-122"/>
              </a:rPr>
              <a:t>通过这篇课文你明白了一个什么道理？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195513" y="692150"/>
            <a:ext cx="42608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6000" b="1" dirty="0">
                <a:solidFill>
                  <a:srgbClr val="6600FF"/>
                </a:solidFill>
                <a:ea typeface="黑体" pitchFamily="2" charset="-122"/>
              </a:rPr>
              <a:t>拓展思维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117600" y="2925763"/>
            <a:ext cx="10874375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6600FF"/>
                </a:solidFill>
              </a:rPr>
              <a:t>（</a:t>
            </a:r>
            <a:r>
              <a:rPr lang="zh-CN" altLang="en-US" sz="3600" b="1" dirty="0">
                <a:solidFill>
                  <a:srgbClr val="6600FF"/>
                </a:solidFill>
                <a:ea typeface="黑体" pitchFamily="2" charset="-122"/>
              </a:rPr>
              <a:t>因为小燕子一次比一次观察仔细）</a:t>
            </a:r>
          </a:p>
          <a:p>
            <a:endParaRPr lang="zh-CN" altLang="en-US" sz="3600" b="1" dirty="0">
              <a:solidFill>
                <a:srgbClr val="6600FF"/>
              </a:solidFill>
              <a:ea typeface="黑体" pitchFamily="2" charset="-122"/>
            </a:endParaRPr>
          </a:p>
        </p:txBody>
      </p:sp>
      <p:pic>
        <p:nvPicPr>
          <p:cNvPr id="10246" name="Picture 6" descr="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23850" y="6310313"/>
            <a:ext cx="62642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7" name="Picture 7" descr="k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877050" y="5302250"/>
            <a:ext cx="2225675" cy="16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8" descr="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-1612900" y="6237288"/>
            <a:ext cx="8634413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1763713" y="4510088"/>
            <a:ext cx="6624637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993300"/>
                </a:solidFill>
                <a:ea typeface="黑体" pitchFamily="2" charset="-122"/>
              </a:rPr>
              <a:t>（观察事物要认真仔细）</a:t>
            </a:r>
          </a:p>
        </p:txBody>
      </p:sp>
      <p:pic>
        <p:nvPicPr>
          <p:cNvPr id="10250" name="Picture 10" descr="燕子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524750" y="476250"/>
            <a:ext cx="1223963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51" name="Picture 11" descr="燕子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67625" y="1268413"/>
            <a:ext cx="1225550" cy="152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52" name="Picture 12" descr="燕子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661150" y="692150"/>
            <a:ext cx="1223963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ldLvl="0" autoUpdateAnimBg="0"/>
      <p:bldP spid="10249" grpId="0" bldLvl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755650" y="1196975"/>
            <a:ext cx="6192838" cy="432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                 </a:t>
            </a:r>
            <a:r>
              <a:rPr lang="zh-CN" dirty="0"/>
              <a:t>    </a:t>
            </a:r>
          </a:p>
          <a:p>
            <a:r>
              <a:rPr lang="zh-CN" dirty="0"/>
              <a:t>    </a:t>
            </a:r>
          </a:p>
          <a:p>
            <a:r>
              <a:rPr lang="zh-CN" dirty="0"/>
              <a:t>    </a:t>
            </a:r>
          </a:p>
          <a:p>
            <a:r>
              <a:rPr lang="zh-CN" sz="32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第一次</a:t>
            </a:r>
            <a:r>
              <a:rPr lang="en-US" altLang="zh-CN" sz="32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lang="zh-CN" sz="32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冬瓜是大的茄子是小的</a:t>
            </a:r>
          </a:p>
          <a:p>
            <a:r>
              <a:rPr lang="zh-CN" sz="32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  <a:p>
            <a:r>
              <a:rPr lang="zh-CN" sz="32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第二次：冬瓜是青的茄子是紫的</a:t>
            </a:r>
          </a:p>
          <a:p>
            <a:r>
              <a:rPr lang="zh-CN" sz="32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  <a:p>
            <a:r>
              <a:rPr lang="zh-CN" sz="32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第三次：冬瓜皮上有细毛</a:t>
            </a:r>
          </a:p>
          <a:p>
            <a:r>
              <a:rPr lang="zh-CN" altLang="en-US" sz="32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        </a:t>
            </a:r>
          </a:p>
          <a:p>
            <a:r>
              <a:rPr lang="zh-CN" altLang="en-US" sz="32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        </a:t>
            </a:r>
            <a:r>
              <a:rPr lang="zh-CN" sz="32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茄子柄上有小刺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692275" y="692150"/>
            <a:ext cx="590550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54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54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6  </a:t>
            </a:r>
            <a:r>
              <a:rPr lang="zh-CN" sz="54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燕子妈妈笑了</a:t>
            </a:r>
          </a:p>
          <a:p>
            <a:endParaRPr lang="zh-CN" dirty="0">
              <a:solidFill>
                <a:schemeClr val="tx2"/>
              </a:solidFill>
            </a:endParaRPr>
          </a:p>
        </p:txBody>
      </p:sp>
      <p:sp>
        <p:nvSpPr>
          <p:cNvPr id="11268" name="AutoShape 4"/>
          <p:cNvSpPr>
            <a:spLocks/>
          </p:cNvSpPr>
          <p:nvPr/>
        </p:nvSpPr>
        <p:spPr bwMode="auto">
          <a:xfrm>
            <a:off x="6661150" y="2060575"/>
            <a:ext cx="358775" cy="3529013"/>
          </a:xfrm>
          <a:prstGeom prst="rightBrace">
            <a:avLst>
              <a:gd name="adj1" fmla="val 8196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7092950" y="3357563"/>
            <a:ext cx="1870075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800080"/>
                </a:solidFill>
                <a:ea typeface="黑体" pitchFamily="2" charset="-122"/>
              </a:rPr>
              <a:t>观察事物</a:t>
            </a:r>
          </a:p>
          <a:p>
            <a:r>
              <a:rPr lang="zh-CN" altLang="en-US" sz="3200" b="1" dirty="0">
                <a:solidFill>
                  <a:srgbClr val="800080"/>
                </a:solidFill>
                <a:ea typeface="黑体" pitchFamily="2" charset="-122"/>
              </a:rPr>
              <a:t>仔细认真</a:t>
            </a:r>
          </a:p>
          <a:p>
            <a:endParaRPr lang="zh-CN" altLang="en-US" sz="3200" b="1" dirty="0">
              <a:solidFill>
                <a:srgbClr val="800080"/>
              </a:solidFill>
            </a:endParaRPr>
          </a:p>
        </p:txBody>
      </p:sp>
      <p:pic>
        <p:nvPicPr>
          <p:cNvPr id="11270" name="Picture 6" descr="n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019925" y="5157788"/>
            <a:ext cx="2009775" cy="161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 descr="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79388" y="6165850"/>
            <a:ext cx="69135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2" name="Picture 8" descr="燕子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948488" y="261938"/>
            <a:ext cx="122396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3" name="Picture 9" descr="燕子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96875" y="404813"/>
            <a:ext cx="1108075" cy="138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4" name="Picture 10" descr="燕子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101013" y="1270000"/>
            <a:ext cx="649287" cy="152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ldLvl="0" autoUpdateAnimBg="0"/>
      <p:bldP spid="11269" grpId="0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684213" y="1773238"/>
            <a:ext cx="7850187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/>
              <a:t>一、填空</a:t>
            </a:r>
            <a:r>
              <a:rPr lang="en-US" altLang="zh-CN" sz="3200" b="1" dirty="0"/>
              <a:t>:</a:t>
            </a:r>
          </a:p>
          <a:p>
            <a:pPr>
              <a:spcBef>
                <a:spcPct val="50000"/>
              </a:spcBef>
            </a:pPr>
            <a:r>
              <a:rPr lang="zh-CN" altLang="en-US" sz="3200" b="1" dirty="0"/>
              <a:t>冬瓜是</a:t>
            </a:r>
            <a:r>
              <a:rPr lang="en-US" altLang="zh-CN" sz="3200" b="1" dirty="0"/>
              <a:t>(     )</a:t>
            </a:r>
            <a:r>
              <a:rPr lang="zh-CN" altLang="en-US" sz="3200" b="1" dirty="0"/>
              <a:t>的</a:t>
            </a:r>
            <a:r>
              <a:rPr lang="en-US" altLang="zh-CN" sz="3200" b="1" dirty="0"/>
              <a:t>,(     )</a:t>
            </a:r>
            <a:r>
              <a:rPr lang="zh-CN" altLang="en-US" sz="3200" b="1" dirty="0"/>
              <a:t>色的</a:t>
            </a:r>
            <a:r>
              <a:rPr lang="en-US" altLang="zh-CN" sz="3200" b="1" dirty="0"/>
              <a:t>,</a:t>
            </a:r>
            <a:r>
              <a:rPr lang="zh-CN" altLang="en-US" sz="3200" b="1" dirty="0"/>
              <a:t>皮上有</a:t>
            </a:r>
            <a:r>
              <a:rPr lang="en-US" altLang="zh-CN" sz="3200" b="1" dirty="0"/>
              <a:t>(        )</a:t>
            </a:r>
            <a:r>
              <a:rPr lang="zh-CN" altLang="en-US" sz="3200" b="1" dirty="0"/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3200" b="1" dirty="0"/>
              <a:t>茄子是</a:t>
            </a:r>
            <a:r>
              <a:rPr lang="en-US" altLang="zh-CN" sz="3600" b="1" dirty="0"/>
              <a:t>(     )</a:t>
            </a:r>
            <a:r>
              <a:rPr lang="zh-CN" altLang="en-US" sz="3600" b="1" dirty="0"/>
              <a:t>的</a:t>
            </a:r>
            <a:r>
              <a:rPr lang="en-US" altLang="zh-CN" sz="3600" b="1" dirty="0"/>
              <a:t>,(     )</a:t>
            </a:r>
            <a:r>
              <a:rPr lang="zh-CN" altLang="en-US" sz="3600" b="1" dirty="0"/>
              <a:t>色的</a:t>
            </a:r>
            <a:r>
              <a:rPr lang="en-US" altLang="zh-CN" sz="3600" b="1" dirty="0"/>
              <a:t>,</a:t>
            </a:r>
            <a:r>
              <a:rPr lang="zh-CN" altLang="en-US" sz="3600" b="1" dirty="0"/>
              <a:t>柄上有</a:t>
            </a:r>
            <a:r>
              <a:rPr lang="en-US" altLang="zh-CN" sz="3600" b="1" dirty="0"/>
              <a:t>(</a:t>
            </a:r>
            <a:r>
              <a:rPr lang="en-US" altLang="zh-CN" b="1" dirty="0"/>
              <a:t>        </a:t>
            </a:r>
            <a:r>
              <a:rPr lang="en-US" altLang="zh-CN" sz="3600" b="1" dirty="0"/>
              <a:t>)</a:t>
            </a:r>
            <a:r>
              <a:rPr lang="zh-CN" altLang="en-US" sz="3600" b="1" dirty="0"/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3600" b="1" dirty="0"/>
              <a:t>二、在括号里填上合适的词语</a:t>
            </a:r>
          </a:p>
          <a:p>
            <a:pPr>
              <a:spcBef>
                <a:spcPct val="50000"/>
              </a:spcBef>
            </a:pPr>
            <a:r>
              <a:rPr lang="zh-CN" altLang="en-US" sz="3600" b="1" dirty="0"/>
              <a:t>满意地（    ）         </a:t>
            </a:r>
            <a:r>
              <a:rPr lang="zh-CN" altLang="en-US" sz="3600" b="1" dirty="0" smtClean="0"/>
              <a:t>仔</a:t>
            </a:r>
            <a:r>
              <a:rPr lang="zh-CN" altLang="en-US" sz="3600" b="1" dirty="0"/>
              <a:t>细地（    ）</a:t>
            </a:r>
          </a:p>
          <a:p>
            <a:pPr>
              <a:spcBef>
                <a:spcPct val="50000"/>
              </a:spcBef>
            </a:pPr>
            <a:r>
              <a:rPr lang="zh-CN" altLang="en-US" sz="3600" b="1" dirty="0"/>
              <a:t>高兴地（    ）        </a:t>
            </a:r>
            <a:r>
              <a:rPr lang="zh-CN" altLang="en-US" sz="3600" b="1" dirty="0" smtClean="0"/>
              <a:t>（  </a:t>
            </a:r>
            <a:r>
              <a:rPr lang="zh-CN" altLang="en-US" sz="3600" b="1" dirty="0"/>
              <a:t>）地（    ）</a:t>
            </a:r>
            <a:r>
              <a:rPr lang="zh-CN" altLang="en-US" sz="3200" b="1" dirty="0"/>
              <a:t> </a:t>
            </a:r>
            <a:r>
              <a:rPr lang="zh-CN" altLang="en-US" sz="3200" b="1" dirty="0" smtClean="0"/>
              <a:t> </a:t>
            </a:r>
            <a:endParaRPr lang="zh-CN" altLang="en-US" sz="3200" b="1" dirty="0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419475" y="620713"/>
            <a:ext cx="30956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5400" b="1" dirty="0"/>
              <a:t>练一练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WordArt 4"/>
          <p:cNvSpPr>
            <a:spLocks noChangeArrowheads="1" noChangeShapeType="1" noTextEdit="1"/>
          </p:cNvSpPr>
          <p:nvPr/>
        </p:nvSpPr>
        <p:spPr bwMode="auto">
          <a:xfrm>
            <a:off x="1547813" y="2133600"/>
            <a:ext cx="5976937" cy="23749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宋体"/>
                <a:ea typeface="宋体"/>
              </a:rPr>
              <a:t>谢谢指导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学习目标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通过学文知道做任何事情都要认真。</a:t>
            </a:r>
          </a:p>
          <a:p>
            <a:endParaRPr lang="zh-CN" altLang="en-US" b="1" dirty="0"/>
          </a:p>
          <a:p>
            <a:r>
              <a:rPr lang="en-US" altLang="zh-CN" b="1" dirty="0"/>
              <a:t>2.</a:t>
            </a:r>
            <a:r>
              <a:rPr lang="zh-CN" altLang="en-US" b="1" dirty="0"/>
              <a:t>学习本课生字，了解声调的标法，拼读音节。</a:t>
            </a:r>
          </a:p>
          <a:p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en-US" altLang="zh-CN" b="1" dirty="0"/>
              <a:t>3.</a:t>
            </a:r>
            <a:r>
              <a:rPr lang="zh-CN" altLang="en-US" b="1" dirty="0"/>
              <a:t>练习上下文猜字。</a:t>
            </a:r>
            <a:br>
              <a:rPr lang="zh-CN" altLang="en-US" b="1" dirty="0"/>
            </a:b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980728"/>
            <a:ext cx="8064896" cy="45259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4000" b="1" dirty="0">
                <a:solidFill>
                  <a:srgbClr val="00CC99"/>
                </a:solidFill>
              </a:rPr>
              <a:t>　　</a:t>
            </a:r>
            <a:r>
              <a:rPr lang="zh-CN" altLang="en-US" sz="4800" b="1" dirty="0">
                <a:solidFill>
                  <a:srgbClr val="0000FF"/>
                </a:solidFill>
              </a:rPr>
              <a:t>想一想</a:t>
            </a:r>
            <a:r>
              <a:rPr lang="zh-CN" altLang="en-US" sz="4800" b="1" dirty="0" smtClean="0">
                <a:solidFill>
                  <a:srgbClr val="0000FF"/>
                </a:solidFill>
              </a:rPr>
              <a:t>：</a:t>
            </a:r>
            <a:endParaRPr lang="zh-CN" altLang="en-US" sz="4800" b="1" dirty="0">
              <a:solidFill>
                <a:srgbClr val="CC00CC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4800" b="1" dirty="0" smtClean="0">
                <a:solidFill>
                  <a:srgbClr val="CC00CC"/>
                </a:solidFill>
              </a:rPr>
              <a:t>我</a:t>
            </a:r>
            <a:r>
              <a:rPr lang="zh-CN" altLang="en-US" sz="4800" b="1" dirty="0">
                <a:solidFill>
                  <a:srgbClr val="CC00CC"/>
                </a:solidFill>
              </a:rPr>
              <a:t>们在读课文时，遇到不</a:t>
            </a:r>
            <a:r>
              <a:rPr lang="zh-CN" altLang="en-US" sz="4800" b="1" dirty="0" smtClean="0">
                <a:solidFill>
                  <a:srgbClr val="CC00CC"/>
                </a:solidFill>
              </a:rPr>
              <a:t>认识</a:t>
            </a:r>
            <a:r>
              <a:rPr lang="zh-CN" altLang="en-US" sz="4800" b="1" dirty="0">
                <a:solidFill>
                  <a:srgbClr val="CC00CC"/>
                </a:solidFill>
              </a:rPr>
              <a:t>的字应该怎么办？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73075" y="693738"/>
            <a:ext cx="8278813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sz="5400" b="1">
              <a:solidFill>
                <a:srgbClr val="990099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sz="2800" b="1"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 </a:t>
            </a:r>
            <a:endParaRPr lang="zh-CN" sz="3200">
              <a:solidFill>
                <a:srgbClr val="0000FF"/>
              </a:solidFill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555875" y="117475"/>
            <a:ext cx="5400675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54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猜</a:t>
            </a:r>
            <a:r>
              <a:rPr lang="zh-CN" altLang="en-US" sz="54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sz="54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谜</a:t>
            </a:r>
            <a:r>
              <a:rPr lang="zh-CN" altLang="en-US" sz="54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sz="54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语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468313" y="1052513"/>
            <a:ext cx="8351837" cy="4176712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FBE7D9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55650" y="1412875"/>
            <a:ext cx="806608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/>
              <a:t>         </a:t>
            </a:r>
            <a:r>
              <a:rPr lang="zh-CN" altLang="en-US" b="1" dirty="0">
                <a:solidFill>
                  <a:srgbClr val="800080"/>
                </a:solidFill>
              </a:rPr>
              <a:t>  </a:t>
            </a:r>
            <a:r>
              <a:rPr lang="zh-CN" sz="3200" b="1" dirty="0">
                <a:solidFill>
                  <a:srgbClr val="800080"/>
                </a:solidFill>
                <a:latin typeface="黑体" pitchFamily="2" charset="-122"/>
                <a:ea typeface="黑体" pitchFamily="2" charset="-122"/>
              </a:rPr>
              <a:t>同学们，你们喜欢猜谜语吗?今天老师带来了两条谜语，看谁猜得又对又快。</a:t>
            </a:r>
          </a:p>
          <a:p>
            <a:r>
              <a:rPr lang="zh-CN" sz="3200" b="1" dirty="0">
                <a:solidFill>
                  <a:srgbClr val="0000FF"/>
                </a:solidFill>
              </a:rPr>
              <a:t>    </a:t>
            </a:r>
          </a:p>
          <a:p>
            <a:r>
              <a:rPr lang="zh-CN" sz="3200" b="1" dirty="0">
                <a:solidFill>
                  <a:srgbClr val="0000FF"/>
                </a:solidFill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紫色树，开紫花，紫色果里有芝麻。(猜一蔬菜名)</a:t>
            </a:r>
          </a:p>
          <a:p>
            <a:r>
              <a:rPr 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身穿绿衣裳，身胖地里躺，生的籽儿多，个个白脸膛。(猜一蔬菜名</a:t>
            </a:r>
            <a:r>
              <a:rPr lang="zh-CN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</a:t>
            </a:r>
            <a:endParaRPr lang="zh-CN" sz="32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4102" name="Picture 6" descr="蝴蝶1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-30163" y="188913"/>
            <a:ext cx="2154238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 descr="蝴蝶1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661150" y="261938"/>
            <a:ext cx="2471738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4" name="Picture 8" descr="蝴蝶1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52413" y="117475"/>
            <a:ext cx="2087562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5" name="Picture 9" descr="蝴蝶1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948488" y="261938"/>
            <a:ext cx="2255837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6" name="Picture 10" descr="1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524750" y="5084763"/>
            <a:ext cx="1223963" cy="183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 descr="j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54000" y="6238875"/>
            <a:ext cx="73437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699792" y="3282955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www.1ppt.com/kejian/lishi/        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95288" y="1268413"/>
            <a:ext cx="9069387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sz="4400" b="1" dirty="0"/>
          </a:p>
          <a:p>
            <a:r>
              <a:rPr lang="zh-CN" sz="3600" dirty="0">
                <a:latin typeface="宋体" charset="-122"/>
              </a:rPr>
              <a:t> </a:t>
            </a:r>
            <a:r>
              <a:rPr lang="zh-CN" sz="3600" b="1" dirty="0">
                <a:solidFill>
                  <a:srgbClr val="0000FF"/>
                </a:solidFill>
                <a:latin typeface="宋体" charset="-122"/>
              </a:rPr>
              <a:t>1</a:t>
            </a:r>
            <a:r>
              <a:rPr lang="en-US" altLang="zh-CN" sz="3600" b="1" dirty="0">
                <a:solidFill>
                  <a:srgbClr val="0000FF"/>
                </a:solidFill>
                <a:latin typeface="宋体" charset="-122"/>
              </a:rPr>
              <a:t>.</a:t>
            </a:r>
            <a:r>
              <a:rPr lang="zh-CN" sz="3600" b="1" dirty="0">
                <a:solidFill>
                  <a:srgbClr val="0000FF"/>
                </a:solidFill>
                <a:latin typeface="宋体" charset="-122"/>
              </a:rPr>
              <a:t>自由读课文，借助拼音读准字音。</a:t>
            </a:r>
          </a:p>
          <a:p>
            <a:r>
              <a:rPr lang="zh-CN" altLang="en-US" sz="3600" b="1" dirty="0">
                <a:solidFill>
                  <a:srgbClr val="0000FF"/>
                </a:solidFill>
                <a:latin typeface="宋体" charset="-122"/>
              </a:rPr>
              <a:t>   </a:t>
            </a:r>
          </a:p>
          <a:p>
            <a:r>
              <a:rPr lang="zh-CN" altLang="en-US" sz="3600" b="1" dirty="0">
                <a:solidFill>
                  <a:srgbClr val="0000FF"/>
                </a:solidFill>
                <a:latin typeface="宋体" charset="-122"/>
              </a:rPr>
              <a:t> </a:t>
            </a:r>
            <a:r>
              <a:rPr lang="zh-CN" sz="3600" b="1" dirty="0">
                <a:solidFill>
                  <a:srgbClr val="0000FF"/>
                </a:solidFill>
                <a:latin typeface="宋体" charset="-122"/>
              </a:rPr>
              <a:t>2</a:t>
            </a:r>
            <a:r>
              <a:rPr lang="en-US" altLang="zh-CN" sz="3600" b="1" dirty="0">
                <a:solidFill>
                  <a:srgbClr val="0000FF"/>
                </a:solidFill>
                <a:latin typeface="宋体" charset="-122"/>
              </a:rPr>
              <a:t>.</a:t>
            </a:r>
            <a:r>
              <a:rPr lang="zh-CN" sz="3600" b="1" dirty="0">
                <a:solidFill>
                  <a:srgbClr val="0000FF"/>
                </a:solidFill>
                <a:latin typeface="宋体" charset="-122"/>
              </a:rPr>
              <a:t>圈出生字宝宝与同桌同学互相认读。</a:t>
            </a:r>
            <a:r>
              <a:rPr lang="zh-CN" altLang="en-US" sz="3600" b="1" dirty="0">
                <a:solidFill>
                  <a:srgbClr val="0000FF"/>
                </a:solidFill>
                <a:latin typeface="宋体" charset="-122"/>
              </a:rPr>
              <a:t>   </a:t>
            </a:r>
          </a:p>
          <a:p>
            <a:r>
              <a:rPr lang="zh-CN" altLang="en-US" sz="3600" b="1" dirty="0">
                <a:solidFill>
                  <a:srgbClr val="0000FF"/>
                </a:solidFill>
                <a:latin typeface="宋体" charset="-122"/>
              </a:rPr>
              <a:t> </a:t>
            </a:r>
          </a:p>
          <a:p>
            <a:r>
              <a:rPr lang="zh-CN" altLang="en-US" sz="3600" b="1" dirty="0">
                <a:solidFill>
                  <a:srgbClr val="0000FF"/>
                </a:solidFill>
                <a:latin typeface="宋体" charset="-122"/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  <a:latin typeface="宋体" charset="-122"/>
              </a:rPr>
              <a:t>3.</a:t>
            </a:r>
            <a:r>
              <a:rPr lang="zh-CN" altLang="en-US" sz="3600" b="1" dirty="0">
                <a:solidFill>
                  <a:srgbClr val="0000FF"/>
                </a:solidFill>
                <a:latin typeface="宋体" charset="-122"/>
              </a:rPr>
              <a:t>四人小组合作学习生字，教师巡</a:t>
            </a:r>
            <a:r>
              <a:rPr lang="zh-CN" altLang="en-US" sz="3600" b="1" dirty="0" smtClean="0">
                <a:solidFill>
                  <a:srgbClr val="0000FF"/>
                </a:solidFill>
                <a:latin typeface="宋体" charset="-122"/>
              </a:rPr>
              <a:t>视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040607" y="692696"/>
            <a:ext cx="69246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1" dirty="0">
                <a:solidFill>
                  <a:srgbClr val="FF3300"/>
                </a:solidFill>
              </a:rPr>
              <a:t>  </a:t>
            </a:r>
            <a:r>
              <a:rPr lang="zh-CN" sz="54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自读课文</a:t>
            </a:r>
            <a:r>
              <a:rPr lang="zh-CN" altLang="en-US" sz="54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sz="54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初步识</a:t>
            </a:r>
            <a:r>
              <a:rPr lang="zh-CN" sz="54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字</a:t>
            </a:r>
            <a:endParaRPr lang="zh-CN" sz="5400" b="1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124" name="Picture 4" descr="狗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451725" y="5734050"/>
            <a:ext cx="1366838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 descr="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2940000">
            <a:off x="329407" y="5511006"/>
            <a:ext cx="1422400" cy="129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蝴蝶1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52413" y="117475"/>
            <a:ext cx="2087562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7" name="Picture 7" descr="蝴蝶1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019925" y="188913"/>
            <a:ext cx="20891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8" name="Picture 8" descr="j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908175" y="6165850"/>
            <a:ext cx="5616575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179388" y="1052513"/>
            <a:ext cx="8424862" cy="5257800"/>
          </a:xfrm>
          <a:prstGeom prst="roundRect">
            <a:avLst>
              <a:gd name="adj" fmla="val 16667"/>
            </a:avLst>
          </a:prstGeom>
          <a:solidFill>
            <a:srgbClr val="FBE7D9"/>
          </a:solidFill>
          <a:ln w="38100">
            <a:solidFill>
              <a:srgbClr val="99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96875" y="1125538"/>
            <a:ext cx="8569325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000" b="1" dirty="0" err="1"/>
              <a:t>yan</a:t>
            </a:r>
            <a:r>
              <a:rPr lang="en-US" altLang="zh-CN" sz="4000" b="1" dirty="0"/>
              <a:t>      tang      </a:t>
            </a:r>
            <a:r>
              <a:rPr lang="en-US" altLang="zh-CN" sz="4000" b="1" dirty="0" err="1"/>
              <a:t>qie</a:t>
            </a:r>
            <a:r>
              <a:rPr lang="en-US" altLang="zh-CN" sz="4000" b="1" dirty="0"/>
              <a:t>       </a:t>
            </a:r>
            <a:r>
              <a:rPr lang="en-US" altLang="zh-CN" sz="4000" b="1" dirty="0" err="1"/>
              <a:t>gua</a:t>
            </a:r>
            <a:r>
              <a:rPr lang="en-US" altLang="zh-CN" sz="4000" b="1" dirty="0"/>
              <a:t>       </a:t>
            </a:r>
            <a:r>
              <a:rPr lang="en-US" altLang="zh-CN" sz="4000" b="1" dirty="0" err="1"/>
              <a:t>zi</a:t>
            </a:r>
            <a:r>
              <a:rPr lang="en-US" altLang="zh-CN" sz="4000" b="1" dirty="0"/>
              <a:t>        </a:t>
            </a:r>
            <a:r>
              <a:rPr lang="en-US" altLang="zh-CN" sz="4000" dirty="0"/>
              <a:t> </a:t>
            </a:r>
            <a:r>
              <a:rPr lang="en-US" altLang="zh-CN" sz="4000" b="1" dirty="0"/>
              <a:t>  </a:t>
            </a:r>
          </a:p>
          <a:p>
            <a:r>
              <a:rPr lang="zh-CN" altLang="en-US" sz="4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燕     躺     茄      挂     仔</a:t>
            </a:r>
          </a:p>
          <a:p>
            <a:r>
              <a:rPr lang="en-US" altLang="zh-CN" sz="4000" b="1" dirty="0" err="1"/>
              <a:t>neng</a:t>
            </a:r>
            <a:r>
              <a:rPr lang="en-US" altLang="zh-CN" sz="4000" b="1" dirty="0"/>
              <a:t>     </a:t>
            </a:r>
            <a:r>
              <a:rPr lang="en-US" altLang="zh-CN" sz="4000" b="1" dirty="0" err="1"/>
              <a:t>cuo</a:t>
            </a:r>
            <a:r>
              <a:rPr lang="en-US" altLang="zh-CN" sz="4000" b="1" dirty="0"/>
              <a:t>       </a:t>
            </a:r>
            <a:r>
              <a:rPr lang="en-US" altLang="zh-CN" sz="4000" b="1" dirty="0" err="1"/>
              <a:t>zi</a:t>
            </a:r>
            <a:r>
              <a:rPr lang="en-US" altLang="zh-CN" sz="4000" b="1" dirty="0"/>
              <a:t>         xi          ci   </a:t>
            </a:r>
          </a:p>
          <a:p>
            <a:r>
              <a:rPr lang="zh-CN" altLang="en-US" sz="4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能      错     紫     细     刺</a:t>
            </a:r>
          </a:p>
          <a:p>
            <a:r>
              <a:rPr lang="en-US" altLang="zh-CN" sz="4000" b="1" dirty="0" err="1"/>
              <a:t>yi</a:t>
            </a:r>
            <a:r>
              <a:rPr lang="en-US" altLang="zh-CN" sz="4000" b="1" dirty="0"/>
              <a:t>        me       </a:t>
            </a:r>
            <a:r>
              <a:rPr lang="en-US" altLang="zh-CN" sz="4000" b="1" dirty="0" err="1"/>
              <a:t>gua</a:t>
            </a:r>
            <a:r>
              <a:rPr lang="en-US" altLang="zh-CN" sz="4000" b="1" dirty="0"/>
              <a:t>       </a:t>
            </a:r>
            <a:r>
              <a:rPr lang="en-US" altLang="zh-CN" sz="4000" b="1" dirty="0" err="1"/>
              <a:t>fa</a:t>
            </a:r>
            <a:r>
              <a:rPr lang="en-US" altLang="zh-CN" sz="4000" b="1" dirty="0"/>
              <a:t>       </a:t>
            </a:r>
            <a:r>
              <a:rPr lang="en-US" altLang="zh-CN" sz="4000" b="1" dirty="0" err="1"/>
              <a:t>shen</a:t>
            </a:r>
            <a:r>
              <a:rPr lang="en-US" altLang="zh-CN" sz="4000" b="1" dirty="0"/>
              <a:t>   </a:t>
            </a:r>
          </a:p>
          <a:p>
            <a:r>
              <a:rPr lang="zh-CN" altLang="en-US" sz="4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意    </a:t>
            </a:r>
            <a:r>
              <a:rPr lang="zh-CN" altLang="en-US" sz="40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么     瓜     发      什</a:t>
            </a:r>
          </a:p>
          <a:p>
            <a:r>
              <a:rPr lang="en-US" altLang="zh-CN" sz="4000" b="1" dirty="0"/>
              <a:t>yang    </a:t>
            </a:r>
            <a:r>
              <a:rPr lang="en-US" altLang="zh-CN" sz="4000" b="1" dirty="0" err="1"/>
              <a:t>hao</a:t>
            </a:r>
            <a:r>
              <a:rPr lang="en-US" altLang="zh-CN" sz="4000" b="1" dirty="0"/>
              <a:t>      </a:t>
            </a:r>
            <a:r>
              <a:rPr lang="en-US" altLang="zh-CN" sz="4000" b="1" dirty="0" err="1"/>
              <a:t>xian</a:t>
            </a:r>
            <a:endParaRPr lang="en-US" altLang="zh-CN" sz="4000" b="1" dirty="0"/>
          </a:p>
          <a:p>
            <a:r>
              <a:rPr lang="en-US" altLang="zh-CN" sz="4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40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样     好     现</a:t>
            </a:r>
            <a:endParaRPr lang="zh-CN" sz="4000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 flipH="1" flipV="1">
            <a:off x="827088" y="1270000"/>
            <a:ext cx="73025" cy="142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H="1" flipV="1">
            <a:off x="2484438" y="1270000"/>
            <a:ext cx="71437" cy="142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V="1">
            <a:off x="2555875" y="1270000"/>
            <a:ext cx="71438" cy="142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V="1">
            <a:off x="4716463" y="1270000"/>
            <a:ext cx="144462" cy="142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 flipH="1" flipV="1">
            <a:off x="6516688" y="1270000"/>
            <a:ext cx="71437" cy="142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H="1" flipV="1">
            <a:off x="755650" y="3644900"/>
            <a:ext cx="71438" cy="1444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V="1">
            <a:off x="900113" y="2420938"/>
            <a:ext cx="144462" cy="215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H="1" flipV="1">
            <a:off x="3060700" y="2492375"/>
            <a:ext cx="71438" cy="1444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 flipH="1" flipV="1">
            <a:off x="4500563" y="2420938"/>
            <a:ext cx="144462" cy="1444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 flipV="1">
            <a:off x="4645025" y="2420938"/>
            <a:ext cx="71438" cy="1444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 flipH="1" flipV="1">
            <a:off x="6156325" y="2420938"/>
            <a:ext cx="144463" cy="1444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auto">
          <a:xfrm flipH="1" flipV="1">
            <a:off x="8027988" y="2420938"/>
            <a:ext cx="73025" cy="1444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 flipH="1" flipV="1">
            <a:off x="827088" y="4870450"/>
            <a:ext cx="144462" cy="215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auto">
          <a:xfrm flipH="1" flipV="1">
            <a:off x="2627313" y="4941888"/>
            <a:ext cx="73025" cy="1444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 flipV="1">
            <a:off x="2700338" y="4941888"/>
            <a:ext cx="144462" cy="1444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3" name="Line 19"/>
          <p:cNvSpPr>
            <a:spLocks noChangeShapeType="1"/>
          </p:cNvSpPr>
          <p:nvPr/>
        </p:nvSpPr>
        <p:spPr bwMode="auto">
          <a:xfrm flipH="1" flipV="1">
            <a:off x="4500563" y="4941888"/>
            <a:ext cx="71437" cy="1444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4" name="Line 20"/>
          <p:cNvSpPr>
            <a:spLocks noChangeShapeType="1"/>
          </p:cNvSpPr>
          <p:nvPr/>
        </p:nvSpPr>
        <p:spPr bwMode="auto">
          <a:xfrm>
            <a:off x="5867400" y="3789363"/>
            <a:ext cx="217488" cy="15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5" name="Line 21"/>
          <p:cNvSpPr>
            <a:spLocks noChangeShapeType="1"/>
          </p:cNvSpPr>
          <p:nvPr/>
        </p:nvSpPr>
        <p:spPr bwMode="auto">
          <a:xfrm flipV="1">
            <a:off x="7812088" y="3717925"/>
            <a:ext cx="144462" cy="142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6" name="Line 22"/>
          <p:cNvSpPr>
            <a:spLocks noChangeShapeType="1"/>
          </p:cNvSpPr>
          <p:nvPr/>
        </p:nvSpPr>
        <p:spPr bwMode="auto">
          <a:xfrm>
            <a:off x="4427538" y="3789363"/>
            <a:ext cx="217487" cy="15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8" name="AutoShape 24"/>
          <p:cNvSpPr>
            <a:spLocks noChangeArrowheads="1"/>
          </p:cNvSpPr>
          <p:nvPr/>
        </p:nvSpPr>
        <p:spPr bwMode="auto">
          <a:xfrm>
            <a:off x="396875" y="46038"/>
            <a:ext cx="4895850" cy="1008062"/>
          </a:xfrm>
          <a:prstGeom prst="horizontalScroll">
            <a:avLst>
              <a:gd name="adj" fmla="val 12500"/>
            </a:avLst>
          </a:prstGeom>
          <a:solidFill>
            <a:srgbClr val="F3D279"/>
          </a:solidFill>
          <a:ln w="28575">
            <a:solidFill>
              <a:srgbClr val="3333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396875" y="188913"/>
            <a:ext cx="4895850" cy="701675"/>
          </a:xfrm>
          <a:prstGeom prst="rect">
            <a:avLst/>
          </a:prstGeom>
          <a:solidFill>
            <a:srgbClr val="F3D2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chemeClr val="tx2"/>
                </a:solidFill>
              </a:rPr>
              <a:t>  </a:t>
            </a:r>
            <a:r>
              <a:rPr lang="zh-CN" altLang="en-US" sz="40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读一读    记一记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ChangeArrowheads="1"/>
          </p:cNvSpPr>
          <p:nvPr/>
        </p:nvSpPr>
        <p:spPr bwMode="auto">
          <a:xfrm>
            <a:off x="684213" y="260350"/>
            <a:ext cx="4751387" cy="1152525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6D4CA"/>
          </a:solidFill>
          <a:ln w="38100">
            <a:solidFill>
              <a:srgbClr val="99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12775" y="333375"/>
            <a:ext cx="4651375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1" dirty="0">
                <a:solidFill>
                  <a:srgbClr val="0000FF"/>
                </a:solidFill>
                <a:ea typeface="黑体" pitchFamily="2" charset="-122"/>
              </a:rPr>
              <a:t>   </a:t>
            </a:r>
            <a:r>
              <a:rPr lang="zh-CN" altLang="en-US" sz="5400" b="1" dirty="0">
                <a:solidFill>
                  <a:srgbClr val="6600FF"/>
                </a:solidFill>
                <a:ea typeface="黑体" pitchFamily="2" charset="-122"/>
              </a:rPr>
              <a:t>我会读词了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07950" y="1412875"/>
            <a:ext cx="8856663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8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48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燕子   躺着   茄子   挂好           </a:t>
            </a:r>
          </a:p>
          <a:p>
            <a:endParaRPr lang="zh-CN" altLang="en-US" sz="4800" b="1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48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仔细   不能   错了   紫色  </a:t>
            </a:r>
          </a:p>
          <a:p>
            <a:endParaRPr lang="zh-CN" altLang="en-US" sz="4800" b="1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48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小刺   满意   什么   冬瓜   </a:t>
            </a:r>
          </a:p>
          <a:p>
            <a:endParaRPr lang="zh-CN" altLang="en-US" sz="4800" b="1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48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现在   发现   一样  </a:t>
            </a:r>
            <a:endParaRPr lang="zh-CN" sz="4800" b="1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7173" name="Picture 5" descr="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021513" y="5373688"/>
            <a:ext cx="1873250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 descr="燕子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092950" y="188913"/>
            <a:ext cx="1223963" cy="152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5" name="Picture 7" descr="燕子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885113" y="836613"/>
            <a:ext cx="1223962" cy="152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689802" y="1574552"/>
            <a:ext cx="766951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</a:rPr>
              <a:t>       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你们觉得这个故事有意思吗？想不想把它读下来？请你打开书，自己小声读一遍课文，读完后就坐好。</a:t>
            </a:r>
          </a:p>
          <a:p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  </a:t>
            </a:r>
            <a:r>
              <a:rPr lang="zh-CN" sz="3200" b="1" dirty="0">
                <a:latin typeface="黑体" pitchFamily="2" charset="-122"/>
                <a:ea typeface="黑体" pitchFamily="2" charset="-122"/>
              </a:rPr>
              <a:t>　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同学们读得真认真！想听课文录音</a:t>
            </a:r>
            <a:r>
              <a:rPr lang="zh-CN" sz="3200" b="1" dirty="0">
                <a:latin typeface="黑体" pitchFamily="2" charset="-122"/>
                <a:ea typeface="黑体" pitchFamily="2" charset="-122"/>
              </a:rPr>
              <a:t>?听的时候，你一定要注意听你不认识字的读音</a:t>
            </a:r>
            <a:r>
              <a:rPr lang="zh-CN" sz="3200" b="1" dirty="0" smtClean="0">
                <a:latin typeface="黑体" pitchFamily="2" charset="-122"/>
                <a:ea typeface="黑体" pitchFamily="2" charset="-122"/>
              </a:rPr>
              <a:t>。</a:t>
            </a:r>
            <a:endParaRPr lang="zh-CN" sz="32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500981" y="520700"/>
            <a:ext cx="69961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48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细读课文</a:t>
            </a:r>
            <a:r>
              <a:rPr lang="zh-CN" altLang="en-US" sz="48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sz="48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读中感悟</a:t>
            </a:r>
          </a:p>
        </p:txBody>
      </p:sp>
      <p:pic>
        <p:nvPicPr>
          <p:cNvPr id="8197" name="Picture 5" descr="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1140000">
            <a:off x="158750" y="5430838"/>
            <a:ext cx="1568450" cy="111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8" name="Picture 6" descr="蝴蝶1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-106363" y="476250"/>
            <a:ext cx="2084388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00" name="Picture 8" descr="燕子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885113" y="765175"/>
            <a:ext cx="1223962" cy="152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01" name="Picture 9" descr="燕子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-4392" y="245596"/>
            <a:ext cx="1225550" cy="152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02" name="Picture 10" descr="燕子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380288" y="260350"/>
            <a:ext cx="1223962" cy="152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03" name="Picture 11" descr="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165975" y="4510088"/>
            <a:ext cx="17272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80975" y="1270000"/>
            <a:ext cx="8856663" cy="469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dirty="0"/>
              <a:t>		</a:t>
            </a:r>
          </a:p>
          <a:p>
            <a:r>
              <a:rPr lang="zh-CN" altLang="en-US" sz="3200" b="1" dirty="0">
                <a:solidFill>
                  <a:srgbClr val="990099"/>
                </a:solidFill>
              </a:rPr>
              <a:t>    </a:t>
            </a:r>
            <a:r>
              <a:rPr lang="zh-CN" altLang="en-US" sz="3200" b="1" dirty="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 dirty="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燕妈妈让小燕子去看的哪两种蔬菜？</a:t>
            </a:r>
          </a:p>
          <a:p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     </a:t>
            </a:r>
          </a:p>
          <a:p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      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第一次小燕子观察到的什么？它是怎样和妈妈说的？妈妈是怎样说的？（</a:t>
            </a:r>
            <a:r>
              <a:rPr lang="zh-CN" sz="2800" b="1" dirty="0">
                <a:latin typeface="黑体" pitchFamily="2" charset="-122"/>
                <a:ea typeface="黑体" pitchFamily="2" charset="-122"/>
              </a:rPr>
              <a:t>读出燕妈妈和小燕子的语气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）</a:t>
            </a:r>
            <a:r>
              <a:rPr lang="zh-CN" sz="2800" b="1" dirty="0">
                <a:latin typeface="黑体" pitchFamily="2" charset="-122"/>
                <a:ea typeface="黑体" pitchFamily="2" charset="-122"/>
              </a:rPr>
              <a:t>		</a:t>
            </a:r>
          </a:p>
          <a:p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      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第二次小燕子观察到了什么？妈妈又是怎样说的？（</a:t>
            </a:r>
            <a:r>
              <a:rPr lang="zh-CN" sz="2800" b="1" dirty="0">
                <a:latin typeface="黑体" pitchFamily="2" charset="-122"/>
                <a:ea typeface="黑体" pitchFamily="2" charset="-122"/>
              </a:rPr>
              <a:t>读出燕妈妈和小燕子的语气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）</a:t>
            </a:r>
            <a:r>
              <a:rPr lang="zh-CN" sz="2800" b="1" dirty="0">
                <a:latin typeface="黑体" pitchFamily="2" charset="-122"/>
                <a:ea typeface="黑体" pitchFamily="2" charset="-122"/>
              </a:rPr>
              <a:t>		</a:t>
            </a:r>
          </a:p>
          <a:p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     </a:t>
            </a:r>
          </a:p>
          <a:p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      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4.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第三次小燕子观察到的什么？妈妈是怎样的心情？根据学生的回答。（</a:t>
            </a:r>
            <a:r>
              <a:rPr lang="zh-CN" sz="2800" b="1" dirty="0">
                <a:latin typeface="黑体" pitchFamily="2" charset="-122"/>
                <a:ea typeface="黑体" pitchFamily="2" charset="-122"/>
              </a:rPr>
              <a:t>读出燕妈妈和小燕子的语气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1187450" y="333375"/>
            <a:ext cx="7345363" cy="1008063"/>
          </a:xfrm>
          <a:prstGeom prst="wedgeEllipseCallout">
            <a:avLst>
              <a:gd name="adj1" fmla="val -43750"/>
              <a:gd name="adj2" fmla="val 70000"/>
            </a:avLst>
          </a:prstGeom>
          <a:gradFill rotWithShape="0">
            <a:gsLst>
              <a:gs pos="0">
                <a:schemeClr val="bg1"/>
              </a:gs>
              <a:gs pos="100000">
                <a:srgbClr val="FBE7D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749550" y="477838"/>
            <a:ext cx="4991100" cy="130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6600FF"/>
                </a:solidFill>
                <a:latin typeface="黑体" pitchFamily="2" charset="-122"/>
                <a:ea typeface="黑体" pitchFamily="2" charset="-122"/>
              </a:rPr>
              <a:t>细读课文  读中感悟</a:t>
            </a:r>
          </a:p>
        </p:txBody>
      </p:sp>
      <p:pic>
        <p:nvPicPr>
          <p:cNvPr id="9221" name="Picture 5" descr="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54000" y="6238875"/>
            <a:ext cx="8640763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 descr="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23850" y="117475"/>
            <a:ext cx="9366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 descr="燕子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461375" y="693738"/>
            <a:ext cx="576263" cy="152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-WWW.1PPT.COM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157255226</TotalTime>
  <Pages>0</Pages>
  <Words>639</Words>
  <Characters>0</Characters>
  <Application>Microsoft Office PowerPoint</Application>
  <DocSecurity>0</DocSecurity>
  <PresentationFormat>全屏显示(4:3)</PresentationFormat>
  <Lines>0</Lines>
  <Paragraphs>107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第一PPT模板网-WWW.1PPT.COM</vt:lpstr>
      <vt:lpstr>幻灯片 1</vt:lpstr>
      <vt:lpstr>学习目标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Manager>第一PPT模板网-WWW.1PPT.COM</Manager>
  <Company>第一PPT模板网-WWW.1PPT.COM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edu-down</dc:title>
  <dc:subject>第一PPT模板网-WWW.1PPT.COM</dc:subject>
  <dc:creator>edu-down</dc:creator>
  <cp:keywords>edu-down</cp:keywords>
  <dc:description>第一PPT模板网-WWW.1PPT.COM</dc:description>
  <cp:lastModifiedBy>liuwei</cp:lastModifiedBy>
  <cp:revision>6</cp:revision>
  <cp:lastPrinted>1899-12-30T00:00:00Z</cp:lastPrinted>
  <dcterms:created xsi:type="dcterms:W3CDTF">2008-01-28T11:02:58Z</dcterms:created>
  <dcterms:modified xsi:type="dcterms:W3CDTF">2017-04-19T14:12:14Z</dcterms:modified>
  <cp:category>第一PPT模板网-WWW.1PPT.COM</cp:category>
</cp:coreProperties>
</file>