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6"/>
  </p:notesMasterIdLst>
  <p:sldIdLst>
    <p:sldId id="256" r:id="rId2"/>
    <p:sldId id="263" r:id="rId3"/>
    <p:sldId id="271" r:id="rId4"/>
    <p:sldId id="257" r:id="rId5"/>
    <p:sldId id="258" r:id="rId6"/>
    <p:sldId id="259" r:id="rId7"/>
    <p:sldId id="260" r:id="rId8"/>
    <p:sldId id="261" r:id="rId9"/>
    <p:sldId id="264" r:id="rId10"/>
    <p:sldId id="267" r:id="rId11"/>
    <p:sldId id="268" r:id="rId12"/>
    <p:sldId id="269" r:id="rId13"/>
    <p:sldId id="270" r:id="rId14"/>
    <p:sldId id="272" r:id="rId1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D8E6E8"/>
    <a:srgbClr val="FF9933"/>
    <a:srgbClr val="FFCC00"/>
    <a:srgbClr val="FF3300"/>
    <a:srgbClr val="CC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5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9" d="100"/>
        <a:sy n="99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A9B23-C15D-4B7B-9D05-8D7A0031F5A3}" type="datetimeFigureOut">
              <a:rPr lang="zh-CN" altLang="en-US" smtClean="0"/>
              <a:pPr/>
              <a:t>2017/4/15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391DC-2FB7-4DE0-AF3E-346A48045F2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74165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 descr="Canvas"/>
          <p:cNvSpPr>
            <a:spLocks noChangeArrowheads="1"/>
          </p:cNvSpPr>
          <p:nvPr/>
        </p:nvSpPr>
        <p:spPr bwMode="white">
          <a:xfrm>
            <a:off x="528638" y="201613"/>
            <a:ext cx="8397875" cy="64674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pic>
        <p:nvPicPr>
          <p:cNvPr id="12291" name="Picture 3" descr="minispi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ltGray">
          <a:xfrm>
            <a:off x="0" y="50800"/>
            <a:ext cx="11811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292" name="Rectangle 4" descr="Canvas"/>
          <p:cNvSpPr>
            <a:spLocks noChangeArrowheads="1"/>
          </p:cNvSpPr>
          <p:nvPr/>
        </p:nvSpPr>
        <p:spPr bwMode="white">
          <a:xfrm>
            <a:off x="596900" y="4130675"/>
            <a:ext cx="1041400" cy="4572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pic>
        <p:nvPicPr>
          <p:cNvPr id="12293" name="Picture 5" descr="minispir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t="39999"/>
          <a:stretch>
            <a:fillRect/>
          </a:stretch>
        </p:blipFill>
        <p:spPr bwMode="ltGray">
          <a:xfrm>
            <a:off x="0" y="4222750"/>
            <a:ext cx="11811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29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914400" y="20574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25600" y="3886200"/>
            <a:ext cx="6400800" cy="17716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2296" name="Rectangle 8"/>
          <p:cNvSpPr>
            <a:spLocks noGrp="1" noChangeArrowheads="1"/>
          </p:cNvSpPr>
          <p:nvPr>
            <p:ph type="dt" sz="quarter" idx="2"/>
          </p:nvPr>
        </p:nvSpPr>
        <p:spPr>
          <a:xfrm>
            <a:off x="1084263" y="6096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2297" name="Rectangle 9"/>
          <p:cNvSpPr>
            <a:spLocks noGrp="1" noChangeArrowheads="1"/>
          </p:cNvSpPr>
          <p:nvPr>
            <p:ph type="ftr" sz="quarter" idx="3"/>
          </p:nvPr>
        </p:nvSpPr>
        <p:spPr>
          <a:xfrm>
            <a:off x="3522663" y="60960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2298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951663" y="6096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E37D165-0DC0-4760-9D1D-DFA13E4DBBB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662B78-C8C0-48AC-A9CE-1F176CCD916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819909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381000"/>
            <a:ext cx="55626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682361-3DF9-4F81-9282-F4B211283A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390085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82D94E-345F-42BB-9990-6307C2E6525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470726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163662-AD74-478B-977C-DB361D4591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610774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0" y="17526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A88E60-A1E6-49E6-8578-E08816565BA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290103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4E7D89-AFB5-4FF0-ADE9-7892850F022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602852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45D10B-74C8-47ED-B788-A61651EECCF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896802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6A752A-F49D-4D91-9879-E29F2E90F6B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230781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6F3020-AE97-48B4-AC15-CD2660E1444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676541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11B394-99AC-43CF-9B24-954FF7C8F27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817592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906D58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ltGray">
          <a:xfrm>
            <a:off x="609600" y="228600"/>
            <a:ext cx="8239125" cy="6391275"/>
          </a:xfrm>
          <a:prstGeom prst="rect">
            <a:avLst/>
          </a:prstGeom>
          <a:solidFill>
            <a:srgbClr val="EDE7E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11267" name="Line 3"/>
          <p:cNvSpPr>
            <a:spLocks noChangeShapeType="1"/>
          </p:cNvSpPr>
          <p:nvPr/>
        </p:nvSpPr>
        <p:spPr bwMode="ltGray">
          <a:xfrm>
            <a:off x="1016000" y="1600200"/>
            <a:ext cx="7670800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1268" name="Picture 4" descr="minispir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b="5333"/>
          <a:stretch>
            <a:fillRect/>
          </a:stretch>
        </p:blipFill>
        <p:spPr bwMode="ltGray">
          <a:xfrm>
            <a:off x="0" y="50800"/>
            <a:ext cx="118110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269" name="Picture 5" descr="minispir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t="39999"/>
          <a:stretch>
            <a:fillRect/>
          </a:stretch>
        </p:blipFill>
        <p:spPr bwMode="ltGray">
          <a:xfrm>
            <a:off x="0" y="4222750"/>
            <a:ext cx="11811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27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81000"/>
            <a:ext cx="7620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752600"/>
            <a:ext cx="762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27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4413" y="61071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endParaRPr lang="en-US" altLang="zh-CN"/>
          </a:p>
        </p:txBody>
      </p:sp>
      <p:sp>
        <p:nvSpPr>
          <p:cNvPr id="1127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52813" y="6107113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endParaRPr lang="en-US" altLang="zh-CN"/>
          </a:p>
        </p:txBody>
      </p:sp>
      <p:sp>
        <p:nvSpPr>
          <p:cNvPr id="1127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81813" y="61071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4CB722B4-25BC-459F-979D-227975B065B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7.xml"/><Relationship Id="rId1" Type="http://schemas.openxmlformats.org/officeDocument/2006/relationships/audio" Target="file:///C:\Documents%20and%20Settings\32\&#26700;&#38754;\&#21476;&#35799;&#20004;&#39318;\&#27743;&#21335;%20-%20&#21476;&#31581;.mp3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audio" Target="file:///C:\Documents%20and%20Settings\32\&#26700;&#38754;\&#21476;&#35799;&#20004;&#39318;\&#27743;&#21335;%20-%20&#21476;&#31581;.mp3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slide" Target="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audio" Target="file:///C:\Documents%20and%20Settings\32\&#26700;&#38754;\&#21476;&#35799;&#20004;&#39318;\&#27743;&#21335;%20-%20&#21476;&#31581;.mp3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WordArt 6" descr="白色大理石"/>
          <p:cNvSpPr>
            <a:spLocks noChangeArrowheads="1" noChangeShapeType="1" noTextEdit="1"/>
          </p:cNvSpPr>
          <p:nvPr/>
        </p:nvSpPr>
        <p:spPr bwMode="auto">
          <a:xfrm>
            <a:off x="1979712" y="1988840"/>
            <a:ext cx="5715000" cy="138492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 xmlns="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</a:sp3d>
          </a:bodyPr>
          <a:lstStyle/>
          <a:p>
            <a:pPr algn="ctr"/>
            <a:r>
              <a:rPr lang="zh-CN" altLang="en-US" sz="3600" b="1" kern="10" dirty="0">
                <a:ln w="9525">
                  <a:round/>
                  <a:headEnd/>
                  <a:tailEnd/>
                </a:ln>
                <a:solidFill>
                  <a:srgbClr val="663300"/>
                </a:solidFill>
                <a:latin typeface="华文中宋" pitchFamily="2" charset="-122"/>
                <a:ea typeface="华文中宋" pitchFamily="2" charset="-122"/>
              </a:rPr>
              <a:t>登鹳雀楼</a:t>
            </a:r>
          </a:p>
        </p:txBody>
      </p:sp>
      <p:sp>
        <p:nvSpPr>
          <p:cNvPr id="3079" name="WordArt 7" descr="白色大理石"/>
          <p:cNvSpPr>
            <a:spLocks noChangeArrowheads="1" noChangeShapeType="1" noTextEdit="1"/>
          </p:cNvSpPr>
          <p:nvPr/>
        </p:nvSpPr>
        <p:spPr bwMode="auto">
          <a:xfrm>
            <a:off x="5789712" y="3907412"/>
            <a:ext cx="1905000" cy="693201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 xmlns="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</a:sp3d>
          </a:bodyPr>
          <a:lstStyle/>
          <a:p>
            <a:pPr algn="ctr"/>
            <a:r>
              <a:rPr lang="zh-CN" altLang="en-US" sz="3600" kern="10" dirty="0">
                <a:ln w="9525">
                  <a:round/>
                  <a:headEnd/>
                  <a:tailEnd/>
                </a:ln>
                <a:solidFill>
                  <a:srgbClr val="663300"/>
                </a:solidFill>
                <a:latin typeface="宋体"/>
                <a:ea typeface="宋体"/>
              </a:rPr>
              <a:t>王之涣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/>
      <p:bldP spid="307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1" name="Picture 5" descr="201005124305259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042988" y="260350"/>
            <a:ext cx="7777162" cy="633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5" name="Picture 5" descr="2010051243041297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21509" name="Picture 5" descr="1488266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59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3" name="Picture 5" descr="5790748_082806009044_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9055" y="58738"/>
            <a:ext cx="8893175" cy="659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2534" name="Oval 6"/>
          <p:cNvSpPr>
            <a:spLocks noChangeArrowheads="1"/>
          </p:cNvSpPr>
          <p:nvPr/>
        </p:nvSpPr>
        <p:spPr bwMode="auto">
          <a:xfrm>
            <a:off x="3635375" y="620713"/>
            <a:ext cx="1223963" cy="1295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2535" name="Oval 7"/>
          <p:cNvSpPr>
            <a:spLocks noChangeArrowheads="1"/>
          </p:cNvSpPr>
          <p:nvPr/>
        </p:nvSpPr>
        <p:spPr bwMode="auto">
          <a:xfrm>
            <a:off x="5435600" y="2492375"/>
            <a:ext cx="936625" cy="9366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6" name="Oval 8"/>
          <p:cNvSpPr>
            <a:spLocks noChangeArrowheads="1"/>
          </p:cNvSpPr>
          <p:nvPr/>
        </p:nvSpPr>
        <p:spPr bwMode="auto">
          <a:xfrm>
            <a:off x="5364163" y="3429000"/>
            <a:ext cx="936625" cy="863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7308850" y="3716338"/>
            <a:ext cx="504825" cy="579437"/>
          </a:xfrm>
          <a:prstGeom prst="rect">
            <a:avLst/>
          </a:prstGeom>
          <a:solidFill>
            <a:srgbClr val="D8E6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49" charset="-122"/>
              </a:rPr>
              <a:t>。</a:t>
            </a:r>
          </a:p>
        </p:txBody>
      </p:sp>
      <p:sp>
        <p:nvSpPr>
          <p:cNvPr id="22537" name="Oval 9"/>
          <p:cNvSpPr>
            <a:spLocks noChangeArrowheads="1"/>
          </p:cNvSpPr>
          <p:nvPr/>
        </p:nvSpPr>
        <p:spPr bwMode="auto">
          <a:xfrm>
            <a:off x="6372225" y="3357563"/>
            <a:ext cx="936625" cy="9366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1835696" y="1268760"/>
            <a:ext cx="6408713" cy="4291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-428490" anchor="ctr">
            <a:spAutoFit/>
          </a:bodyPr>
          <a:lstStyle/>
          <a:p>
            <a:r>
              <a:rPr lang="zh-CN" altLang="en-US" sz="48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古朗月行 （唐）李白 </a:t>
            </a:r>
          </a:p>
          <a:p>
            <a:r>
              <a:rPr lang="zh-CN" alt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仿宋_GB2312" pitchFamily="49" charset="-122"/>
                <a:ea typeface="仿宋_GB2312" pitchFamily="49" charset="-122"/>
              </a:rPr>
              <a:t>小时不识月， 呼作白玉盘。 </a:t>
            </a:r>
          </a:p>
          <a:p>
            <a:r>
              <a:rPr lang="zh-CN" alt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仿宋_GB2312" pitchFamily="49" charset="-122"/>
                <a:ea typeface="仿宋_GB2312" pitchFamily="49" charset="-122"/>
              </a:rPr>
              <a:t>又疑瑶台镜， 飞在青云端。 </a:t>
            </a:r>
          </a:p>
          <a:p>
            <a:r>
              <a:rPr lang="zh-CN" alt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仿宋_GB2312" pitchFamily="49" charset="-122"/>
                <a:ea typeface="仿宋_GB2312" pitchFamily="49" charset="-122"/>
              </a:rPr>
              <a:t>仙人垂两足， 桂树何团团。</a:t>
            </a:r>
          </a:p>
          <a:p>
            <a:r>
              <a:rPr lang="zh-CN" alt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仿宋_GB2312" pitchFamily="49" charset="-122"/>
                <a:ea typeface="仿宋_GB2312" pitchFamily="49" charset="-122"/>
              </a:rPr>
              <a:t>白兔捣药成， 问言与谁餐？ </a:t>
            </a:r>
          </a:p>
          <a:p>
            <a:r>
              <a:rPr lang="zh-CN" alt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仿宋_GB2312" pitchFamily="49" charset="-122"/>
                <a:ea typeface="仿宋_GB2312" pitchFamily="49" charset="-122"/>
              </a:rPr>
              <a:t>蟾蜍蚀圆影， 大明夜已残。 </a:t>
            </a:r>
          </a:p>
          <a:p>
            <a:r>
              <a:rPr lang="zh-CN" alt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仿宋_GB2312" pitchFamily="49" charset="-122"/>
                <a:ea typeface="仿宋_GB2312" pitchFamily="49" charset="-122"/>
              </a:rPr>
              <a:t>羿昔落九乌， 天人清且安。</a:t>
            </a:r>
          </a:p>
          <a:p>
            <a:r>
              <a:rPr lang="zh-CN" alt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仿宋_GB2312" pitchFamily="49" charset="-122"/>
                <a:ea typeface="仿宋_GB2312" pitchFamily="49" charset="-122"/>
              </a:rPr>
              <a:t>阴精此沦惑， 去去不足观。</a:t>
            </a:r>
          </a:p>
          <a:p>
            <a:r>
              <a:rPr lang="zh-CN" alt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仿宋_GB2312" pitchFamily="49" charset="-122"/>
                <a:ea typeface="仿宋_GB2312" pitchFamily="49" charset="-122"/>
              </a:rPr>
              <a:t>忧来其如何？ 凄怆摧心肝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仿宋_GB2312" pitchFamily="49" charset="-122"/>
                <a:ea typeface="仿宋_GB2312" pitchFamily="49" charset="-122"/>
              </a:rPr>
              <a:t>。  </a:t>
            </a:r>
            <a:endParaRPr lang="zh-CN" altLang="en-US" sz="3200" b="1" dirty="0">
              <a:effectLst>
                <a:outerShdw blurRad="38100" dist="38100" dir="2700000" algn="tl">
                  <a:srgbClr val="FFFFFF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200307060402_29993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143000" y="228600"/>
            <a:ext cx="76200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江南 - 古筝.mp3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27988" y="60213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08926" fill="hold"/>
                                        <p:tgtEl>
                                          <p:spTgt spid="133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1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31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12134803111221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042988" y="1557338"/>
            <a:ext cx="7777162" cy="5040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3555" name="WordArt 3" descr="白色大理石"/>
          <p:cNvSpPr>
            <a:spLocks noChangeArrowheads="1" noChangeShapeType="1" noTextEdit="1"/>
          </p:cNvSpPr>
          <p:nvPr/>
        </p:nvSpPr>
        <p:spPr bwMode="auto">
          <a:xfrm>
            <a:off x="3059113" y="404813"/>
            <a:ext cx="2833687" cy="105251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 xmlns="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</a:sp3d>
          </a:bodyPr>
          <a:lstStyle/>
          <a:p>
            <a:pPr algn="ctr"/>
            <a:r>
              <a:rPr lang="zh-CN" altLang="en-US" sz="3600" kern="10">
                <a:ln w="9525">
                  <a:round/>
                  <a:headEnd/>
                  <a:tailEnd/>
                </a:ln>
                <a:blipFill dpi="0" rotWithShape="0">
                  <a:blip r:embed="rId4"/>
                  <a:srcRect/>
                  <a:tile tx="0" ty="0" sx="100000" sy="100000" flip="none" algn="tl"/>
                </a:blipFill>
                <a:latin typeface="宋体"/>
                <a:ea typeface="宋体"/>
              </a:rPr>
              <a:t>登鹳雀楼</a:t>
            </a:r>
          </a:p>
        </p:txBody>
      </p:sp>
      <p:sp>
        <p:nvSpPr>
          <p:cNvPr id="23556" name="WordArt 4" descr="白色大理石"/>
          <p:cNvSpPr>
            <a:spLocks noChangeArrowheads="1" noChangeShapeType="1" noTextEdit="1"/>
          </p:cNvSpPr>
          <p:nvPr/>
        </p:nvSpPr>
        <p:spPr bwMode="auto">
          <a:xfrm>
            <a:off x="7596188" y="1196975"/>
            <a:ext cx="1016000" cy="523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 xmlns="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</a:sp3d>
          </a:bodyPr>
          <a:lstStyle/>
          <a:p>
            <a:pPr algn="ctr"/>
            <a:r>
              <a:rPr lang="zh-CN" altLang="en-US" sz="3600" b="1" kern="10">
                <a:ln w="9525">
                  <a:round/>
                  <a:headEnd/>
                  <a:tailEnd/>
                </a:ln>
                <a:blipFill dpi="0" rotWithShape="0">
                  <a:blip r:embed="rId4"/>
                  <a:srcRect/>
                  <a:tile tx="0" ty="0" sx="100000" sy="100000" flip="none" algn="tl"/>
                </a:blipFill>
                <a:latin typeface="宋体"/>
                <a:ea typeface="宋体"/>
              </a:rPr>
              <a:t>唐 王之涣</a:t>
            </a:r>
          </a:p>
        </p:txBody>
      </p:sp>
      <p:pic>
        <p:nvPicPr>
          <p:cNvPr id="23557" name="江南 - 古筝.mp3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32138" y="58054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3558" name="Oval 6"/>
          <p:cNvSpPr>
            <a:spLocks noChangeArrowheads="1"/>
          </p:cNvSpPr>
          <p:nvPr/>
        </p:nvSpPr>
        <p:spPr bwMode="auto">
          <a:xfrm>
            <a:off x="2771775" y="260350"/>
            <a:ext cx="1079500" cy="1368425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9" name="Oval 7"/>
          <p:cNvSpPr>
            <a:spLocks noChangeArrowheads="1"/>
          </p:cNvSpPr>
          <p:nvPr/>
        </p:nvSpPr>
        <p:spPr bwMode="auto">
          <a:xfrm>
            <a:off x="5076825" y="333375"/>
            <a:ext cx="1079500" cy="1150938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0" name="Oval 8"/>
          <p:cNvSpPr>
            <a:spLocks noChangeArrowheads="1"/>
          </p:cNvSpPr>
          <p:nvPr/>
        </p:nvSpPr>
        <p:spPr bwMode="auto">
          <a:xfrm>
            <a:off x="5364163" y="1700213"/>
            <a:ext cx="863600" cy="79375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2" name="Oval 10"/>
          <p:cNvSpPr>
            <a:spLocks noChangeArrowheads="1"/>
          </p:cNvSpPr>
          <p:nvPr/>
        </p:nvSpPr>
        <p:spPr bwMode="auto">
          <a:xfrm>
            <a:off x="6804025" y="1557338"/>
            <a:ext cx="863600" cy="936625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3" name="Oval 11"/>
          <p:cNvSpPr>
            <a:spLocks noChangeArrowheads="1"/>
          </p:cNvSpPr>
          <p:nvPr/>
        </p:nvSpPr>
        <p:spPr bwMode="auto">
          <a:xfrm>
            <a:off x="5364163" y="2565400"/>
            <a:ext cx="863600" cy="719138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4" name="Oval 12"/>
          <p:cNvSpPr>
            <a:spLocks noChangeArrowheads="1"/>
          </p:cNvSpPr>
          <p:nvPr/>
        </p:nvSpPr>
        <p:spPr bwMode="auto">
          <a:xfrm>
            <a:off x="4572000" y="3284538"/>
            <a:ext cx="863600" cy="865187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5" name="Oval 13"/>
          <p:cNvSpPr>
            <a:spLocks noChangeArrowheads="1"/>
          </p:cNvSpPr>
          <p:nvPr/>
        </p:nvSpPr>
        <p:spPr bwMode="auto">
          <a:xfrm>
            <a:off x="5435600" y="3284538"/>
            <a:ext cx="863600" cy="79375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6" name="Oval 14"/>
          <p:cNvSpPr>
            <a:spLocks noChangeArrowheads="1"/>
          </p:cNvSpPr>
          <p:nvPr/>
        </p:nvSpPr>
        <p:spPr bwMode="auto">
          <a:xfrm>
            <a:off x="6084888" y="4149725"/>
            <a:ext cx="863600" cy="79375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235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 nodeType="clickPar">
                      <p:stCondLst>
                        <p:cond delay="0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9" dur="208926" fill="hold"/>
                                        <p:tgtEl>
                                          <p:spTgt spid="2355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557"/>
                  </p:tgtEl>
                </p:cond>
              </p:nextCondLst>
            </p:seq>
            <p:audio>
              <p:cMediaNode>
                <p:cTn id="20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557"/>
                </p:tgtEl>
              </p:cMediaNode>
            </p:audio>
          </p:childTnLst>
        </p:cTn>
      </p:par>
    </p:tnLst>
    <p:bldLst>
      <p:bldP spid="23555" grpId="0" animBg="1"/>
      <p:bldP spid="2355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981200" y="762000"/>
            <a:ext cx="49530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800" dirty="0">
                <a:solidFill>
                  <a:srgbClr val="CC0000"/>
                </a:solidFill>
                <a:ea typeface="华文行楷" pitchFamily="2" charset="-122"/>
              </a:rPr>
              <a:t>登鹳雀楼</a:t>
            </a: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5029200" y="1524000"/>
            <a:ext cx="140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CC0000"/>
                </a:solidFill>
                <a:ea typeface="华文行楷" pitchFamily="2" charset="-122"/>
              </a:rPr>
              <a:t>王之涣</a:t>
            </a: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4572000" y="990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①</a:t>
            </a: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6705600" y="1600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②</a:t>
            </a:r>
          </a:p>
        </p:txBody>
      </p:sp>
      <p:sp>
        <p:nvSpPr>
          <p:cNvPr id="5131" name="Text Box 11"/>
          <p:cNvSpPr txBox="1">
            <a:spLocks noChangeArrowheads="1"/>
          </p:cNvSpPr>
          <p:nvPr/>
        </p:nvSpPr>
        <p:spPr bwMode="auto">
          <a:xfrm>
            <a:off x="1143000" y="2133600"/>
            <a:ext cx="9144000" cy="244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/>
              <a:t>     </a:t>
            </a:r>
            <a:r>
              <a:rPr lang="en-US" altLang="zh-CN" b="1" dirty="0">
                <a:solidFill>
                  <a:srgbClr val="663300"/>
                </a:solidFill>
              </a:rPr>
              <a:t> </a:t>
            </a:r>
            <a:r>
              <a:rPr lang="en-US" altLang="zh-CN" sz="2800" b="1" dirty="0"/>
              <a:t>① </a:t>
            </a:r>
            <a:r>
              <a:rPr lang="zh-CN" altLang="en-US" sz="2800" b="1" dirty="0">
                <a:solidFill>
                  <a:srgbClr val="663300"/>
                </a:solidFill>
                <a:latin typeface="仿宋_GB2312" pitchFamily="49" charset="-122"/>
                <a:ea typeface="仿宋_GB2312" pitchFamily="49" charset="-122"/>
              </a:rPr>
              <a:t>鹳雀楼：唐代时在蒲州（今山西省永济县）</a:t>
            </a: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663300"/>
                </a:solidFill>
                <a:latin typeface="仿宋_GB2312" pitchFamily="49" charset="-122"/>
                <a:ea typeface="仿宋_GB2312" pitchFamily="49" charset="-122"/>
              </a:rPr>
              <a:t>    西南的黄河之畔，因常有鹳雀栖息而得名。楼</a:t>
            </a: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663300"/>
                </a:solidFill>
                <a:latin typeface="仿宋_GB2312" pitchFamily="49" charset="-122"/>
                <a:ea typeface="仿宋_GB2312" pitchFamily="49" charset="-122"/>
              </a:rPr>
              <a:t>    有三层，高大雄伟，是登高观景的好地方。后</a:t>
            </a: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663300"/>
                </a:solidFill>
                <a:latin typeface="仿宋_GB2312" pitchFamily="49" charset="-122"/>
                <a:ea typeface="仿宋_GB2312" pitchFamily="49" charset="-122"/>
              </a:rPr>
              <a:t>    被 河水冲毁。</a:t>
            </a:r>
          </a:p>
        </p:txBody>
      </p:sp>
      <p:sp>
        <p:nvSpPr>
          <p:cNvPr id="5135" name="Text Box 15"/>
          <p:cNvSpPr txBox="1">
            <a:spLocks noChangeArrowheads="1"/>
          </p:cNvSpPr>
          <p:nvPr/>
        </p:nvSpPr>
        <p:spPr bwMode="auto">
          <a:xfrm>
            <a:off x="1524000" y="4953000"/>
            <a:ext cx="64323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仿宋_GB2312" pitchFamily="49" charset="-122"/>
                <a:ea typeface="仿宋_GB2312" pitchFamily="49" charset="-122"/>
              </a:rPr>
              <a:t>②</a:t>
            </a:r>
            <a:r>
              <a:rPr lang="zh-CN" altLang="en-US" sz="2800" dirty="0">
                <a:solidFill>
                  <a:srgbClr val="663300"/>
                </a:solidFill>
                <a:latin typeface="仿宋_GB2312" pitchFamily="49" charset="-122"/>
                <a:ea typeface="仿宋_GB2312" pitchFamily="49" charset="-122"/>
              </a:rPr>
              <a:t>王之涣（</a:t>
            </a:r>
            <a:r>
              <a:rPr lang="en-US" altLang="zh-CN" sz="2800" dirty="0">
                <a:solidFill>
                  <a:srgbClr val="663300"/>
                </a:solidFill>
                <a:latin typeface="仿宋_GB2312" pitchFamily="49" charset="-122"/>
                <a:ea typeface="仿宋_GB2312" pitchFamily="49" charset="-122"/>
              </a:rPr>
              <a:t>688</a:t>
            </a:r>
            <a:r>
              <a:rPr lang="zh-CN" altLang="en-US" sz="2800" dirty="0">
                <a:solidFill>
                  <a:srgbClr val="663300"/>
                </a:solidFill>
                <a:latin typeface="仿宋_GB2312" pitchFamily="49" charset="-122"/>
                <a:ea typeface="仿宋_GB2312" pitchFamily="49" charset="-122"/>
              </a:rPr>
              <a:t>年</a:t>
            </a:r>
            <a:r>
              <a:rPr lang="en-US" altLang="zh-CN" sz="2800" dirty="0">
                <a:solidFill>
                  <a:srgbClr val="663300"/>
                </a:solidFill>
                <a:latin typeface="Times New Roman"/>
                <a:ea typeface="仿宋_GB2312" pitchFamily="49" charset="-122"/>
              </a:rPr>
              <a:t>—</a:t>
            </a:r>
            <a:r>
              <a:rPr lang="en-US" altLang="zh-CN" sz="2800" dirty="0">
                <a:solidFill>
                  <a:srgbClr val="663300"/>
                </a:solidFill>
                <a:latin typeface="仿宋_GB2312" pitchFamily="49" charset="-122"/>
                <a:ea typeface="仿宋_GB2312" pitchFamily="49" charset="-122"/>
              </a:rPr>
              <a:t>742</a:t>
            </a:r>
            <a:r>
              <a:rPr lang="zh-CN" altLang="en-US" sz="2800" dirty="0">
                <a:solidFill>
                  <a:srgbClr val="663300"/>
                </a:solidFill>
                <a:latin typeface="仿宋_GB2312" pitchFamily="49" charset="-122"/>
                <a:ea typeface="仿宋_GB2312" pitchFamily="49" charset="-122"/>
              </a:rPr>
              <a:t>年）：唐代诗人</a:t>
            </a:r>
            <a:r>
              <a:rPr lang="zh-CN" altLang="en-US" sz="2800" dirty="0" smtClean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。</a:t>
            </a:r>
            <a:endParaRPr lang="zh-CN" altLang="en-US" sz="2800" dirty="0">
              <a:effectLst>
                <a:outerShdw blurRad="38100" dist="38100" dir="2700000" algn="tl">
                  <a:srgbClr val="FFFFFF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137" name="AutoShape 17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019800"/>
            <a:ext cx="685800" cy="609600"/>
          </a:xfrm>
          <a:prstGeom prst="actionButtonHome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>
              <a:solidFill>
                <a:srgbClr val="FFCC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9" dur="3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4" dur="3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utoUpdateAnimBg="0"/>
      <p:bldP spid="5125" grpId="0" autoUpdateAnimBg="0"/>
      <p:bldP spid="5126" grpId="0" autoUpdateAnimBg="0"/>
      <p:bldP spid="5130" grpId="0" autoUpdateAnimBg="0"/>
      <p:bldP spid="5131" grpId="0" autoUpdateAnimBg="0"/>
      <p:bldP spid="5135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295400" y="1524000"/>
            <a:ext cx="7086600" cy="176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白日依</a:t>
            </a:r>
            <a:r>
              <a:rPr lang="zh-CN" altLang="en-US" sz="4400" b="1">
                <a:latin typeface="楷体_GB2312" pitchFamily="49" charset="-122"/>
                <a:ea typeface="楷体_GB2312" pitchFamily="49" charset="-122"/>
              </a:rPr>
              <a:t>①   </a:t>
            </a:r>
            <a:r>
              <a:rPr lang="zh-CN" altLang="en-US" sz="440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山尽</a:t>
            </a:r>
            <a:r>
              <a:rPr lang="zh-CN" altLang="en-US" sz="4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②</a:t>
            </a:r>
            <a:r>
              <a:rPr lang="zh-CN" altLang="en-US" sz="4400">
                <a:solidFill>
                  <a:srgbClr val="663300"/>
                </a:solidFill>
                <a:ea typeface="华文行楷" pitchFamily="2" charset="-122"/>
              </a:rPr>
              <a:t>，</a:t>
            </a:r>
          </a:p>
          <a:p>
            <a:pPr>
              <a:spcBef>
                <a:spcPct val="50000"/>
              </a:spcBef>
            </a:pPr>
            <a:r>
              <a:rPr lang="zh-CN" altLang="en-US" sz="4400">
                <a:solidFill>
                  <a:srgbClr val="663300"/>
                </a:solidFill>
                <a:ea typeface="楷体_GB2312" pitchFamily="49" charset="-122"/>
              </a:rPr>
              <a:t>黄河入海流。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066800" y="3886200"/>
            <a:ext cx="72390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800">
                <a:solidFill>
                  <a:srgbClr val="663300"/>
                </a:solidFill>
                <a:ea typeface="华文行楷" pitchFamily="2" charset="-122"/>
              </a:rPr>
              <a:t>  </a:t>
            </a:r>
            <a:r>
              <a:rPr lang="zh-CN" altLang="en-US" sz="44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欲</a:t>
            </a:r>
            <a:r>
              <a:rPr lang="zh-CN" altLang="en-US" sz="4400" b="1">
                <a:latin typeface="楷体_GB2312" pitchFamily="49" charset="-122"/>
                <a:ea typeface="楷体_GB2312" pitchFamily="49" charset="-122"/>
              </a:rPr>
              <a:t>③     </a:t>
            </a:r>
            <a:r>
              <a:rPr lang="zh-CN" altLang="en-US" sz="440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穷千里目，</a:t>
            </a:r>
          </a:p>
          <a:p>
            <a:pPr>
              <a:spcBef>
                <a:spcPct val="50000"/>
              </a:spcBef>
            </a:pPr>
            <a:r>
              <a:rPr lang="zh-CN" altLang="en-US" sz="440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  更</a:t>
            </a:r>
            <a:r>
              <a:rPr lang="zh-CN" altLang="en-US" sz="4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④     </a:t>
            </a:r>
            <a:r>
              <a:rPr lang="zh-CN" altLang="en-US" sz="440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上一层楼。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1431925" y="2992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/>
          </a:p>
        </p:txBody>
      </p:sp>
      <p:sp>
        <p:nvSpPr>
          <p:cNvPr id="6163" name="AutoShape 19"/>
          <p:cNvSpPr>
            <a:spLocks noChangeArrowheads="1"/>
          </p:cNvSpPr>
          <p:nvPr/>
        </p:nvSpPr>
        <p:spPr bwMode="auto">
          <a:xfrm>
            <a:off x="6248400" y="304800"/>
            <a:ext cx="1600200" cy="1219200"/>
          </a:xfrm>
          <a:prstGeom prst="cloudCallout">
            <a:avLst>
              <a:gd name="adj1" fmla="val -48514"/>
              <a:gd name="adj2" fmla="val 107551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zh-CN"/>
          </a:p>
        </p:txBody>
      </p:sp>
      <p:sp>
        <p:nvSpPr>
          <p:cNvPr id="6165" name="AutoShape 21"/>
          <p:cNvSpPr>
            <a:spLocks noChangeArrowheads="1"/>
          </p:cNvSpPr>
          <p:nvPr/>
        </p:nvSpPr>
        <p:spPr bwMode="auto">
          <a:xfrm>
            <a:off x="3810000" y="304800"/>
            <a:ext cx="1524000" cy="1143000"/>
          </a:xfrm>
          <a:prstGeom prst="cloudCallout">
            <a:avLst>
              <a:gd name="adj1" fmla="val -53750"/>
              <a:gd name="adj2" fmla="val 110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zh-CN"/>
          </a:p>
        </p:txBody>
      </p:sp>
      <p:sp>
        <p:nvSpPr>
          <p:cNvPr id="6166" name="Text Box 22"/>
          <p:cNvSpPr txBox="1">
            <a:spLocks noChangeArrowheads="1"/>
          </p:cNvSpPr>
          <p:nvPr/>
        </p:nvSpPr>
        <p:spPr bwMode="auto">
          <a:xfrm>
            <a:off x="3995738" y="47625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ea typeface="楷体_GB2312" pitchFamily="49" charset="-122"/>
              </a:rPr>
              <a:t>挨</a:t>
            </a:r>
            <a:r>
              <a:rPr lang="en-US" altLang="zh-CN" b="1">
                <a:ea typeface="楷体_GB2312" pitchFamily="49" charset="-122"/>
              </a:rPr>
              <a:t>,</a:t>
            </a:r>
            <a:r>
              <a:rPr lang="zh-CN" altLang="en-US" b="1">
                <a:ea typeface="楷体_GB2312" pitchFamily="49" charset="-122"/>
              </a:rPr>
              <a:t>靠。</a:t>
            </a:r>
          </a:p>
        </p:txBody>
      </p:sp>
      <p:sp>
        <p:nvSpPr>
          <p:cNvPr id="6168" name="Text Box 24"/>
          <p:cNvSpPr txBox="1">
            <a:spLocks noChangeArrowheads="1"/>
          </p:cNvSpPr>
          <p:nvPr/>
        </p:nvSpPr>
        <p:spPr bwMode="auto">
          <a:xfrm>
            <a:off x="6477000" y="609600"/>
            <a:ext cx="15240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ea typeface="楷体_GB2312" pitchFamily="49" charset="-122"/>
              </a:rPr>
              <a:t>消失。</a:t>
            </a:r>
          </a:p>
          <a:p>
            <a:pPr>
              <a:spcBef>
                <a:spcPct val="50000"/>
              </a:spcBef>
            </a:pPr>
            <a:endParaRPr lang="en-US" altLang="zh-CN"/>
          </a:p>
        </p:txBody>
      </p:sp>
      <p:sp>
        <p:nvSpPr>
          <p:cNvPr id="6171" name="AutoShape 27"/>
          <p:cNvSpPr>
            <a:spLocks noChangeArrowheads="1"/>
          </p:cNvSpPr>
          <p:nvPr/>
        </p:nvSpPr>
        <p:spPr bwMode="auto">
          <a:xfrm>
            <a:off x="2590800" y="3124200"/>
            <a:ext cx="1371600" cy="990600"/>
          </a:xfrm>
          <a:prstGeom prst="cloudCallout">
            <a:avLst>
              <a:gd name="adj1" fmla="val -43750"/>
              <a:gd name="adj2" fmla="val 70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zh-CN"/>
          </a:p>
        </p:txBody>
      </p:sp>
      <p:sp>
        <p:nvSpPr>
          <p:cNvPr id="6172" name="Text Box 28"/>
          <p:cNvSpPr txBox="1">
            <a:spLocks noChangeArrowheads="1"/>
          </p:cNvSpPr>
          <p:nvPr/>
        </p:nvSpPr>
        <p:spPr bwMode="auto">
          <a:xfrm>
            <a:off x="2819400" y="33528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ea typeface="仿宋_GB2312" pitchFamily="49" charset="-122"/>
              </a:rPr>
              <a:t>想要。</a:t>
            </a:r>
          </a:p>
        </p:txBody>
      </p:sp>
      <p:sp>
        <p:nvSpPr>
          <p:cNvPr id="6173" name="AutoShape 29"/>
          <p:cNvSpPr>
            <a:spLocks noChangeArrowheads="1"/>
          </p:cNvSpPr>
          <p:nvPr/>
        </p:nvSpPr>
        <p:spPr bwMode="auto">
          <a:xfrm>
            <a:off x="2667000" y="4495800"/>
            <a:ext cx="1143000" cy="838200"/>
          </a:xfrm>
          <a:prstGeom prst="cloudCallout">
            <a:avLst>
              <a:gd name="adj1" fmla="val -43750"/>
              <a:gd name="adj2" fmla="val 70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zh-CN"/>
          </a:p>
        </p:txBody>
      </p:sp>
      <p:sp>
        <p:nvSpPr>
          <p:cNvPr id="6174" name="Text Box 30"/>
          <p:cNvSpPr txBox="1">
            <a:spLocks noChangeArrowheads="1"/>
          </p:cNvSpPr>
          <p:nvPr/>
        </p:nvSpPr>
        <p:spPr bwMode="auto">
          <a:xfrm>
            <a:off x="2819400" y="47244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ea typeface="仿宋_GB2312" pitchFamily="49" charset="-122"/>
              </a:rPr>
              <a:t>再。</a:t>
            </a:r>
          </a:p>
        </p:txBody>
      </p:sp>
      <p:sp>
        <p:nvSpPr>
          <p:cNvPr id="6175" name="Oval 31"/>
          <p:cNvSpPr>
            <a:spLocks noChangeArrowheads="1"/>
          </p:cNvSpPr>
          <p:nvPr/>
        </p:nvSpPr>
        <p:spPr bwMode="auto">
          <a:xfrm>
            <a:off x="2667000" y="22860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76" name="Oval 32"/>
          <p:cNvSpPr>
            <a:spLocks noChangeArrowheads="1"/>
          </p:cNvSpPr>
          <p:nvPr/>
        </p:nvSpPr>
        <p:spPr bwMode="auto">
          <a:xfrm>
            <a:off x="4800600" y="22860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77" name="Oval 33"/>
          <p:cNvSpPr>
            <a:spLocks noChangeArrowheads="1"/>
          </p:cNvSpPr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78" name="Oval 34"/>
          <p:cNvSpPr>
            <a:spLocks noChangeArrowheads="1"/>
          </p:cNvSpPr>
          <p:nvPr/>
        </p:nvSpPr>
        <p:spPr bwMode="auto">
          <a:xfrm>
            <a:off x="1676400" y="56388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79" name="AutoShape 3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019800"/>
            <a:ext cx="685800" cy="609600"/>
          </a:xfrm>
          <a:prstGeom prst="actionButtonHome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>
              <a:solidFill>
                <a:srgbClr val="FFCC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300"/>
                                        <p:tgtEl>
                                          <p:spTgt spid="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6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2" dur="300"/>
                                        <p:tgtEl>
                                          <p:spTgt spid="6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6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500"/>
                                        <p:tgtEl>
                                          <p:spTgt spid="6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7" dur="300"/>
                                        <p:tgtEl>
                                          <p:spTgt spid="6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6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7" dur="500"/>
                                        <p:tgtEl>
                                          <p:spTgt spid="6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2" dur="300"/>
                                        <p:tgtEl>
                                          <p:spTgt spid="6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  <p:bldP spid="6147" grpId="0" autoUpdateAnimBg="0"/>
      <p:bldP spid="6163" grpId="0" animBg="1" autoUpdateAnimBg="0"/>
      <p:bldP spid="6165" grpId="0" animBg="1" autoUpdateAnimBg="0"/>
      <p:bldP spid="6166" grpId="0" autoUpdateAnimBg="0"/>
      <p:bldP spid="6168" grpId="0" autoUpdateAnimBg="0"/>
      <p:bldP spid="6171" grpId="0" animBg="1" autoUpdateAnimBg="0"/>
      <p:bldP spid="6172" grpId="0" autoUpdateAnimBg="0"/>
      <p:bldP spid="6173" grpId="0" animBg="1" autoUpdateAnimBg="0"/>
      <p:bldP spid="6174" grpId="0" autoUpdateAnimBg="0"/>
      <p:bldP spid="6175" grpId="0" animBg="1"/>
      <p:bldP spid="6176" grpId="0" animBg="1"/>
      <p:bldP spid="6177" grpId="0" animBg="1"/>
      <p:bldP spid="617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219200" y="609600"/>
            <a:ext cx="79248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800" dirty="0">
                <a:solidFill>
                  <a:srgbClr val="663300"/>
                </a:solidFill>
                <a:ea typeface="仿宋_GB2312" pitchFamily="49" charset="-122"/>
              </a:rPr>
              <a:t>白日依山尽，黄河入海流。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219200" y="1752600"/>
            <a:ext cx="7086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dirty="0">
                <a:solidFill>
                  <a:srgbClr val="CC0000"/>
                </a:solidFill>
                <a:ea typeface="华文行楷" pitchFamily="2" charset="-122"/>
              </a:rPr>
              <a:t>句意解释：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974725" y="35258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/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1219200" y="2590800"/>
            <a:ext cx="79248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rgbClr val="663300"/>
                </a:solidFill>
                <a:ea typeface="楷体_GB2312" pitchFamily="49" charset="-122"/>
              </a:rPr>
              <a:t>太阳依傍着山峦渐渐下沉、消失，黄河水</a:t>
            </a:r>
          </a:p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rgbClr val="663300"/>
                </a:solidFill>
                <a:ea typeface="楷体_GB2312" pitchFamily="49" charset="-122"/>
              </a:rPr>
              <a:t>朝着大海滔滔奔流。</a:t>
            </a: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1143000" y="3962400"/>
            <a:ext cx="8153400" cy="204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一轮落日，在连绵起伏的群山背后渐渐西</a:t>
            </a:r>
          </a:p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沉；黄河水自远方奔腾而来， 又波涛滚滚</a:t>
            </a:r>
          </a:p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的向大海奔去。</a:t>
            </a:r>
          </a:p>
        </p:txBody>
      </p:sp>
      <p:sp>
        <p:nvSpPr>
          <p:cNvPr id="7176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077200" y="5867400"/>
            <a:ext cx="762000" cy="685800"/>
          </a:xfrm>
          <a:prstGeom prst="actionButtonForwardNex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3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3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3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utoUpdateAnimBg="0"/>
      <p:bldP spid="7171" grpId="0" autoUpdateAnimBg="0"/>
      <p:bldP spid="7173" grpId="0" autoUpdateAnimBg="0"/>
      <p:bldP spid="717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1187450" y="765175"/>
            <a:ext cx="76962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800" dirty="0">
                <a:solidFill>
                  <a:srgbClr val="663300"/>
                </a:solidFill>
                <a:ea typeface="仿宋_GB2312" pitchFamily="49" charset="-122"/>
              </a:rPr>
              <a:t>欲穷千里目，更上一层楼。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219200" y="1600200"/>
            <a:ext cx="8839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dirty="0">
                <a:solidFill>
                  <a:srgbClr val="CC0000"/>
                </a:solidFill>
                <a:ea typeface="仿宋_GB2312" pitchFamily="49" charset="-122"/>
              </a:rPr>
              <a:t>句意解释：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971550" y="2420938"/>
            <a:ext cx="81724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rgbClr val="663300"/>
                </a:solidFill>
                <a:ea typeface="仿宋_GB2312" pitchFamily="49" charset="-122"/>
              </a:rPr>
              <a:t>      </a:t>
            </a:r>
            <a:r>
              <a:rPr lang="zh-CN" altLang="en-US" sz="3200" dirty="0">
                <a:solidFill>
                  <a:srgbClr val="663300"/>
                </a:solidFill>
                <a:ea typeface="仿宋_GB2312" pitchFamily="49" charset="-122"/>
              </a:rPr>
              <a:t>要想看到更远处的景色，就要再登上一层楼。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1143000" y="3810000"/>
            <a:ext cx="6781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dirty="0">
                <a:solidFill>
                  <a:srgbClr val="CC0000"/>
                </a:solidFill>
                <a:ea typeface="仿宋_GB2312" pitchFamily="49" charset="-122"/>
              </a:rPr>
              <a:t>蕴含的哲理：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1295400" y="4724400"/>
            <a:ext cx="7391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rgbClr val="663300"/>
                </a:solidFill>
                <a:ea typeface="华文行楷" pitchFamily="2" charset="-122"/>
              </a:rPr>
              <a:t>       </a:t>
            </a:r>
            <a:r>
              <a:rPr lang="zh-CN" altLang="en-US" sz="3200" dirty="0">
                <a:solidFill>
                  <a:srgbClr val="663300"/>
                </a:solidFill>
                <a:ea typeface="仿宋_GB2312" pitchFamily="49" charset="-122"/>
              </a:rPr>
              <a:t>诗人想看到更远的景色，这表现了诗人积极向上的进取精神。</a:t>
            </a:r>
          </a:p>
        </p:txBody>
      </p:sp>
      <p:sp>
        <p:nvSpPr>
          <p:cNvPr id="8200" name="AutoShape 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019800"/>
            <a:ext cx="685800" cy="609600"/>
          </a:xfrm>
          <a:prstGeom prst="actionButtonHome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>
              <a:solidFill>
                <a:srgbClr val="FFCC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3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3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autoUpdateAnimBg="0"/>
      <p:bldP spid="8196" grpId="0" autoUpdateAnimBg="0"/>
      <p:bldP spid="8197" grpId="0" autoUpdateAnimBg="0"/>
      <p:bldP spid="8198" grpId="0" autoUpdateAnimBg="0"/>
      <p:bldP spid="8199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poo200367145921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259632" y="1196752"/>
            <a:ext cx="4038600" cy="465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5410200" y="914400"/>
            <a:ext cx="340995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 dirty="0">
                <a:solidFill>
                  <a:srgbClr val="663300"/>
                </a:solidFill>
                <a:latin typeface="黑体" pitchFamily="49" charset="-122"/>
                <a:ea typeface="黑体" pitchFamily="49" charset="-122"/>
              </a:rPr>
              <a:t>1.</a:t>
            </a:r>
            <a:r>
              <a:rPr lang="zh-CN" altLang="en-US" sz="4000" b="1" dirty="0">
                <a:solidFill>
                  <a:srgbClr val="663300"/>
                </a:solidFill>
                <a:latin typeface="黑体" pitchFamily="49" charset="-122"/>
                <a:ea typeface="黑体" pitchFamily="49" charset="-122"/>
              </a:rPr>
              <a:t>诗人在鹳雀楼上看到了什么景象？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5486400" y="3124200"/>
            <a:ext cx="304800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 dirty="0">
                <a:solidFill>
                  <a:srgbClr val="663300"/>
                </a:solidFill>
                <a:latin typeface="黑体" pitchFamily="49" charset="-122"/>
                <a:ea typeface="黑体" pitchFamily="49" charset="-122"/>
              </a:rPr>
              <a:t>2.</a:t>
            </a:r>
            <a:r>
              <a:rPr lang="en-US" altLang="zh-CN" sz="4000" b="1" dirty="0">
                <a:solidFill>
                  <a:srgbClr val="663300"/>
                </a:solidFill>
                <a:latin typeface="Times New Roman"/>
                <a:ea typeface="黑体" pitchFamily="49" charset="-122"/>
              </a:rPr>
              <a:t>“</a:t>
            </a:r>
            <a:r>
              <a:rPr lang="zh-CN" altLang="en-US" sz="4000" b="1" dirty="0">
                <a:solidFill>
                  <a:srgbClr val="663300"/>
                </a:solidFill>
                <a:latin typeface="黑体" pitchFamily="49" charset="-122"/>
                <a:ea typeface="黑体" pitchFamily="49" charset="-122"/>
              </a:rPr>
              <a:t>欲穷千里目</a:t>
            </a:r>
            <a:r>
              <a:rPr lang="en-US" altLang="zh-CN" sz="4000" b="1" dirty="0">
                <a:solidFill>
                  <a:srgbClr val="663300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4000" b="1" dirty="0">
                <a:solidFill>
                  <a:srgbClr val="663300"/>
                </a:solidFill>
                <a:latin typeface="黑体" pitchFamily="49" charset="-122"/>
                <a:ea typeface="黑体" pitchFamily="49" charset="-122"/>
              </a:rPr>
              <a:t>更上一层楼</a:t>
            </a:r>
            <a:r>
              <a:rPr lang="zh-CN" altLang="en-US" sz="4000" b="1" dirty="0">
                <a:solidFill>
                  <a:srgbClr val="663300"/>
                </a:solidFill>
                <a:latin typeface="Times New Roman"/>
                <a:ea typeface="黑体" pitchFamily="49" charset="-122"/>
              </a:rPr>
              <a:t>”</a:t>
            </a:r>
            <a:r>
              <a:rPr lang="zh-CN" altLang="en-US" sz="4000" b="1" dirty="0">
                <a:solidFill>
                  <a:srgbClr val="663300"/>
                </a:solidFill>
                <a:latin typeface="黑体" pitchFamily="49" charset="-122"/>
                <a:ea typeface="黑体" pitchFamily="49" charset="-122"/>
              </a:rPr>
              <a:t>是什么意思</a:t>
            </a:r>
            <a:r>
              <a:rPr lang="en-US" altLang="zh-CN" sz="4000" b="1" dirty="0">
                <a:solidFill>
                  <a:srgbClr val="663300"/>
                </a:solidFill>
                <a:latin typeface="黑体" pitchFamily="49" charset="-122"/>
                <a:ea typeface="黑体" pitchFamily="49" charset="-122"/>
              </a:rPr>
              <a:t>?</a:t>
            </a:r>
          </a:p>
        </p:txBody>
      </p:sp>
      <p:sp>
        <p:nvSpPr>
          <p:cNvPr id="9224" name="AutoShape 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019800"/>
            <a:ext cx="685800" cy="609600"/>
          </a:xfrm>
          <a:prstGeom prst="actionButtonHome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>
              <a:solidFill>
                <a:srgbClr val="FFCC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3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3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autoUpdateAnimBg="0"/>
      <p:bldP spid="922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1" name="Picture 5" descr="12134803111221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042988" y="1557338"/>
            <a:ext cx="7777162" cy="5040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342" name="WordArt 6" descr="白色大理石"/>
          <p:cNvSpPr>
            <a:spLocks noChangeArrowheads="1" noChangeShapeType="1" noTextEdit="1"/>
          </p:cNvSpPr>
          <p:nvPr/>
        </p:nvSpPr>
        <p:spPr bwMode="auto">
          <a:xfrm>
            <a:off x="3059113" y="404813"/>
            <a:ext cx="2833687" cy="105251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 xmlns="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</a:sp3d>
          </a:bodyPr>
          <a:lstStyle/>
          <a:p>
            <a:pPr algn="ctr"/>
            <a:r>
              <a:rPr lang="zh-CN" altLang="en-US" sz="3600" kern="10">
                <a:ln w="9525">
                  <a:round/>
                  <a:headEnd/>
                  <a:tailEnd/>
                </a:ln>
                <a:blipFill dpi="0" rotWithShape="0">
                  <a:blip r:embed="rId4"/>
                  <a:srcRect/>
                  <a:tile tx="0" ty="0" sx="100000" sy="100000" flip="none" algn="tl"/>
                </a:blipFill>
                <a:latin typeface="宋体"/>
                <a:ea typeface="宋体"/>
              </a:rPr>
              <a:t>登鹳雀楼</a:t>
            </a:r>
          </a:p>
        </p:txBody>
      </p:sp>
      <p:sp>
        <p:nvSpPr>
          <p:cNvPr id="14343" name="WordArt 7" descr="白色大理石"/>
          <p:cNvSpPr>
            <a:spLocks noChangeArrowheads="1" noChangeShapeType="1" noTextEdit="1"/>
          </p:cNvSpPr>
          <p:nvPr/>
        </p:nvSpPr>
        <p:spPr bwMode="auto">
          <a:xfrm>
            <a:off x="7596188" y="1196975"/>
            <a:ext cx="1016000" cy="523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 xmlns="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</a:sp3d>
          </a:bodyPr>
          <a:lstStyle/>
          <a:p>
            <a:pPr algn="ctr"/>
            <a:r>
              <a:rPr lang="zh-CN" altLang="en-US" sz="3600" b="1" kern="10">
                <a:ln w="9525">
                  <a:round/>
                  <a:headEnd/>
                  <a:tailEnd/>
                </a:ln>
                <a:blipFill dpi="0" rotWithShape="0">
                  <a:blip r:embed="rId4"/>
                  <a:srcRect/>
                  <a:tile tx="0" ty="0" sx="100000" sy="100000" flip="none" algn="tl"/>
                </a:blipFill>
                <a:latin typeface="宋体"/>
                <a:ea typeface="宋体"/>
              </a:rPr>
              <a:t>唐 王之涣</a:t>
            </a:r>
          </a:p>
        </p:txBody>
      </p:sp>
      <p:pic>
        <p:nvPicPr>
          <p:cNvPr id="14344" name="江南 - 古筝.mp3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32138" y="58054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143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 nodeType="clickPar">
                      <p:stCondLst>
                        <p:cond delay="0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9" dur="208926" fill="hold"/>
                                        <p:tgtEl>
                                          <p:spTgt spid="1434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344"/>
                  </p:tgtEl>
                </p:cond>
              </p:nextCondLst>
            </p:seq>
            <p:audio>
              <p:cMediaNode>
                <p:cTn id="20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344"/>
                </p:tgtEl>
              </p:cMediaNode>
            </p:audio>
          </p:childTnLst>
        </p:cTn>
      </p:par>
    </p:tnLst>
    <p:bldLst>
      <p:bldP spid="14342" grpId="0" animBg="1"/>
      <p:bldP spid="14343" grpId="0" animBg="1"/>
    </p:bldLst>
  </p:timing>
</p:sld>
</file>

<file path=ppt/theme/theme1.xml><?xml version="1.0" encoding="utf-8"?>
<a:theme xmlns:a="http://schemas.openxmlformats.org/drawingml/2006/main" name="第一PPT模板网-WWW.1PPT.COM">
  <a:themeElements>
    <a:clrScheme name="Notebook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Notebook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otebook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Designs\Notebook.pot</Template>
  <TotalTime>414</TotalTime>
  <Words>344</Words>
  <Application>Microsoft Office PowerPoint</Application>
  <PresentationFormat>全屏显示(4:3)</PresentationFormat>
  <Paragraphs>47</Paragraphs>
  <Slides>14</Slides>
  <Notes>0</Notes>
  <HiddenSlides>0</HiddenSlides>
  <MMClips>3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第一PPT模板网-WWW.1PPT.COM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</vt:vector>
  </TitlesOfParts>
  <Manager>第一PPT模板网-WWW.1PPT.COM</Manager>
  <Company>第一PPT模板网-WWW.1PPT.COM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edu-down</dc:title>
  <dc:subject>第一PPT模板网-WWW.1PPT.COM</dc:subject>
  <dc:creator>edu-down</dc:creator>
  <cp:keywords>edu-down</cp:keywords>
  <dc:description>第一PPT模板网-WWW.1PPT.COM</dc:description>
  <cp:lastModifiedBy>liuwei</cp:lastModifiedBy>
  <cp:revision>28</cp:revision>
  <dcterms:created xsi:type="dcterms:W3CDTF">1997-12-31T17:35:50Z</dcterms:created>
  <dcterms:modified xsi:type="dcterms:W3CDTF">2017-04-15T14:09:55Z</dcterms:modified>
  <cp:category>第一PPT模板网-WWW.1PPT.COM</cp:category>
</cp:coreProperties>
</file>