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70" r:id="rId4"/>
    <p:sldId id="267" r:id="rId5"/>
    <p:sldId id="258" r:id="rId6"/>
    <p:sldId id="271" r:id="rId7"/>
    <p:sldId id="272" r:id="rId8"/>
    <p:sldId id="274" r:id="rId9"/>
    <p:sldId id="273" r:id="rId10"/>
    <p:sldId id="275" r:id="rId11"/>
    <p:sldId id="263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9A46"/>
    <a:srgbClr val="99EC34"/>
    <a:srgbClr val="76CA36"/>
    <a:srgbClr val="FFEF94"/>
    <a:srgbClr val="E09726"/>
    <a:srgbClr val="E1B619"/>
    <a:srgbClr val="F5E0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0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zh-CN" altLang="en-US"/>
              <a:t>绿色圃中小学教育网http://www.lspjy.com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4669B8-E745-4CC6-84C3-B4D6D8897399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zh-CN" altLang="en-US"/>
              <a:t>绿色圃中小学教育网http://www.lspjy.com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C81F7D3-2296-41BE-8C90-D056CD9C8C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4696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zh-CN" altLang="en-US"/>
              <a:t>绿色圃中小学教育网http://www.lspjy.com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824768-7C9D-414E-9DF8-8A2F412B55DD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zh-CN" altLang="en-US"/>
              <a:t>绿色圃中小学教育网http://www.lspjy.com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AF6141-4BDD-4151-AECE-D8258DB7BF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719584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眉占位符 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绿色圃中小学教育网http://www.lspjy.com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绿色圃中小学教育网http://www.lspjy.com</a:t>
            </a:r>
            <a:endParaRPr lang="en-US" altLang="zh-CN"/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眉占位符 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绿色圃中小学教育网http://www.lspjy.com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绿色圃中小学教育网http://www.lspjy.com</a:t>
            </a:r>
            <a:endParaRPr lang="en-US" altLang="zh-CN"/>
          </a:p>
        </p:txBody>
      </p:sp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EF72396-B22B-4544-A76F-2BA71EEFB982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绿色圃中小学教育网http://www.lspjy.com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绿色圃中小学教育网http://www.lspjy.com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6141-4BDD-4151-AECE-D8258DB7BFA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3526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KSO_BT1"/>
          <p:cNvSpPr>
            <a:spLocks noGrp="1" noChangeArrowheads="1"/>
          </p:cNvSpPr>
          <p:nvPr>
            <p:ph type="ctrTitle"/>
          </p:nvPr>
        </p:nvSpPr>
        <p:spPr>
          <a:xfrm>
            <a:off x="1512888" y="1085850"/>
            <a:ext cx="5610225" cy="1876425"/>
          </a:xfrm>
        </p:spPr>
        <p:txBody>
          <a:bodyPr/>
          <a:lstStyle>
            <a:lvl1pPr algn="ctr">
              <a:defRPr sz="4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3078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1501775" y="3044825"/>
            <a:ext cx="5630863" cy="519113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 sz="18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D43F-FDEB-479D-9424-A6E31AA67F65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BEC05D5-95F2-47A9-BB24-0A766E3F02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5117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72AA-B63F-4153-AC15-CEECA7033E7A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96FDB-3875-40B2-B0B3-8DD8904C6F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8043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01600"/>
            <a:ext cx="2071688" cy="6030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101600"/>
            <a:ext cx="6067425" cy="6030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ACE47-EA1E-4CA8-A0AA-7286D0D62A8C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F15EF-D956-4E70-AC00-DF9A6D8A4F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177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19100" y="101600"/>
            <a:ext cx="8291513" cy="603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49AE-27B2-4FB3-83B7-D557BBBB51A2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DFD18-74EF-4F4C-8CE3-8765315F89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902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101600"/>
            <a:ext cx="8291513" cy="700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939800"/>
            <a:ext cx="4068763" cy="519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0263" y="939800"/>
            <a:ext cx="4070350" cy="251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0263" y="3611563"/>
            <a:ext cx="4070350" cy="2520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5D451-0BEC-4664-BA4A-40AEDE248181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7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A7D-3BBD-46CD-8FC0-554F5CA197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8634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70CE4-E270-444A-8C3B-6B475341C6C2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D2236-4363-4BEB-800B-BB0A45704D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0975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93B1-C072-45B6-BE4C-E9C53A85DD96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65649-3D54-42BE-A37E-797766EEC9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1213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23131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223838"/>
            <a:ext cx="9144000" cy="714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A3A8E-472E-416D-8D6C-A12208FDC0DE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6AADD-6B49-42F9-9C24-E79474387B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27098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23131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223838"/>
            <a:ext cx="9144000" cy="714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2EE9F-F498-473A-BAE8-2148834DAB7E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013C4-C89E-4629-9ADA-D6B8CBA532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903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DFBF1-8B7B-4294-866A-99736BEE9D00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22AA4-76B0-40FD-BC36-4B62861E7A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819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8F6EA-4250-4884-B170-7C38ECFAFB2A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66FBB-1E97-40B7-A52A-3FDBD92225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214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939800"/>
            <a:ext cx="4068763" cy="519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939800"/>
            <a:ext cx="4070350" cy="519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871E9-2A85-4F62-93E0-407F63516B8B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54E85-20F5-4D12-B50A-66C764E6C7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6761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E09F1-7569-450C-871F-C751F6AEE066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63EDB-FEE3-4060-B09B-C74F179AE6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235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54033-4DFA-4676-B9B1-AE0DA7DD6C0D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6EF07-EFD5-44C9-BCA1-D19EF39E97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3004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D104-4EF1-4CBE-A1B6-D5E9005B598E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46FAA-D61A-4E47-8833-F7C5690519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4150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03FC3-4011-453F-AF12-1642D857C84B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340ED-2CD5-458A-B3FD-EAA372EEE9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92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DE3C-2BB9-4DB9-AD63-9A91CB1EAB62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1F395-A158-493A-BA83-28C8F93CA1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0474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01600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9495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53F9D0-7C0D-4AAB-A109-187100A83265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2052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3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fld id="{30C08EEA-2319-4E4D-A74B-18E8CFC50A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939800"/>
            <a:ext cx="8291513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rgbClr val="0E778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"/>
        <a:defRPr sz="2000" kern="1200">
          <a:solidFill>
            <a:srgbClr val="14B3D2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A1D1BF"/>
        </a:buClr>
        <a:buFont typeface="幼圆" pitchFamily="49" charset="-122"/>
        <a:buChar char=" "/>
        <a:defRPr sz="1600" kern="1200">
          <a:solidFill>
            <a:srgbClr val="7D7D7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475712" y="1052736"/>
            <a:ext cx="59055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/>
            <a:r>
              <a:rPr lang="zh-CN" altLang="en-US" sz="115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对韵歌</a:t>
            </a:r>
          </a:p>
        </p:txBody>
      </p:sp>
      <p:pic>
        <p:nvPicPr>
          <p:cNvPr id="6148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2670175" cy="434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489825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468313" y="336550"/>
            <a:ext cx="8234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柳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liǔ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绿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lǜ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对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桃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táo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红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hóng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4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1763713" y="1889125"/>
            <a:ext cx="5689600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我会填。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（ ）（ ）对水秀，柳绿对（ ）（ 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我会对。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   云</a:t>
            </a:r>
            <a:r>
              <a:rPr lang="en-US" altLang="zh-CN" sz="2800" b="1" dirty="0"/>
              <a:t>              </a:t>
            </a:r>
            <a:r>
              <a:rPr lang="zh-CN" altLang="en-US" sz="2800" b="1" dirty="0"/>
              <a:t>（ ）        雪             （ 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（  ）            鸟           （ ）          </a:t>
            </a:r>
            <a:r>
              <a:rPr lang="zh-CN" altLang="en-US" sz="2800" b="1" dirty="0" smtClean="0"/>
              <a:t>虫 </a:t>
            </a:r>
            <a:endParaRPr lang="en-US" altLang="zh-CN" sz="2800" b="1" dirty="0"/>
          </a:p>
        </p:txBody>
      </p:sp>
      <p:pic>
        <p:nvPicPr>
          <p:cNvPr id="18435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9525" y="-242888"/>
            <a:ext cx="2071688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文本框 3"/>
          <p:cNvSpPr txBox="1">
            <a:spLocks noChangeArrowheads="1"/>
          </p:cNvSpPr>
          <p:nvPr/>
        </p:nvSpPr>
        <p:spPr bwMode="auto">
          <a:xfrm>
            <a:off x="1584325" y="423863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练一练</a:t>
            </a:r>
          </a:p>
        </p:txBody>
      </p:sp>
      <p:sp>
        <p:nvSpPr>
          <p:cNvPr id="6" name="左右箭头 5"/>
          <p:cNvSpPr/>
          <p:nvPr/>
        </p:nvSpPr>
        <p:spPr>
          <a:xfrm>
            <a:off x="5595938" y="3995738"/>
            <a:ext cx="908050" cy="179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>
            <a:off x="2628900" y="4067175"/>
            <a:ext cx="1006475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627313" y="4594225"/>
            <a:ext cx="1008062" cy="212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5622925" y="4672013"/>
            <a:ext cx="908050" cy="179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25079" y="0"/>
            <a:ext cx="9169079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-14288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615950" y="6524625"/>
            <a:ext cx="19107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" dirty="0">
                <a:solidFill>
                  <a:schemeClr val="bg1"/>
                </a:solidFill>
                <a:latin typeface="Arial" pitchFamily="34" charset="0"/>
              </a:rPr>
              <a:t>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4464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64050" y="19050"/>
            <a:ext cx="46799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7"/>
          <p:cNvSpPr txBox="1">
            <a:spLocks noChangeArrowheads="1"/>
          </p:cNvSpPr>
          <p:nvPr/>
        </p:nvSpPr>
        <p:spPr bwMode="auto">
          <a:xfrm>
            <a:off x="1547813" y="3429000"/>
            <a:ext cx="360362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云</a:t>
            </a:r>
          </a:p>
        </p:txBody>
      </p:sp>
      <p:sp>
        <p:nvSpPr>
          <p:cNvPr id="9221" name="文本框 9"/>
          <p:cNvSpPr txBox="1">
            <a:spLocks noChangeArrowheads="1"/>
          </p:cNvSpPr>
          <p:nvPr/>
        </p:nvSpPr>
        <p:spPr bwMode="auto">
          <a:xfrm>
            <a:off x="5867400" y="3460750"/>
            <a:ext cx="16573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 b="1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雨</a:t>
            </a:r>
          </a:p>
        </p:txBody>
      </p:sp>
      <p:sp>
        <p:nvSpPr>
          <p:cNvPr id="11" name="左右箭头 10"/>
          <p:cNvSpPr>
            <a:spLocks noChangeArrowheads="1"/>
          </p:cNvSpPr>
          <p:nvPr/>
        </p:nvSpPr>
        <p:spPr bwMode="auto">
          <a:xfrm>
            <a:off x="3044825" y="3973513"/>
            <a:ext cx="2808288" cy="357187"/>
          </a:xfrm>
          <a:prstGeom prst="leftRightArrow">
            <a:avLst>
              <a:gd name="adj1" fmla="val 50000"/>
              <a:gd name="adj2" fmla="val 49940"/>
            </a:avLst>
          </a:prstGeom>
          <a:solidFill>
            <a:srgbClr val="FFFFCC"/>
          </a:solidFill>
          <a:ln w="9525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b="1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23850" y="6453188"/>
            <a:ext cx="19107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" dirty="0">
                <a:solidFill>
                  <a:schemeClr val="bg1"/>
                </a:solidFill>
                <a:latin typeface="Arial" pitchFamily="34" charset="0"/>
              </a:rPr>
              <a:t>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6463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4427537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文本框 3"/>
          <p:cNvSpPr txBox="1">
            <a:spLocks noChangeArrowheads="1"/>
          </p:cNvSpPr>
          <p:nvPr/>
        </p:nvSpPr>
        <p:spPr bwMode="auto">
          <a:xfrm>
            <a:off x="1835150" y="3941763"/>
            <a:ext cx="1368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雪</a:t>
            </a:r>
          </a:p>
        </p:txBody>
      </p: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6011863" y="3971925"/>
            <a:ext cx="13017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800">
                <a:solidFill>
                  <a:srgbClr val="7030A0"/>
                </a:solidFill>
              </a:rPr>
              <a:t>风</a:t>
            </a:r>
          </a:p>
        </p:txBody>
      </p:sp>
      <p:sp>
        <p:nvSpPr>
          <p:cNvPr id="7" name="左右箭头 6"/>
          <p:cNvSpPr>
            <a:spLocks noChangeArrowheads="1"/>
          </p:cNvSpPr>
          <p:nvPr/>
        </p:nvSpPr>
        <p:spPr bwMode="auto">
          <a:xfrm>
            <a:off x="3419475" y="4365625"/>
            <a:ext cx="2592388" cy="460375"/>
          </a:xfrm>
          <a:prstGeom prst="leftRightArrow">
            <a:avLst>
              <a:gd name="adj1" fmla="val 50000"/>
              <a:gd name="adj2" fmla="val 5008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b="1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627313" y="1573213"/>
            <a:ext cx="6265862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yún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yǔ</a:t>
            </a:r>
            <a:endParaRPr lang="en-US" altLang="zh-CN" sz="36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zh-CN" altLang="en-US" sz="8000" dirty="0">
                <a:solidFill>
                  <a:srgbClr val="000000"/>
                </a:solidFill>
                <a:cs typeface="Times New Roman" pitchFamily="18" charset="0"/>
              </a:rPr>
              <a:t>云对雨，</a:t>
            </a:r>
            <a:endParaRPr lang="zh-CN" altLang="en-US" sz="8000" dirty="0">
              <a:cs typeface="Times New Roman" pitchFamily="18" charset="0"/>
            </a:endParaRPr>
          </a:p>
          <a:p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xuě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fēng</a:t>
            </a:r>
            <a:endParaRPr lang="en-US" altLang="zh-CN" sz="36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zh-CN" altLang="en-US" sz="8000" dirty="0">
                <a:solidFill>
                  <a:srgbClr val="000000"/>
                </a:solidFill>
                <a:cs typeface="Times New Roman" pitchFamily="18" charset="0"/>
              </a:rPr>
              <a:t>雪对风。</a:t>
            </a:r>
            <a:endParaRPr lang="zh-CN" altLang="en-US" sz="8000" dirty="0"/>
          </a:p>
        </p:txBody>
      </p:sp>
      <p:pic>
        <p:nvPicPr>
          <p:cNvPr id="12291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17557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文本框 4"/>
          <p:cNvSpPr txBox="1">
            <a:spLocks noChangeArrowheads="1"/>
          </p:cNvSpPr>
          <p:nvPr/>
        </p:nvSpPr>
        <p:spPr bwMode="auto">
          <a:xfrm>
            <a:off x="2051720" y="620688"/>
            <a:ext cx="1728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40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读一读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sc.jb51.net/uploads/allimg/150629/14-1506291452525W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242888"/>
            <a:ext cx="4392613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392613" y="3284538"/>
            <a:ext cx="4773612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187450" y="3540125"/>
            <a:ext cx="129698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花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6025" y="2093913"/>
            <a:ext cx="1296988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鸟</a:t>
            </a:r>
          </a:p>
        </p:txBody>
      </p:sp>
      <p:sp>
        <p:nvSpPr>
          <p:cNvPr id="6" name="左右箭头 5"/>
          <p:cNvSpPr>
            <a:spLocks noChangeArrowheads="1"/>
          </p:cNvSpPr>
          <p:nvPr/>
        </p:nvSpPr>
        <p:spPr bwMode="auto">
          <a:xfrm rot="-1105735">
            <a:off x="2476500" y="3240088"/>
            <a:ext cx="3984625" cy="601662"/>
          </a:xfrm>
          <a:prstGeom prst="leftRightArrow">
            <a:avLst>
              <a:gd name="adj1" fmla="val 50000"/>
              <a:gd name="adj2" fmla="val 4991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b="1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4321175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37163" y="-315913"/>
            <a:ext cx="3906837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578600" y="3600450"/>
            <a:ext cx="122396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虫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87450" y="1633538"/>
            <a:ext cx="12239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鱼</a:t>
            </a:r>
          </a:p>
        </p:txBody>
      </p:sp>
      <p:sp>
        <p:nvSpPr>
          <p:cNvPr id="6" name="左右箭头 5"/>
          <p:cNvSpPr>
            <a:spLocks noChangeArrowheads="1"/>
          </p:cNvSpPr>
          <p:nvPr/>
        </p:nvSpPr>
        <p:spPr bwMode="auto">
          <a:xfrm rot="1475652">
            <a:off x="2239963" y="2928938"/>
            <a:ext cx="4713287" cy="758825"/>
          </a:xfrm>
          <a:prstGeom prst="leftRightArrow">
            <a:avLst>
              <a:gd name="adj1" fmla="val 50000"/>
              <a:gd name="adj2" fmla="val 5006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b="1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17557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文本框 4"/>
          <p:cNvSpPr txBox="1">
            <a:spLocks noChangeArrowheads="1"/>
          </p:cNvSpPr>
          <p:nvPr/>
        </p:nvSpPr>
        <p:spPr bwMode="auto">
          <a:xfrm>
            <a:off x="1935163" y="715963"/>
            <a:ext cx="1728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40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读一读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971550" y="2286000"/>
            <a:ext cx="75850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6000" b="1" dirty="0">
                <a:solidFill>
                  <a:srgbClr val="000000"/>
                </a:solidFill>
                <a:cs typeface="Times New Roman" pitchFamily="18" charset="0"/>
              </a:rPr>
              <a:t>花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huā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6000" b="1" dirty="0">
                <a:solidFill>
                  <a:srgbClr val="000000"/>
                </a:solidFill>
                <a:cs typeface="Times New Roman" pitchFamily="18" charset="0"/>
              </a:rPr>
              <a:t>对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6000" b="1" dirty="0">
                <a:solidFill>
                  <a:srgbClr val="000000"/>
                </a:solidFill>
                <a:cs typeface="Times New Roman" pitchFamily="18" charset="0"/>
              </a:rPr>
              <a:t>鸟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niǎo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6000" b="1" dirty="0">
              <a:cs typeface="Times New Roman" pitchFamily="18" charset="0"/>
            </a:endParaRPr>
          </a:p>
          <a:p>
            <a:r>
              <a:rPr lang="zh-CN" altLang="en-US" sz="6000" b="1" dirty="0">
                <a:solidFill>
                  <a:srgbClr val="000000"/>
                </a:solidFill>
                <a:cs typeface="Times New Roman" pitchFamily="18" charset="0"/>
              </a:rPr>
              <a:t>鱼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yú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6000" b="1" dirty="0">
                <a:solidFill>
                  <a:srgbClr val="000000"/>
                </a:solidFill>
                <a:cs typeface="Times New Roman" pitchFamily="18" charset="0"/>
              </a:rPr>
              <a:t>对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6000" b="1" dirty="0">
                <a:solidFill>
                  <a:srgbClr val="000000"/>
                </a:solidFill>
                <a:cs typeface="Times New Roman" pitchFamily="18" charset="0"/>
              </a:rPr>
              <a:t>虫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chóng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6000" b="1" dirty="0">
              <a:cs typeface="Times New Roman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3850" y="6453188"/>
            <a:ext cx="19107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" dirty="0">
                <a:solidFill>
                  <a:schemeClr val="bg1"/>
                </a:solidFill>
                <a:latin typeface="Arial" pitchFamily="34" charset="0"/>
              </a:rPr>
              <a:t>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395288" y="479425"/>
            <a:ext cx="851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山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shān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清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qīng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对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水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shuǐ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秀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xiù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4000" dirty="0">
              <a:cs typeface="Times New Roman" pitchFamily="18" charset="0"/>
            </a:endParaRPr>
          </a:p>
        </p:txBody>
      </p:sp>
      <p:pic>
        <p:nvPicPr>
          <p:cNvPr id="16387" name="Picture 7" descr="http://henan.china.com.cn/sitedata/resource/images/201203/20120306215608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1333500"/>
            <a:ext cx="8499475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A000120140627A27PWBG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46D2ED"/>
      </a:accent1>
      <a:accent2>
        <a:srgbClr val="62B295"/>
      </a:accent2>
      <a:accent3>
        <a:srgbClr val="FFFFFF"/>
      </a:accent3>
      <a:accent4>
        <a:srgbClr val="3B3D3F"/>
      </a:accent4>
      <a:accent5>
        <a:srgbClr val="B0E5F4"/>
      </a:accent5>
      <a:accent6>
        <a:srgbClr val="58A187"/>
      </a:accent6>
      <a:hlink>
        <a:srgbClr val="00B0F0"/>
      </a:hlink>
      <a:folHlink>
        <a:srgbClr val="AFB2B4"/>
      </a:folHlink>
    </a:clrScheme>
    <a:fontScheme name="A000120140627A27PWBG">
      <a:majorFont>
        <a:latin typeface="华文琥珀"/>
        <a:ea typeface="华文琥珀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A000120140627A27PWBG 1">
        <a:dk1>
          <a:srgbClr val="47494B"/>
        </a:dk1>
        <a:lt1>
          <a:srgbClr val="FFFFFF"/>
        </a:lt1>
        <a:dk2>
          <a:srgbClr val="454749"/>
        </a:dk2>
        <a:lt2>
          <a:srgbClr val="FFFFFF"/>
        </a:lt2>
        <a:accent1>
          <a:srgbClr val="46D2ED"/>
        </a:accent1>
        <a:accent2>
          <a:srgbClr val="62B295"/>
        </a:accent2>
        <a:accent3>
          <a:srgbClr val="FFFFFF"/>
        </a:accent3>
        <a:accent4>
          <a:srgbClr val="3B3D3F"/>
        </a:accent4>
        <a:accent5>
          <a:srgbClr val="B0E5F4"/>
        </a:accent5>
        <a:accent6>
          <a:srgbClr val="58A18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6" id="{1F1D328E-EA35-4E73-B16C-F25B4C432C46}" vid="{E27EA767-FFA8-4A6C-BB7B-E6832576DDB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主题16</Template>
  <TotalTime>388</TotalTime>
  <Words>324</Words>
  <Application>Microsoft Office PowerPoint</Application>
  <PresentationFormat>全屏显示(4:3)</PresentationFormat>
  <Paragraphs>48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55</cp:revision>
  <dcterms:created xsi:type="dcterms:W3CDTF">2016-08-24T07:14:44Z</dcterms:created>
  <dcterms:modified xsi:type="dcterms:W3CDTF">2017-04-15T13:56:55Z</dcterms:modified>
  <cp:category>第一PPT模板网-WWW.1PPT.COM</cp:category>
  <cp:contentStatus>绿色圃中小学教育网http://www.lspjy.com</cp:contentStatus>
</cp:coreProperties>
</file>