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20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563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867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84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89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24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47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211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64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52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37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2034-7151-4E0B-94A6-97B0002AA50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2D51-124C-4DA0-A0DB-5167B0846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253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7.jpeg"/><Relationship Id="rId7" Type="http://schemas.openxmlformats.org/officeDocument/2006/relationships/slide" Target="slide2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11" Type="http://schemas.openxmlformats.org/officeDocument/2006/relationships/image" Target="../media/image33.jpeg"/><Relationship Id="rId5" Type="http://schemas.openxmlformats.org/officeDocument/2006/relationships/hyperlink" Target="file:///D:\My%20Documents\Desktop\&#29233;&#25252;&#33457;&#33609;&#26641;&#26408;.asf" TargetMode="External"/><Relationship Id="rId10" Type="http://schemas.openxmlformats.org/officeDocument/2006/relationships/image" Target="../media/image32.jpeg"/><Relationship Id="rId4" Type="http://schemas.openxmlformats.org/officeDocument/2006/relationships/image" Target="../media/image28.jpeg"/><Relationship Id="rId9" Type="http://schemas.openxmlformats.org/officeDocument/2006/relationships/image" Target="../media/image3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91828058c00476dd9c8204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588"/>
            <a:ext cx="9145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4850" y="1844824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FF0066"/>
                </a:solidFill>
                <a:ea typeface="楷体" pitchFamily="49" charset="-122"/>
              </a:rPr>
              <a:t>一 片 树 叶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783388" y="476885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Tx/>
            </a:pPr>
            <a:endParaRPr lang="zh-CN" altLang="en-US" sz="4000" b="1">
              <a:solidFill>
                <a:srgbClr val="0066FF"/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5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 descr="1937072561363926095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6875" y="0"/>
            <a:ext cx="10153650" cy="68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79388" y="1700213"/>
            <a:ext cx="8964612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一只小兔子蹦蹦跳跳地走过，欣赏了一阵之后，赞叹地说：</a:t>
            </a:r>
            <a:r>
              <a:rPr lang="zh-CN" altLang="en-US" sz="36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哟，一棵多么漂亮的小树！当然应该爱护。小树太可爱了，把一片嫩叶夹在我的画册里当书签，那多美啊！</a:t>
            </a:r>
            <a:r>
              <a:rPr lang="zh-CN" altLang="en-US" sz="3600" b="1">
                <a:latin typeface="Times New Roman"/>
                <a:ea typeface="楷体_GB2312" pitchFamily="49" charset="-122"/>
              </a:rPr>
              <a:t>”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493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1937072561363926095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6875" y="0"/>
            <a:ext cx="10153650" cy="68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79388" y="2133600"/>
            <a:ext cx="8964612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6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哟，一棵多么漂亮的小树！当然应该爱护。小树太可爱了，把一片嫩叶夹在我的画册里当书签，那多美啊！</a:t>
            </a:r>
            <a:r>
              <a:rPr lang="zh-CN" altLang="en-US" sz="36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一只小兔子蹦蹦跳跳地走过，欣赏了一阵之后，赞叹地说。</a:t>
            </a:r>
          </a:p>
        </p:txBody>
      </p:sp>
    </p:spTree>
    <p:extLst>
      <p:ext uri="{BB962C8B-B14F-4D97-AF65-F5344CB8AC3E}">
        <p14:creationId xmlns:p14="http://schemas.microsoft.com/office/powerpoint/2010/main" xmlns="" val="327391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1937072561363926095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6875" y="0"/>
            <a:ext cx="10153650" cy="68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-396875" y="4437063"/>
            <a:ext cx="95408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哟，一棵多么漂亮的小树！当然应该爱护。小树太可爱了，把一片嫩叶夹在我的画册里当书签，那多美啊！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一只小兔子蹦蹦跳跳地走过，欣赏了一阵之后，赞叹地说。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-252413" y="476250"/>
            <a:ext cx="9396413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 dirty="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哟，一棵多么漂亮的小树！当然应该爱护。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一只小兔子蹦蹦跳跳地走过，欣赏了一阵之后，赞叹地说，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小树太可爱了，把一片嫩叶夹在我的画册里当书签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那多美啊！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-180975" y="2276475"/>
            <a:ext cx="95059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一只小兔子蹦蹦跳跳地走过，欣赏了一阵之后，赞叹地说：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哟，一棵多么漂亮的小树！当然应该爱护。小树太可爱了，把一片嫩叶夹在我的画册里当书签，那多美啊！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52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p2009912223981109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-14288" y="0"/>
            <a:ext cx="9158288" cy="6883400"/>
          </a:xfrm>
          <a:ln/>
        </p:spPr>
      </p:pic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280400" cy="3311525"/>
          </a:xfrm>
          <a:noFill/>
        </p:spPr>
        <p:txBody>
          <a:bodyPr/>
          <a:lstStyle/>
          <a:p>
            <a:pPr algn="l"/>
            <a:r>
              <a:rPr lang="zh-CN" altLang="en-US" sz="4800"/>
              <a:t>小兔子这么喜欢小椿树，它对小椿树做了什么呢？用</a:t>
            </a:r>
            <a:r>
              <a:rPr lang="zh-CN" altLang="en-US"/>
              <a:t>“</a:t>
            </a:r>
            <a:r>
              <a:rPr lang="en-US" altLang="zh-CN"/>
              <a:t>~~~”</a:t>
            </a:r>
            <a:r>
              <a:rPr lang="zh-CN" altLang="en-US" sz="4800"/>
              <a:t>勾出来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4221163"/>
            <a:ext cx="6913562" cy="1295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5400">
                <a:solidFill>
                  <a:srgbClr val="CC3300"/>
                </a:solidFill>
              </a:rPr>
              <a:t>小心地</a:t>
            </a:r>
            <a:r>
              <a:rPr lang="zh-CN" altLang="en-US" sz="5400">
                <a:solidFill>
                  <a:srgbClr val="0000FF"/>
                </a:solidFill>
              </a:rPr>
              <a:t>摘下</a:t>
            </a:r>
            <a:r>
              <a:rPr lang="zh-CN" altLang="en-US" sz="5400">
                <a:solidFill>
                  <a:srgbClr val="009900"/>
                </a:solidFill>
              </a:rPr>
              <a:t>一片树叶</a:t>
            </a:r>
          </a:p>
        </p:txBody>
      </p:sp>
    </p:spTree>
    <p:extLst>
      <p:ext uri="{BB962C8B-B14F-4D97-AF65-F5344CB8AC3E}">
        <p14:creationId xmlns:p14="http://schemas.microsoft.com/office/powerpoint/2010/main" xmlns="" val="39894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ldLvl="0" autoUpdateAnimBg="0"/>
      <p:bldP spid="10342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288342966142452715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-388938" y="-377825"/>
            <a:ext cx="10093326" cy="7480300"/>
          </a:xfrm>
          <a:ln/>
        </p:spPr>
      </p:pic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827088" y="1628775"/>
            <a:ext cx="7272337" cy="4465638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009900"/>
                </a:solidFill>
              </a:rPr>
              <a:t>1、找找：课文里小猴子说了什么（</a:t>
            </a:r>
            <a:r>
              <a:rPr lang="zh-CN" altLang="en-US" b="1" dirty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——</a:t>
            </a:r>
            <a:r>
              <a:rPr lang="zh-CN" altLang="en-US" b="1" dirty="0">
                <a:solidFill>
                  <a:schemeClr val="tx1"/>
                </a:solidFill>
              </a:rPr>
              <a:t>勾出</a:t>
            </a:r>
            <a:r>
              <a:rPr lang="zh-CN" altLang="en-US" b="1" dirty="0">
                <a:solidFill>
                  <a:srgbClr val="009900"/>
                </a:solidFill>
              </a:rPr>
              <a:t>），对小椿树做了什么（用</a:t>
            </a:r>
            <a:r>
              <a:rPr lang="en-US" altLang="zh-CN" sz="4800" dirty="0"/>
              <a:t>~~~</a:t>
            </a:r>
            <a:r>
              <a:rPr lang="zh-CN" altLang="en-US" b="1" dirty="0"/>
              <a:t>勾出</a:t>
            </a:r>
            <a:r>
              <a:rPr lang="zh-CN" altLang="en-US" b="1" dirty="0">
                <a:solidFill>
                  <a:srgbClr val="009900"/>
                </a:solidFill>
              </a:rPr>
              <a:t>）。</a:t>
            </a:r>
            <a:r>
              <a:rPr lang="zh-CN" altLang="en-US" b="1" dirty="0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（注意：找完整的句子。）</a:t>
            </a:r>
            <a:r>
              <a:rPr lang="zh-CN" altLang="en-US" b="1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zh-CN" altLang="en-US" b="1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</a:br>
            <a:endParaRPr lang="zh-CN" altLang="en-US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10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75" y="266700"/>
            <a:ext cx="5330825" cy="6408738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600" b="1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6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过了一阵，来了一只小猴子。小猴子一发现小树苗，便</a:t>
            </a:r>
            <a:r>
              <a:rPr lang="zh-CN" altLang="en-US" sz="36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欢呼</a:t>
            </a:r>
            <a:r>
              <a:rPr lang="zh-CN" altLang="en-US" sz="36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起来：“</a:t>
            </a:r>
            <a:r>
              <a:rPr lang="zh-CN" altLang="en-US" sz="3600" b="1" u="sng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多么秀丽的小椿树哇！以后它一定会长得高耸入云。到那时，我要在树干上做攀登技巧表演。噢，让我取片叶子做个纪念吧，对，只要一片。</a:t>
            </a:r>
            <a:r>
              <a:rPr lang="zh-CN" altLang="en-US" sz="36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”</a:t>
            </a:r>
            <a:br>
              <a:rPr lang="zh-CN" altLang="en-US" sz="36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</a:br>
            <a:endParaRPr lang="zh-CN" altLang="en-US" sz="36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5475" name="Picture 3" descr="猴子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44450"/>
            <a:ext cx="3563938" cy="6769100"/>
          </a:xfrm>
          <a:ln/>
        </p:spPr>
      </p:pic>
    </p:spTree>
    <p:extLst>
      <p:ext uri="{BB962C8B-B14F-4D97-AF65-F5344CB8AC3E}">
        <p14:creationId xmlns:p14="http://schemas.microsoft.com/office/powerpoint/2010/main" xmlns="" val="6994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75" y="266700"/>
            <a:ext cx="5330825" cy="6408738"/>
          </a:xfrm>
        </p:spPr>
        <p:txBody>
          <a:bodyPr/>
          <a:lstStyle/>
          <a:p>
            <a:pPr algn="l"/>
            <a:r>
              <a:rPr lang="zh-CN" altLang="en-US" b="1">
                <a:latin typeface="楷体" pitchFamily="49" charset="-122"/>
                <a:ea typeface="楷体" pitchFamily="49" charset="-122"/>
              </a:rPr>
              <a:t>小猴子</a:t>
            </a:r>
            <a:r>
              <a:rPr lang="zh-CN" altLang="en-US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仔细地</a:t>
            </a:r>
            <a:r>
              <a:rPr lang="zh-CN" altLang="en-US" b="1">
                <a:latin typeface="楷体" pitchFamily="49" charset="-122"/>
                <a:ea typeface="楷体" pitchFamily="49" charset="-122"/>
              </a:rPr>
              <a:t>掐下了</a:t>
            </a:r>
            <a:r>
              <a:rPr lang="zh-CN" altLang="en-US" b="1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一片树叶。</a:t>
            </a:r>
            <a:r>
              <a:rPr lang="zh-CN" altLang="en-US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zh-CN" altLang="en-US" b="1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</a:br>
            <a:endParaRPr lang="zh-CN" altLang="en-US" b="1">
              <a:solidFill>
                <a:srgbClr val="0099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6499" name="Picture 3" descr="猴子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44450"/>
            <a:ext cx="3563938" cy="6769100"/>
          </a:xfrm>
          <a:ln/>
        </p:spPr>
      </p:pic>
    </p:spTree>
    <p:extLst>
      <p:ext uri="{BB962C8B-B14F-4D97-AF65-F5344CB8AC3E}">
        <p14:creationId xmlns:p14="http://schemas.microsoft.com/office/powerpoint/2010/main" xmlns="" val="20592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00a0ead4af6402e851da4be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-25400"/>
            <a:ext cx="9072563" cy="6883400"/>
          </a:xfrm>
          <a:ln/>
        </p:spPr>
      </p:pic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692150"/>
            <a:ext cx="3240088" cy="1008063"/>
          </a:xfrm>
        </p:spPr>
        <p:txBody>
          <a:bodyPr/>
          <a:lstStyle/>
          <a:p>
            <a:r>
              <a:rPr lang="zh-CN" altLang="en-US" sz="5400" b="1" dirty="0">
                <a:ea typeface="楷体" pitchFamily="49" charset="-122"/>
              </a:rPr>
              <a:t>学法指导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84213" y="2060848"/>
            <a:ext cx="64262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Tx/>
            </a:pPr>
            <a:r>
              <a:rPr lang="en-US" altLang="zh-CN" sz="3200" b="1" dirty="0">
                <a:solidFill>
                  <a:schemeClr val="tx2"/>
                </a:solidFill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</a:rPr>
              <a:t>、用“</a:t>
            </a:r>
            <a:r>
              <a:rPr lang="en-US" altLang="zh-CN" sz="3200" b="1" dirty="0">
                <a:solidFill>
                  <a:schemeClr val="tx2"/>
                </a:solidFill>
              </a:rPr>
              <a:t>——”</a:t>
            </a:r>
            <a:r>
              <a:rPr lang="zh-CN" altLang="en-US" sz="3200" b="1" dirty="0">
                <a:solidFill>
                  <a:schemeClr val="tx2"/>
                </a:solidFill>
              </a:rPr>
              <a:t>勾出说的话</a:t>
            </a:r>
          </a:p>
          <a:p>
            <a:pPr>
              <a:buClrTx/>
              <a:buSzTx/>
            </a:pPr>
            <a:endParaRPr lang="zh-CN" altLang="en-US" sz="3200" b="1" dirty="0">
              <a:solidFill>
                <a:schemeClr val="tx2"/>
              </a:solidFill>
            </a:endParaRPr>
          </a:p>
          <a:p>
            <a:pPr>
              <a:buClrTx/>
              <a:buSzTx/>
            </a:pPr>
            <a:r>
              <a:rPr lang="en-US" altLang="zh-CN" sz="3200" b="1" dirty="0">
                <a:solidFill>
                  <a:schemeClr val="tx2"/>
                </a:solidFill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</a:rPr>
              <a:t>、用“</a:t>
            </a:r>
            <a:r>
              <a:rPr lang="en-US" altLang="zh-CN" sz="3200" b="1" dirty="0">
                <a:solidFill>
                  <a:schemeClr val="tx2"/>
                </a:solidFill>
              </a:rPr>
              <a:t>~~~”</a:t>
            </a:r>
            <a:r>
              <a:rPr lang="zh-CN" altLang="en-US" sz="3200" b="1" dirty="0">
                <a:solidFill>
                  <a:schemeClr val="tx2"/>
                </a:solidFill>
              </a:rPr>
              <a:t>勾出对小椿树做了什么</a:t>
            </a:r>
          </a:p>
          <a:p>
            <a:pPr>
              <a:buClrTx/>
              <a:buSzTx/>
            </a:pPr>
            <a:endParaRPr lang="zh-CN" altLang="en-US" sz="3200" b="1" dirty="0">
              <a:solidFill>
                <a:schemeClr val="tx2"/>
              </a:solidFill>
            </a:endParaRPr>
          </a:p>
          <a:p>
            <a:pPr>
              <a:buClrTx/>
              <a:buSzTx/>
            </a:pPr>
            <a:r>
              <a:rPr lang="en-US" altLang="zh-CN" sz="3200" b="1" dirty="0">
                <a:solidFill>
                  <a:schemeClr val="tx2"/>
                </a:solidFill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</a:rPr>
              <a:t>、抓关键词</a:t>
            </a:r>
          </a:p>
          <a:p>
            <a:pPr>
              <a:buClrTx/>
              <a:buSzTx/>
            </a:pPr>
            <a:endParaRPr lang="zh-CN" altLang="en-US" sz="3200" b="1" dirty="0">
              <a:solidFill>
                <a:schemeClr val="tx2"/>
              </a:solidFill>
            </a:endParaRPr>
          </a:p>
          <a:p>
            <a:pPr>
              <a:buClrTx/>
              <a:buSzTx/>
            </a:pPr>
            <a:r>
              <a:rPr lang="en-US" altLang="zh-CN" sz="3200" b="1" dirty="0">
                <a:solidFill>
                  <a:schemeClr val="tx2"/>
                </a:solidFill>
              </a:rPr>
              <a:t>4</a:t>
            </a:r>
            <a:r>
              <a:rPr lang="zh-CN" altLang="en-US" sz="3200" b="1" dirty="0">
                <a:solidFill>
                  <a:schemeClr val="tx2"/>
                </a:solidFill>
              </a:rPr>
              <a:t>、有感情地朗读</a:t>
            </a:r>
          </a:p>
        </p:txBody>
      </p:sp>
    </p:spTree>
    <p:extLst>
      <p:ext uri="{BB962C8B-B14F-4D97-AF65-F5344CB8AC3E}">
        <p14:creationId xmlns:p14="http://schemas.microsoft.com/office/powerpoint/2010/main" xmlns="" val="25944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图片1_副本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767013" cy="7029450"/>
          </a:xfrm>
        </p:spPr>
      </p:pic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2339975" y="0"/>
            <a:ext cx="6804025" cy="6858000"/>
          </a:xfrm>
        </p:spPr>
        <p:txBody>
          <a:bodyPr/>
          <a:lstStyle/>
          <a:p>
            <a:pPr algn="l"/>
            <a:r>
              <a:rPr lang="zh-CN" altLang="en-US" sz="3600"/>
              <a:t>       </a:t>
            </a:r>
            <a:r>
              <a:rPr lang="zh-CN" altLang="en-US" sz="3600" b="1">
                <a:solidFill>
                  <a:schemeClr val="tx1"/>
                </a:solidFill>
              </a:rPr>
              <a:t>不一会儿，又来了一只小熊。小熊对小树看了又看，闻了又闻，咂着嘴说：“</a:t>
            </a:r>
            <a:r>
              <a:rPr lang="zh-CN" altLang="en-US" sz="3600" b="1">
                <a:solidFill>
                  <a:srgbClr val="009900"/>
                </a:solidFill>
              </a:rPr>
              <a:t>这棵小树不只长得好看，还有股醉人的香味儿。我要摘一片叶子尝尝，看到底是什么滋味。不错，为了爱护小树，我绝对不采第二片叶子。</a:t>
            </a:r>
            <a:r>
              <a:rPr lang="zh-CN" altLang="en-US" sz="3600" b="1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481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图片1_副本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767013" cy="7029450"/>
          </a:xfrm>
        </p:spPr>
      </p:pic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xfrm>
            <a:off x="2339975" y="0"/>
            <a:ext cx="6804025" cy="6858000"/>
          </a:xfrm>
        </p:spPr>
        <p:txBody>
          <a:bodyPr/>
          <a:lstStyle/>
          <a:p>
            <a:pPr algn="l"/>
            <a:r>
              <a:rPr lang="zh-CN" altLang="en-US" sz="3600"/>
              <a:t>       </a:t>
            </a:r>
            <a:r>
              <a:rPr lang="zh-CN" altLang="en-US" sz="3600" b="1"/>
              <a:t>不一会儿，又来了一只小熊。小熊对小树</a:t>
            </a:r>
            <a:r>
              <a:rPr lang="zh-CN" altLang="en-US" sz="3600" b="1">
                <a:solidFill>
                  <a:srgbClr val="CC3300"/>
                </a:solidFill>
              </a:rPr>
              <a:t>看了又看，闻了又闻</a:t>
            </a:r>
            <a:r>
              <a:rPr lang="zh-CN" altLang="en-US" sz="3600" b="1"/>
              <a:t>，咂着嘴说：“</a:t>
            </a:r>
            <a:r>
              <a:rPr lang="zh-CN" altLang="en-US" sz="3600" b="1">
                <a:solidFill>
                  <a:srgbClr val="009900"/>
                </a:solidFill>
              </a:rPr>
              <a:t>这棵小树不只长得好看，还有股醉人的香味儿。我要摘一片叶子尝尝，看到底是什么滋味。不错，为了爱护小树，我绝对不采第二片叶子。</a:t>
            </a:r>
            <a:r>
              <a:rPr lang="zh-CN" altLang="en-US" sz="3600" b="1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550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979712" y="6093296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7044" name="Picture 4" descr="20095170135396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914400" y="1219200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200" b="1">
                <a:solidFill>
                  <a:srgbClr val="FF0000"/>
                </a:solidFill>
              </a:rPr>
              <a:t>椿</a:t>
            </a:r>
            <a:r>
              <a:rPr lang="zh-CN" altLang="en-US" sz="3200" b="1"/>
              <a:t>树  嫩叶  书签  纪念  </a:t>
            </a:r>
            <a:r>
              <a:rPr lang="zh-CN" altLang="en-US" sz="3200" b="1">
                <a:solidFill>
                  <a:srgbClr val="FF0000"/>
                </a:solidFill>
              </a:rPr>
              <a:t>秀</a:t>
            </a:r>
            <a:r>
              <a:rPr lang="zh-CN" altLang="en-US" sz="3200" b="1"/>
              <a:t>丽  木牌 高</a:t>
            </a:r>
            <a:r>
              <a:rPr lang="zh-CN" altLang="en-US" sz="3200" b="1">
                <a:solidFill>
                  <a:srgbClr val="FF0000"/>
                </a:solidFill>
              </a:rPr>
              <a:t>耸</a:t>
            </a:r>
            <a:r>
              <a:rPr lang="zh-CN" altLang="en-US" sz="3200" b="1"/>
              <a:t>入云</a:t>
            </a:r>
            <a:endParaRPr lang="en-US" altLang="zh-CN" sz="3200" b="1"/>
          </a:p>
          <a:p>
            <a:pPr>
              <a:spcBef>
                <a:spcPct val="50000"/>
              </a:spcBef>
              <a:buClrTx/>
              <a:buSzTx/>
            </a:pPr>
            <a:endParaRPr lang="zh-CN" altLang="en-US" sz="3200" b="1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914400" y="2362200"/>
            <a:ext cx="7473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</a:rPr>
              <a:t>抖动</a:t>
            </a:r>
            <a:r>
              <a:rPr lang="zh-CN" altLang="en-US" sz="3200" b="1" dirty="0"/>
              <a:t>        保护      </a:t>
            </a:r>
            <a:r>
              <a:rPr lang="zh-CN" altLang="en-US" sz="3200" b="1" dirty="0">
                <a:solidFill>
                  <a:srgbClr val="FF0000"/>
                </a:solidFill>
              </a:rPr>
              <a:t>欣</a:t>
            </a:r>
            <a:r>
              <a:rPr lang="zh-CN" altLang="en-US" sz="3200" b="1" dirty="0"/>
              <a:t>  </a:t>
            </a:r>
            <a:r>
              <a:rPr lang="zh-CN" altLang="en-US" sz="3200" b="1" dirty="0">
                <a:solidFill>
                  <a:srgbClr val="FF0000"/>
                </a:solidFill>
              </a:rPr>
              <a:t>赏</a:t>
            </a:r>
            <a:r>
              <a:rPr lang="zh-CN" altLang="en-US" sz="3200" b="1" dirty="0"/>
              <a:t>        </a:t>
            </a:r>
            <a:r>
              <a:rPr lang="zh-CN" altLang="en-US" sz="3200" b="1" dirty="0">
                <a:solidFill>
                  <a:srgbClr val="FF0000"/>
                </a:solidFill>
              </a:rPr>
              <a:t>赞 叹</a:t>
            </a:r>
            <a:r>
              <a:rPr lang="zh-CN" altLang="en-US" sz="3200" b="1" dirty="0"/>
              <a:t>     夹</a:t>
            </a:r>
            <a:r>
              <a:rPr lang="zh-CN" altLang="en-US" dirty="0"/>
              <a:t>  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524000" y="32766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endParaRPr lang="zh-CN" altLang="en-US"/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990600" y="35814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200" b="1">
                <a:solidFill>
                  <a:srgbClr val="FF0000"/>
                </a:solidFill>
              </a:rPr>
              <a:t>攀登</a:t>
            </a:r>
            <a:r>
              <a:rPr lang="zh-CN" altLang="en-US" sz="3200" b="1"/>
              <a:t>    表演      咂着嘴    </a:t>
            </a:r>
            <a:r>
              <a:rPr lang="zh-CN" altLang="en-US" sz="3200" b="1">
                <a:solidFill>
                  <a:srgbClr val="CC0099"/>
                </a:solidFill>
              </a:rPr>
              <a:t>哟</a:t>
            </a:r>
            <a:r>
              <a:rPr lang="en-US" altLang="zh-CN" sz="3200" b="1"/>
              <a:t>    </a:t>
            </a:r>
            <a:r>
              <a:rPr lang="zh-CN" altLang="en-US" sz="3200" b="1">
                <a:solidFill>
                  <a:srgbClr val="FF0000"/>
                </a:solidFill>
              </a:rPr>
              <a:t>醉人</a:t>
            </a:r>
            <a:r>
              <a:rPr lang="zh-CN" altLang="en-US" sz="3200" b="1"/>
              <a:t>    滋味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900113" y="4941888"/>
            <a:ext cx="7253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 dirty="0"/>
              <a:t>尝</a:t>
            </a:r>
            <a:r>
              <a:rPr lang="zh-CN" altLang="en-US" sz="3600" b="1" dirty="0">
                <a:solidFill>
                  <a:srgbClr val="FF0000"/>
                </a:solidFill>
              </a:rPr>
              <a:t>尝</a:t>
            </a:r>
            <a:r>
              <a:rPr lang="zh-CN" altLang="en-US" sz="3600" b="1" dirty="0"/>
              <a:t>  仅</a:t>
            </a:r>
            <a:r>
              <a:rPr lang="zh-CN" altLang="en-US" sz="3600" b="1" dirty="0">
                <a:solidFill>
                  <a:srgbClr val="FF0000"/>
                </a:solidFill>
              </a:rPr>
              <a:t>仅</a:t>
            </a:r>
            <a:r>
              <a:rPr lang="zh-CN" altLang="en-US" sz="3600" b="1" dirty="0"/>
              <a:t>   </a:t>
            </a:r>
            <a:r>
              <a:rPr lang="zh-CN" altLang="en-US" sz="3600" b="1" dirty="0">
                <a:solidFill>
                  <a:srgbClr val="990033"/>
                </a:solidFill>
              </a:rPr>
              <a:t>捋</a:t>
            </a:r>
            <a:r>
              <a:rPr lang="zh-CN" altLang="en-US" sz="3600" b="1" dirty="0"/>
              <a:t>    </a:t>
            </a:r>
            <a:r>
              <a:rPr lang="zh-CN" altLang="en-US" sz="3600" b="1" dirty="0">
                <a:solidFill>
                  <a:srgbClr val="FF0000"/>
                </a:solidFill>
              </a:rPr>
              <a:t>剩</a:t>
            </a:r>
            <a:r>
              <a:rPr lang="zh-CN" altLang="en-US" sz="3600" b="1" dirty="0"/>
              <a:t>下   </a:t>
            </a:r>
            <a:r>
              <a:rPr lang="zh-CN" altLang="en-US" sz="3600" b="1" dirty="0">
                <a:solidFill>
                  <a:srgbClr val="CC0099"/>
                </a:solidFill>
              </a:rPr>
              <a:t>噢</a:t>
            </a:r>
            <a:r>
              <a:rPr lang="zh-CN" altLang="en-US" sz="3600" b="1" dirty="0"/>
              <a:t>  </a:t>
            </a:r>
            <a:r>
              <a:rPr lang="zh-CN" altLang="en-US" sz="3600" b="1" dirty="0">
                <a:solidFill>
                  <a:srgbClr val="990033"/>
                </a:solidFill>
              </a:rPr>
              <a:t>掐    </a:t>
            </a:r>
            <a:r>
              <a:rPr lang="zh-CN" altLang="en-US" sz="3600" b="1" dirty="0" smtClean="0">
                <a:solidFill>
                  <a:srgbClr val="CC0099"/>
                </a:solidFill>
              </a:rPr>
              <a:t>哇  </a:t>
            </a:r>
            <a:endParaRPr lang="en-US" altLang="zh-CN" sz="3600" b="1" dirty="0">
              <a:solidFill>
                <a:srgbClr val="CC0099"/>
              </a:solidFill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838200" y="609600"/>
            <a:ext cx="7837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/>
              <a:t> </a:t>
            </a:r>
            <a:r>
              <a:rPr lang="en-US" altLang="zh-CN" sz="3200" b="1"/>
              <a:t>chūn  nèn    qiān         xiù      paí    sǒng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914400" y="19050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en-US" altLang="zh-CN" sz="3200" b="1"/>
              <a:t>d</a:t>
            </a:r>
            <a:r>
              <a:rPr lang="en-US" altLang="en-US" sz="3200" b="1"/>
              <a:t>ǒ</a:t>
            </a:r>
            <a:r>
              <a:rPr lang="en-US" altLang="zh-CN" sz="3200" b="1"/>
              <a:t>u        b</a:t>
            </a:r>
            <a:r>
              <a:rPr lang="en-US" altLang="en-US" sz="3200" b="1"/>
              <a:t>ǎ</a:t>
            </a:r>
            <a:r>
              <a:rPr lang="en-US" altLang="zh-CN" sz="3200" b="1"/>
              <a:t>o      xīn </a:t>
            </a:r>
            <a:r>
              <a:rPr lang="en-US" altLang="zh-CN" sz="3200" b="1">
                <a:solidFill>
                  <a:srgbClr val="FF0000"/>
                </a:solidFill>
              </a:rPr>
              <a:t>shǎng</a:t>
            </a:r>
            <a:r>
              <a:rPr lang="en-US" altLang="zh-CN" sz="3200" b="1"/>
              <a:t>  zàn      jiā 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990600" y="3048000"/>
            <a:ext cx="7542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en-US" altLang="zh-CN" sz="3200" b="1"/>
              <a:t>p</a:t>
            </a:r>
            <a:r>
              <a:rPr lang="en-US" altLang="en-US" sz="3200" b="1"/>
              <a:t>ā</a:t>
            </a:r>
            <a:r>
              <a:rPr lang="en-US" altLang="zh-CN" sz="3200" b="1"/>
              <a:t>n  bi</a:t>
            </a:r>
            <a:r>
              <a:rPr lang="en-US" altLang="en-US" sz="3200" b="1"/>
              <a:t>ǎ</a:t>
            </a:r>
            <a:r>
              <a:rPr lang="en-US" altLang="zh-CN" sz="3200" b="1"/>
              <a:t>o y</a:t>
            </a:r>
            <a:r>
              <a:rPr lang="en-US" altLang="en-US" sz="3200" b="1"/>
              <a:t>ǎ</a:t>
            </a:r>
            <a:r>
              <a:rPr lang="en-US" altLang="zh-CN" sz="3200" b="1"/>
              <a:t>n  z</a:t>
            </a:r>
            <a:r>
              <a:rPr lang="en-US" altLang="en-US" sz="3200" b="1"/>
              <a:t>ā</a:t>
            </a:r>
            <a:r>
              <a:rPr lang="en-US" altLang="zh-CN" sz="3200" b="1"/>
              <a:t>          yō     zuì    zī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990600" y="44196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en-US" altLang="zh-CN" sz="3200"/>
              <a:t>cháng   </a:t>
            </a:r>
            <a:r>
              <a:rPr lang="en-US" altLang="zh-CN" sz="3200" b="1"/>
              <a:t>jǐn</a:t>
            </a:r>
            <a:r>
              <a:rPr lang="en-US" altLang="zh-CN" sz="3200"/>
              <a:t>     </a:t>
            </a:r>
            <a:r>
              <a:rPr lang="en-US" altLang="zh-CN" sz="3200" b="1"/>
              <a:t>luō  </a:t>
            </a:r>
            <a:r>
              <a:rPr lang="en-US" altLang="zh-CN" sz="3200"/>
              <a:t> shèng   </a:t>
            </a:r>
            <a:r>
              <a:rPr lang="en-US" altLang="zh-CN" sz="3200" b="1"/>
              <a:t>ō </a:t>
            </a:r>
            <a:r>
              <a:rPr lang="en-US" altLang="zh-CN" sz="3200"/>
              <a:t>  </a:t>
            </a:r>
            <a:r>
              <a:rPr lang="en-US" altLang="zh-CN" sz="3200" b="1"/>
              <a:t>qiā  wa</a:t>
            </a:r>
          </a:p>
        </p:txBody>
      </p:sp>
    </p:spTree>
    <p:extLst>
      <p:ext uri="{BB962C8B-B14F-4D97-AF65-F5344CB8AC3E}">
        <p14:creationId xmlns:p14="http://schemas.microsoft.com/office/powerpoint/2010/main" xmlns="" val="30930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/>
      <p:bldP spid="87051" grpId="0"/>
      <p:bldP spid="87052" grpId="0"/>
      <p:bldP spid="870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图片1_副本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767013" cy="7029450"/>
          </a:xfrm>
        </p:spPr>
      </p:pic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339975" y="0"/>
            <a:ext cx="6804025" cy="6858000"/>
          </a:xfrm>
        </p:spPr>
        <p:txBody>
          <a:bodyPr/>
          <a:lstStyle/>
          <a:p>
            <a:pPr algn="l"/>
            <a:r>
              <a:rPr lang="zh-CN" altLang="en-US" sz="3600"/>
              <a:t>    </a:t>
            </a:r>
            <a:r>
              <a:rPr lang="zh-CN" altLang="en-US" b="1"/>
              <a:t>小熊</a:t>
            </a:r>
            <a:r>
              <a:rPr lang="zh-CN" altLang="en-US" b="1">
                <a:solidFill>
                  <a:srgbClr val="0000FF"/>
                </a:solidFill>
              </a:rPr>
              <a:t>捋下</a:t>
            </a:r>
            <a:r>
              <a:rPr lang="zh-CN" altLang="en-US" b="1">
                <a:solidFill>
                  <a:srgbClr val="009900"/>
                </a:solidFill>
              </a:rPr>
              <a:t>一片小椿树叶</a:t>
            </a:r>
            <a:r>
              <a:rPr lang="zh-CN" altLang="en-US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4615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937072561363926095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88463" cy="68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31913" y="1557338"/>
            <a:ext cx="6769100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小兔子小心地</a:t>
            </a:r>
            <a:r>
              <a:rPr lang="zh-CN" altLang="en-US" sz="3600" b="1">
                <a:solidFill>
                  <a:srgbClr val="FF0000"/>
                </a:solidFill>
              </a:rPr>
              <a:t>摘下</a:t>
            </a:r>
            <a:r>
              <a:rPr lang="zh-CN" altLang="en-US" sz="3600" b="1"/>
              <a:t>一片叶子。</a:t>
            </a:r>
          </a:p>
          <a:p>
            <a:pPr>
              <a:spcBef>
                <a:spcPct val="50000"/>
              </a:spcBef>
            </a:pPr>
            <a:endParaRPr lang="zh-CN" altLang="en-US" sz="3600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47813" y="4365625"/>
            <a:ext cx="50403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331913" y="2636838"/>
            <a:ext cx="6985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小猴子仔细地</a:t>
            </a:r>
            <a:r>
              <a:rPr lang="zh-CN" altLang="en-US" sz="3600" b="1">
                <a:solidFill>
                  <a:srgbClr val="FF0000"/>
                </a:solidFill>
              </a:rPr>
              <a:t>掐下</a:t>
            </a:r>
            <a:r>
              <a:rPr lang="zh-CN" altLang="en-US" sz="3600" b="1"/>
              <a:t>了一片树叶。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31913" y="3500438"/>
            <a:ext cx="648176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小熊</a:t>
            </a:r>
            <a:r>
              <a:rPr lang="zh-CN" altLang="en-US" sz="3600" b="1">
                <a:solidFill>
                  <a:srgbClr val="FF0000"/>
                </a:solidFill>
              </a:rPr>
              <a:t>捋下</a:t>
            </a:r>
            <a:r>
              <a:rPr lang="zh-CN" altLang="en-US" sz="3600" b="1"/>
              <a:t>一片小椿树叶。</a:t>
            </a:r>
          </a:p>
        </p:txBody>
      </p:sp>
    </p:spTree>
    <p:extLst>
      <p:ext uri="{BB962C8B-B14F-4D97-AF65-F5344CB8AC3E}">
        <p14:creationId xmlns:p14="http://schemas.microsoft.com/office/powerpoint/2010/main" xmlns="" val="339140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20081227019391910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-12700" y="-3175"/>
            <a:ext cx="9193213" cy="6862763"/>
          </a:xfrm>
          <a:ln/>
        </p:spPr>
      </p:pic>
      <p:sp>
        <p:nvSpPr>
          <p:cNvPr id="111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2276475"/>
            <a:ext cx="7773988" cy="18716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>
                <a:latin typeface="楷体" pitchFamily="49" charset="-122"/>
                <a:ea typeface="楷体" pitchFamily="49" charset="-122"/>
                <a:sym typeface="幼圆" pitchFamily="49" charset="-122"/>
              </a:rPr>
              <a:t>    小兔子    </a:t>
            </a:r>
            <a:r>
              <a:rPr lang="zh-CN" altLang="en-US" b="1">
                <a:solidFill>
                  <a:srgbClr val="CC3300"/>
                </a:solidFill>
                <a:latin typeface="楷体" pitchFamily="49" charset="-122"/>
                <a:ea typeface="楷体" pitchFamily="49" charset="-122"/>
                <a:sym typeface="幼圆" pitchFamily="49" charset="-122"/>
              </a:rPr>
              <a:t>小心地</a:t>
            </a:r>
            <a:r>
              <a:rPr lang="zh-CN" altLang="en-US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幼圆" pitchFamily="49" charset="-122"/>
              </a:rPr>
              <a:t>摘</a:t>
            </a:r>
            <a:r>
              <a:rPr lang="zh-CN" altLang="en-US" b="1">
                <a:latin typeface="楷体" pitchFamily="49" charset="-122"/>
                <a:ea typeface="楷体" pitchFamily="49" charset="-122"/>
                <a:sym typeface="幼圆" pitchFamily="49" charset="-122"/>
              </a:rPr>
              <a:t>下</a:t>
            </a:r>
            <a:br>
              <a:rPr lang="zh-CN" altLang="en-US" b="1">
                <a:latin typeface="楷体" pitchFamily="49" charset="-122"/>
                <a:ea typeface="楷体" pitchFamily="49" charset="-122"/>
                <a:sym typeface="幼圆" pitchFamily="49" charset="-122"/>
              </a:rPr>
            </a:br>
            <a:r>
              <a:rPr lang="zh-CN" altLang="en-US" b="1">
                <a:latin typeface="楷体" pitchFamily="49" charset="-122"/>
                <a:ea typeface="楷体" pitchFamily="49" charset="-122"/>
                <a:sym typeface="幼圆" pitchFamily="49" charset="-122"/>
              </a:rPr>
              <a:t>    小猴子    </a:t>
            </a:r>
            <a:r>
              <a:rPr lang="zh-CN" altLang="en-US" b="1">
                <a:solidFill>
                  <a:srgbClr val="CC3300"/>
                </a:solidFill>
                <a:latin typeface="楷体" pitchFamily="49" charset="-122"/>
                <a:ea typeface="楷体" pitchFamily="49" charset="-122"/>
                <a:sym typeface="幼圆" pitchFamily="49" charset="-122"/>
              </a:rPr>
              <a:t>仔细地</a:t>
            </a:r>
            <a:r>
              <a:rPr lang="zh-CN" altLang="en-US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幼圆" pitchFamily="49" charset="-122"/>
              </a:rPr>
              <a:t>掐</a:t>
            </a:r>
            <a:r>
              <a:rPr lang="zh-CN" altLang="en-US" b="1">
                <a:latin typeface="楷体" pitchFamily="49" charset="-122"/>
                <a:ea typeface="楷体" pitchFamily="49" charset="-122"/>
                <a:sym typeface="幼圆" pitchFamily="49" charset="-122"/>
              </a:rPr>
              <a:t>下</a:t>
            </a:r>
            <a:br>
              <a:rPr lang="zh-CN" altLang="en-US" b="1">
                <a:latin typeface="楷体" pitchFamily="49" charset="-122"/>
                <a:ea typeface="楷体" pitchFamily="49" charset="-122"/>
                <a:sym typeface="幼圆" pitchFamily="49" charset="-122"/>
              </a:rPr>
            </a:br>
            <a:r>
              <a:rPr lang="zh-CN" altLang="en-US" b="1">
                <a:latin typeface="楷体" pitchFamily="49" charset="-122"/>
                <a:ea typeface="楷体" pitchFamily="49" charset="-122"/>
                <a:sym typeface="幼圆" pitchFamily="49" charset="-122"/>
              </a:rPr>
              <a:t>     小熊           </a:t>
            </a:r>
            <a:r>
              <a:rPr lang="zh-CN" altLang="en-US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幼圆" pitchFamily="49" charset="-122"/>
              </a:rPr>
              <a:t>捋</a:t>
            </a:r>
            <a:r>
              <a:rPr lang="zh-CN" altLang="en-US" b="1">
                <a:latin typeface="楷体" pitchFamily="49" charset="-122"/>
                <a:ea typeface="楷体" pitchFamily="49" charset="-122"/>
                <a:sym typeface="幼圆" pitchFamily="49" charset="-122"/>
              </a:rPr>
              <a:t>下   </a:t>
            </a:r>
            <a:endParaRPr lang="zh-CN" altLang="en-US" sz="4800" b="1">
              <a:sym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9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59756059513639260959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-3175"/>
            <a:ext cx="9193213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1844675"/>
            <a:ext cx="8135938" cy="1871663"/>
          </a:xfrm>
          <a:ln/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4800" b="1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4000" b="1">
                <a:latin typeface="楷体" pitchFamily="49" charset="-122"/>
                <a:ea typeface="楷体" pitchFamily="49" charset="-122"/>
              </a:rPr>
              <a:t>接着，小山羊走过，小猪走过</a:t>
            </a:r>
            <a:r>
              <a:rPr lang="en-US" altLang="zh-CN" sz="4000" b="1">
                <a:latin typeface="楷体" pitchFamily="49" charset="-122"/>
                <a:ea typeface="楷体" pitchFamily="49" charset="-122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xmlns="" val="166550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1937072561363926095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9075" cy="68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412875"/>
            <a:ext cx="91440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        过了一会儿，小山羊也来了。 小山羊</a:t>
            </a:r>
            <a:r>
              <a:rPr lang="zh-CN" altLang="en-US" sz="3200" u="sng"/>
              <a:t>       </a:t>
            </a:r>
            <a:r>
              <a:rPr lang="zh-CN" altLang="en-US" sz="3200" b="1"/>
              <a:t>地说：“多么</a:t>
            </a:r>
            <a:r>
              <a:rPr lang="zh-CN" altLang="en-US" sz="3200" b="1" u="sng"/>
              <a:t>         </a:t>
            </a:r>
            <a:r>
              <a:rPr lang="zh-CN" altLang="en-US" sz="3200" b="1"/>
              <a:t>的小椿树啊</a:t>
            </a:r>
            <a:r>
              <a:rPr lang="en-US" altLang="zh-CN" sz="3200" b="1"/>
              <a:t>!</a:t>
            </a:r>
            <a:r>
              <a:rPr lang="zh-CN" altLang="en-US" sz="3200" b="1"/>
              <a:t>我要</a:t>
            </a:r>
            <a:r>
              <a:rPr lang="zh-CN" altLang="en-US" sz="3200" b="1" u="sng"/>
              <a:t>                    </a:t>
            </a:r>
            <a:r>
              <a:rPr lang="zh-CN" altLang="en-US" sz="3200" b="1"/>
              <a:t> 。”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79388" y="2781300"/>
            <a:ext cx="85693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      又过了一会儿，小猪也经过这里，小猪</a:t>
            </a:r>
            <a:r>
              <a:rPr lang="zh-CN" altLang="en-US" sz="3200" b="1" u="sng"/>
              <a:t>   </a:t>
            </a:r>
            <a:r>
              <a:rPr lang="zh-CN" altLang="en-US" sz="3200" b="1"/>
              <a:t> </a:t>
            </a:r>
            <a:r>
              <a:rPr lang="zh-CN" altLang="en-US" sz="3200" b="1" u="sng"/>
              <a:t>     </a:t>
            </a:r>
            <a:r>
              <a:rPr lang="zh-CN" altLang="en-US" sz="3200" b="1"/>
              <a:t> </a:t>
            </a:r>
            <a:r>
              <a:rPr lang="zh-CN" altLang="en-US" sz="3200" b="1" u="sng"/>
              <a:t>         </a:t>
            </a:r>
            <a:r>
              <a:rPr lang="zh-CN" altLang="en-US" sz="3200" b="1"/>
              <a:t> </a:t>
            </a:r>
            <a:r>
              <a:rPr lang="zh-CN" altLang="en-US" sz="3200" b="1" u="sng"/>
              <a:t>     </a:t>
            </a:r>
            <a:r>
              <a:rPr lang="zh-CN" altLang="en-US" sz="3200" b="1"/>
              <a:t>地</a:t>
            </a:r>
            <a:r>
              <a:rPr lang="zh-CN" altLang="en-US" sz="3200" b="1" u="sng"/>
              <a:t>     </a:t>
            </a:r>
            <a:r>
              <a:rPr lang="zh-CN" altLang="en-US" sz="3200" b="1"/>
              <a:t>下了一片树叶。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8172450" y="32845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829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20094261174246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小山羊、小猪是怎么说、怎么做的？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23850" y="1268413"/>
            <a:ext cx="864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小山羊说：“</a:t>
            </a: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843213" y="1844675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323850" y="270827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250825" y="2997200"/>
            <a:ext cx="432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然后</a:t>
            </a: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1258888" y="3573463"/>
            <a:ext cx="763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23850" y="4076700"/>
            <a:ext cx="6335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小猪说：“</a:t>
            </a:r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2484438" y="4581525"/>
            <a:ext cx="6335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323850" y="5373688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50825" y="5661025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然后</a:t>
            </a: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1258888" y="6308725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3132138" y="1203325"/>
            <a:ext cx="583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>
                <a:solidFill>
                  <a:srgbClr val="FF0000"/>
                </a:solidFill>
              </a:rPr>
              <a:t>好漂亮的小树呀，摘一片叶</a:t>
            </a: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250825" y="2139950"/>
            <a:ext cx="8713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>
                <a:solidFill>
                  <a:srgbClr val="FF0000"/>
                </a:solidFill>
              </a:rPr>
              <a:t>子插在我的头上当发卡，一定漂亮极了。”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1403350" y="2997200"/>
            <a:ext cx="583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>
                <a:solidFill>
                  <a:srgbClr val="6600CC"/>
                </a:solidFill>
              </a:rPr>
              <a:t>小山羊轻轻地摘下一片叶子。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55875" y="4005263"/>
            <a:ext cx="6192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>
                <a:solidFill>
                  <a:srgbClr val="FF0000"/>
                </a:solidFill>
              </a:rPr>
              <a:t>啊，一棵多么特别的小椿树！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322263" y="4797425"/>
            <a:ext cx="8497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>
                <a:solidFill>
                  <a:srgbClr val="FF0000"/>
                </a:solidFill>
              </a:rPr>
              <a:t>用它的叶子做贺卡，妈妈一定会喜欢的。</a:t>
            </a:r>
            <a:r>
              <a:rPr lang="zh-CN" altLang="en-US" sz="3600" b="1"/>
              <a:t>”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1403350" y="5734050"/>
            <a:ext cx="676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>
                <a:solidFill>
                  <a:srgbClr val="6600CC"/>
                </a:solidFill>
              </a:rPr>
              <a:t>小猪慢慢地掐下了一片树叶。</a:t>
            </a:r>
          </a:p>
        </p:txBody>
      </p:sp>
    </p:spTree>
    <p:extLst>
      <p:ext uri="{BB962C8B-B14F-4D97-AF65-F5344CB8AC3E}">
        <p14:creationId xmlns:p14="http://schemas.microsoft.com/office/powerpoint/2010/main" xmlns="" val="24024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2" grpId="0"/>
      <p:bldP spid="124943" grpId="0"/>
      <p:bldP spid="124944" grpId="0"/>
      <p:bldP spid="124945" grpId="0"/>
      <p:bldP spid="124946" grpId="0"/>
      <p:bldP spid="1249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2008122701939191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588"/>
            <a:ext cx="9144000" cy="6861175"/>
          </a:xfrm>
          <a:ln/>
        </p:spPr>
      </p:pic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341438"/>
            <a:ext cx="7561263" cy="51117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800" b="1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5400" b="1">
                <a:latin typeface="楷体" pitchFamily="49" charset="-122"/>
                <a:ea typeface="楷体" pitchFamily="49" charset="-122"/>
              </a:rPr>
              <a:t> 每一个路过的小家伙，都取下了一片树叶。仅仅过了一天，当小黄牛来浇水时，惊得</a:t>
            </a:r>
            <a:r>
              <a:rPr lang="zh-CN" altLang="en-US" sz="5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目瞪口呆</a:t>
            </a:r>
            <a:r>
              <a:rPr lang="zh-CN" altLang="en-US" sz="5400" b="1">
                <a:latin typeface="楷体" pitchFamily="49" charset="-122"/>
                <a:ea typeface="楷体" pitchFamily="49" charset="-122"/>
              </a:rPr>
              <a:t>：小椿树一片叶子也不剩了！</a:t>
            </a:r>
            <a:br>
              <a:rPr lang="zh-CN" altLang="en-US" sz="5400" b="1">
                <a:latin typeface="楷体" pitchFamily="49" charset="-122"/>
                <a:ea typeface="楷体" pitchFamily="49" charset="-122"/>
              </a:rPr>
            </a:br>
            <a:endParaRPr lang="zh-CN" altLang="en-US" sz="54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5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2008122701939191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1588"/>
            <a:ext cx="9144000" cy="6861175"/>
          </a:xfrm>
          <a:ln/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341438"/>
            <a:ext cx="7561263" cy="51117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800" b="1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5400" b="1">
                <a:latin typeface="楷体" pitchFamily="49" charset="-122"/>
                <a:ea typeface="楷体" pitchFamily="49" charset="-122"/>
              </a:rPr>
              <a:t> 每一个路过的小家伙，都取下了一片树叶。仅仅过了一天，当小黄牛来浇水时，惊得</a:t>
            </a:r>
            <a:r>
              <a:rPr lang="zh-CN" altLang="en-US" sz="5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目瞪口呆</a:t>
            </a:r>
            <a:r>
              <a:rPr lang="zh-CN" altLang="en-US" sz="5400" b="1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5400" b="1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小椿树一片叶子也不剩了！</a:t>
            </a:r>
            <a:r>
              <a:rPr lang="zh-CN" altLang="en-US" sz="5400" b="1">
                <a:latin typeface="楷体" pitchFamily="49" charset="-122"/>
                <a:ea typeface="楷体" pitchFamily="49" charset="-122"/>
              </a:rPr>
              <a:t/>
            </a:r>
            <a:br>
              <a:rPr lang="zh-CN" altLang="en-US" sz="5400" b="1">
                <a:latin typeface="楷体" pitchFamily="49" charset="-122"/>
                <a:ea typeface="楷体" pitchFamily="49" charset="-122"/>
              </a:rPr>
            </a:br>
            <a:endParaRPr lang="zh-CN" altLang="en-US" sz="54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20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没了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-20638" y="0"/>
            <a:ext cx="9164638" cy="6858000"/>
          </a:xfrm>
          <a:ln/>
        </p:spPr>
      </p:pic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056438" cy="1143000"/>
          </a:xfrm>
        </p:spPr>
        <p:txBody>
          <a:bodyPr/>
          <a:lstStyle/>
          <a:p>
            <a:r>
              <a:rPr lang="zh-CN" altLang="en-US" b="1">
                <a:solidFill>
                  <a:srgbClr val="FF3300"/>
                </a:solidFill>
              </a:rPr>
              <a:t>小椿树一片叶子也不剩了！</a:t>
            </a:r>
          </a:p>
        </p:txBody>
      </p:sp>
    </p:spTree>
    <p:extLst>
      <p:ext uri="{BB962C8B-B14F-4D97-AF65-F5344CB8AC3E}">
        <p14:creationId xmlns:p14="http://schemas.microsoft.com/office/powerpoint/2010/main" xmlns="" val="18121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9556836101363926095921"/>
          <p:cNvPicPr>
            <a:picLocks noChangeAspect="1" noChangeArrowheads="1"/>
          </p:cNvPicPr>
          <p:nvPr/>
        </p:nvPicPr>
        <p:blipFill>
          <a:blip r:embed="rId2">
            <a:lum contrast="2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139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8068" name="Picture 4" descr="20095170135396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914400" y="1219200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endParaRPr lang="zh-CN" altLang="en-US" sz="3200" b="1"/>
          </a:p>
          <a:p>
            <a:pPr>
              <a:spcBef>
                <a:spcPct val="50000"/>
              </a:spcBef>
              <a:buClrTx/>
              <a:buSzTx/>
            </a:pPr>
            <a:endParaRPr lang="zh-CN" altLang="en-US" sz="3200" b="1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55650" y="908050"/>
            <a:ext cx="8066088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buClrTx/>
              <a:buSzTx/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椿树   书签  秀丽</a:t>
            </a:r>
            <a:r>
              <a:rPr lang="en-US" altLang="zh-CN" sz="4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高耸入云</a:t>
            </a:r>
            <a:endParaRPr lang="en-US" sz="44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SzTx/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抖动   保护  欣赏 目瞪口呆</a:t>
            </a:r>
            <a:endParaRPr lang="zh-CN" sz="44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SzTx/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赞叹     夹在</a:t>
            </a:r>
            <a:r>
              <a:rPr lang="zh-CN" altLang="en-US" sz="4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4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噢  哇</a:t>
            </a:r>
            <a:endParaRPr lang="en-US" sz="4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524000" y="32766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endParaRPr lang="zh-CN" altLang="en-US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914400" y="19050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200" b="1"/>
              <a:t> </a:t>
            </a:r>
            <a:endParaRPr lang="zh-CN" altLang="en-US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84213" y="3502025"/>
            <a:ext cx="8351837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攀登     表演     咂着嘴  </a:t>
            </a:r>
            <a:r>
              <a:rPr lang="zh-CN" altLang="en-US" sz="4400" b="1">
                <a:latin typeface="宋体" charset="-122"/>
              </a:rPr>
              <a:t>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尝尝     仅仅     </a:t>
            </a:r>
            <a:r>
              <a:rPr lang="zh-CN" altLang="en-US" sz="4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捋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下  </a:t>
            </a:r>
            <a:r>
              <a:rPr lang="en-US" altLang="zh-CN" sz="4400" b="1">
                <a:latin typeface="宋体" charset="-122"/>
              </a:rPr>
              <a:t>摘下</a:t>
            </a:r>
            <a:r>
              <a:rPr lang="zh-CN" altLang="en-US" sz="4400" b="1">
                <a:latin typeface="宋体" charset="-122"/>
              </a:rPr>
              <a:t>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</a:pPr>
            <a:r>
              <a:rPr lang="zh-CN" altLang="en-US" sz="4400" b="1">
                <a:latin typeface="宋体" charset="-122"/>
              </a:rPr>
              <a:t>醉人     滋味   剩下    </a:t>
            </a:r>
            <a:r>
              <a:rPr lang="zh-CN" altLang="en-US" sz="4400" b="1">
                <a:solidFill>
                  <a:srgbClr val="990033"/>
                </a:solidFill>
                <a:latin typeface="宋体" charset="-122"/>
              </a:rPr>
              <a:t>掐</a:t>
            </a:r>
            <a:r>
              <a:rPr lang="zh-CN" altLang="en-US" sz="4400" b="1">
                <a:latin typeface="宋体" charset="-122"/>
              </a:rPr>
              <a:t>下</a:t>
            </a:r>
          </a:p>
        </p:txBody>
      </p:sp>
    </p:spTree>
    <p:extLst>
      <p:ext uri="{BB962C8B-B14F-4D97-AF65-F5344CB8AC3E}">
        <p14:creationId xmlns:p14="http://schemas.microsoft.com/office/powerpoint/2010/main" xmlns="" val="8779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 autoUpdateAnimBg="0"/>
      <p:bldP spid="8807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4845548001363926095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638" y="0"/>
            <a:ext cx="91646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056438" cy="1143000"/>
          </a:xfrm>
          <a:ln/>
        </p:spPr>
        <p:txBody>
          <a:bodyPr/>
          <a:lstStyle/>
          <a:p>
            <a:r>
              <a:rPr lang="zh-CN" altLang="en-US" b="1">
                <a:solidFill>
                  <a:srgbClr val="FF3300"/>
                </a:solidFill>
              </a:rPr>
              <a:t>小椿树一片叶子也不剩了！</a:t>
            </a:r>
          </a:p>
        </p:txBody>
      </p:sp>
    </p:spTree>
    <p:extLst>
      <p:ext uri="{BB962C8B-B14F-4D97-AF65-F5344CB8AC3E}">
        <p14:creationId xmlns:p14="http://schemas.microsoft.com/office/powerpoint/2010/main" xmlns="" val="7437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1860" name="Picture 4" descr="2009321013821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990600" y="1524000"/>
            <a:ext cx="6096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4000" b="1"/>
              <a:t>如果你是这棵小椿树，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4000" b="1"/>
              <a:t>你想对动物们说什么？</a:t>
            </a:r>
          </a:p>
        </p:txBody>
      </p:sp>
      <p:pic>
        <p:nvPicPr>
          <p:cNvPr id="121862" name="Picture 6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6324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871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4" name="Picture 4" descr="09cb35738a820f5a8701b0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828800" y="1371600"/>
            <a:ext cx="556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endParaRPr lang="zh-CN" altLang="en-US"/>
          </a:p>
        </p:txBody>
      </p:sp>
      <p:pic>
        <p:nvPicPr>
          <p:cNvPr id="122886" name="Picture 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6858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2667000" y="4495800"/>
            <a:ext cx="571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看见小椿树一片叶子也不剩，小动物们会说什么？</a:t>
            </a:r>
          </a:p>
        </p:txBody>
      </p:sp>
    </p:spTree>
    <p:extLst>
      <p:ext uri="{BB962C8B-B14F-4D97-AF65-F5344CB8AC3E}">
        <p14:creationId xmlns:p14="http://schemas.microsoft.com/office/powerpoint/2010/main" xmlns="" val="23189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20101520363776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8569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 dirty="0"/>
              <a:t>看见小椿树一片叶子也不剩了，小动物们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 dirty="0"/>
              <a:t>会说什么？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50825" y="2060575"/>
            <a:ext cx="864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 dirty="0">
                <a:solidFill>
                  <a:srgbClr val="FF0000"/>
                </a:solidFill>
              </a:rPr>
              <a:t> “怎么会这样呢？是谁把树叶摘光的？”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392363" y="39385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</a:pPr>
            <a:endParaRPr lang="zh-CN" altLang="en-US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50825" y="3141663"/>
            <a:ext cx="864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endParaRPr lang="zh-CN" altLang="en-US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95288" y="2924175"/>
            <a:ext cx="84978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>
                <a:solidFill>
                  <a:srgbClr val="FF0000"/>
                </a:solidFill>
              </a:rPr>
              <a:t>“我没有想到摘了一片树叶，后果就这么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>
                <a:solidFill>
                  <a:srgbClr val="FF0000"/>
                </a:solidFill>
              </a:rPr>
              <a:t>严重。”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323850" y="4652963"/>
            <a:ext cx="7848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      </a:t>
            </a:r>
            <a:r>
              <a:rPr lang="zh-CN" altLang="en-US" sz="3600" b="1">
                <a:solidFill>
                  <a:srgbClr val="FF0000"/>
                </a:solidFill>
              </a:rPr>
              <a:t>“对不起，我知道我应该爱护你，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>
                <a:solidFill>
                  <a:srgbClr val="FF0000"/>
                </a:solidFill>
              </a:rPr>
              <a:t>可是却没有这样做，我错了。”</a:t>
            </a:r>
          </a:p>
          <a:p>
            <a:pPr>
              <a:spcBef>
                <a:spcPct val="50000"/>
              </a:spcBef>
              <a:buClrTx/>
              <a:buSzTx/>
            </a:pPr>
            <a:endParaRPr lang="zh-CN" altLang="en-US" sz="3600" b="1"/>
          </a:p>
        </p:txBody>
      </p:sp>
    </p:spTree>
    <p:extLst>
      <p:ext uri="{BB962C8B-B14F-4D97-AF65-F5344CB8AC3E}">
        <p14:creationId xmlns:p14="http://schemas.microsoft.com/office/powerpoint/2010/main" xmlns="" val="3149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9" grpId="0"/>
      <p:bldP spid="1259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200811300135475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395288" y="549275"/>
            <a:ext cx="8280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4000" b="1" dirty="0"/>
              <a:t>       </a:t>
            </a:r>
            <a:r>
              <a:rPr lang="zh-CN" altLang="en-US" sz="4000" b="1" dirty="0">
                <a:solidFill>
                  <a:srgbClr val="336600"/>
                </a:solidFill>
              </a:rPr>
              <a:t>是呀，我们不仅要懂得道理，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4000" b="1" dirty="0">
                <a:solidFill>
                  <a:srgbClr val="336600"/>
                </a:solidFill>
              </a:rPr>
              <a:t>还要严格要求，所以让我们从小事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4000" b="1" dirty="0">
                <a:solidFill>
                  <a:srgbClr val="336600"/>
                </a:solidFill>
              </a:rPr>
              <a:t>做起，爱护每一棵小树，保护我们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4000" b="1" dirty="0">
                <a:solidFill>
                  <a:srgbClr val="336600"/>
                </a:solidFill>
              </a:rPr>
              <a:t>的生态环境，到那时我们的小椿树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4000" b="1" dirty="0">
                <a:solidFill>
                  <a:srgbClr val="336600"/>
                </a:solidFill>
              </a:rPr>
              <a:t>一定会长成一棵参天大树。</a:t>
            </a:r>
          </a:p>
        </p:txBody>
      </p:sp>
    </p:spTree>
    <p:extLst>
      <p:ext uri="{BB962C8B-B14F-4D97-AF65-F5344CB8AC3E}">
        <p14:creationId xmlns:p14="http://schemas.microsoft.com/office/powerpoint/2010/main" xmlns="" val="35376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3908" name="Picture 4" descr="2009321013821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685800" y="990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endParaRPr lang="zh-CN" alt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7086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      勿以恶小而为之，勿以善小而不为！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      真正的爱是用行动，而不是说说而已。</a:t>
            </a: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3200400" y="6858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>
            <a:off x="609600" y="6858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609600" y="6781800"/>
            <a:ext cx="6629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457200" y="6858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609600" y="6858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3916" name="Picture 12" descr="200505151808347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267200"/>
            <a:ext cx="1752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926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200812150203954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39750" y="958850"/>
            <a:ext cx="7345363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       三月是植树的最好时节，在这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美丽的春天，让我们伸出友谊之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手，与小树交朋友，帮助小树，爱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护小树，让他们茁壮成长，这样不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久的将来我们的世界会更美丽、更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3600" b="1"/>
              <a:t>精彩！</a:t>
            </a:r>
          </a:p>
        </p:txBody>
      </p:sp>
    </p:spTree>
    <p:extLst>
      <p:ext uri="{BB962C8B-B14F-4D97-AF65-F5344CB8AC3E}">
        <p14:creationId xmlns:p14="http://schemas.microsoft.com/office/powerpoint/2010/main" xmlns="" val="4234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2565400"/>
            <a:ext cx="4475163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          </a:t>
            </a:r>
            <a:r>
              <a:rPr lang="zh-CN" altLang="en-US" sz="4000" b="1">
                <a:solidFill>
                  <a:srgbClr val="FF0000"/>
                </a:solidFill>
              </a:rPr>
              <a:t>我们来帮一帮这些小椿树，让小椿树重新长出叶子，还给它生命。</a:t>
            </a:r>
          </a:p>
        </p:txBody>
      </p:sp>
    </p:spTree>
    <p:extLst>
      <p:ext uri="{BB962C8B-B14F-4D97-AF65-F5344CB8AC3E}">
        <p14:creationId xmlns:p14="http://schemas.microsoft.com/office/powerpoint/2010/main" xmlns="" val="9354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秃树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ln/>
        </p:spPr>
      </p:pic>
      <p:pic>
        <p:nvPicPr>
          <p:cNvPr id="120835" name="Picture 3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82992">
            <a:off x="1619250" y="1052513"/>
            <a:ext cx="115411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836" name="Picture 4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690242">
            <a:off x="2339975" y="1412875"/>
            <a:ext cx="115411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837" name="Picture 5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832626">
            <a:off x="3074194" y="607219"/>
            <a:ext cx="1154112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838" name="Picture 6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1225900">
            <a:off x="2987675" y="1989138"/>
            <a:ext cx="115411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839" name="Picture 7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497823">
            <a:off x="3793331" y="462757"/>
            <a:ext cx="115411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840" name="Picture 8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8251710">
            <a:off x="5003800" y="1052513"/>
            <a:ext cx="115411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841" name="Picture 9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356282">
            <a:off x="5435600" y="1916113"/>
            <a:ext cx="115411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842" name="Picture 10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8586832">
            <a:off x="5940425" y="765175"/>
            <a:ext cx="115411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0843" name="Picture 11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227827">
            <a:off x="6300788" y="1628775"/>
            <a:ext cx="1154112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130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76287645413639260959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0825" y="620713"/>
            <a:ext cx="14414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 欣 赏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411413" y="692150"/>
            <a:ext cx="13684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赞 叹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716463" y="836613"/>
            <a:ext cx="13684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秀 丽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019925" y="908050"/>
            <a:ext cx="147637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耸 立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50825" y="2852738"/>
            <a:ext cx="13684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尝 尝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195513" y="2924175"/>
            <a:ext cx="143986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滋 味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500563" y="2997200"/>
            <a:ext cx="15113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仅 仅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804025" y="3068638"/>
            <a:ext cx="14033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剩 下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79388" y="5516563"/>
            <a:ext cx="1512887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掐 下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051050" y="5516563"/>
            <a:ext cx="13684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捋 下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708400" y="5445125"/>
            <a:ext cx="20891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目瞪口呆</a:t>
            </a:r>
          </a:p>
        </p:txBody>
      </p:sp>
    </p:spTree>
    <p:extLst>
      <p:ext uri="{BB962C8B-B14F-4D97-AF65-F5344CB8AC3E}">
        <p14:creationId xmlns:p14="http://schemas.microsoft.com/office/powerpoint/2010/main" xmlns="" val="42218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20097122333166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336925" y="44450"/>
            <a:ext cx="2470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</a:pPr>
            <a:r>
              <a:rPr kumimoji="1" lang="zh-CN" altLang="en-US" sz="6000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读一读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2124075" y="1125538"/>
            <a:ext cx="51117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23850" y="1484313"/>
            <a:ext cx="85693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</a:pPr>
            <a:r>
              <a:rPr lang="zh-CN" altLang="en-US" sz="4400" b="1" dirty="0"/>
              <a:t> 保护      欣赏       赞叹       书签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4400" b="1" dirty="0"/>
              <a:t> 秀丽      攀登       技巧        表演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4400" b="1" dirty="0"/>
              <a:t> 纪念      滋味       品尝        剩下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4400" b="1" dirty="0"/>
              <a:t> 方便      椿树       浇水        绝对</a:t>
            </a:r>
          </a:p>
          <a:p>
            <a:pPr>
              <a:spcBef>
                <a:spcPct val="50000"/>
              </a:spcBef>
              <a:buClrTx/>
              <a:buSzTx/>
            </a:pPr>
            <a:r>
              <a:rPr lang="zh-CN" altLang="en-US" sz="4400" b="1" dirty="0"/>
              <a:t> 目瞪口呆             高耸入云</a:t>
            </a:r>
          </a:p>
        </p:txBody>
      </p:sp>
    </p:spTree>
    <p:extLst>
      <p:ext uri="{BB962C8B-B14F-4D97-AF65-F5344CB8AC3E}">
        <p14:creationId xmlns:p14="http://schemas.microsoft.com/office/powerpoint/2010/main" xmlns="" val="16652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76287645413639260959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0825" y="765175"/>
            <a:ext cx="14414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 欣 赏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700338" y="765175"/>
            <a:ext cx="13684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赞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932363" y="836613"/>
            <a:ext cx="13684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秀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380288" y="908050"/>
            <a:ext cx="147637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耸 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68313" y="2997200"/>
            <a:ext cx="13684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尝 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555875" y="2924175"/>
            <a:ext cx="14398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滋 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859338" y="2924175"/>
            <a:ext cx="15113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仅 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164388" y="2997200"/>
            <a:ext cx="14033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剩 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23850" y="5300663"/>
            <a:ext cx="15128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掐 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339975" y="5445125"/>
            <a:ext cx="13684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捋 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427538" y="5373688"/>
            <a:ext cx="20891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瞪</a:t>
            </a:r>
          </a:p>
        </p:txBody>
      </p:sp>
    </p:spTree>
    <p:extLst>
      <p:ext uri="{BB962C8B-B14F-4D97-AF65-F5344CB8AC3E}">
        <p14:creationId xmlns:p14="http://schemas.microsoft.com/office/powerpoint/2010/main" xmlns="" val="322191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937072561363926095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9075" cy="68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258888" y="1557338"/>
            <a:ext cx="687705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          </a:t>
            </a:r>
            <a:r>
              <a:rPr lang="zh-CN" altLang="en-US" sz="4400" b="1"/>
              <a:t>我是一棵小椿树，</a:t>
            </a:r>
          </a:p>
          <a:p>
            <a:pPr>
              <a:spcBef>
                <a:spcPct val="50000"/>
              </a:spcBef>
            </a:pPr>
            <a:r>
              <a:rPr lang="zh-CN" altLang="en-US" sz="4400" b="1"/>
              <a:t>       树叶迎风轻轻舞。</a:t>
            </a:r>
          </a:p>
          <a:p>
            <a:pPr>
              <a:spcBef>
                <a:spcPct val="50000"/>
              </a:spcBef>
            </a:pPr>
            <a:r>
              <a:rPr lang="zh-CN" altLang="en-US" sz="4400" b="1"/>
              <a:t>       环境优美真舒服， </a:t>
            </a:r>
          </a:p>
          <a:p>
            <a:pPr>
              <a:spcBef>
                <a:spcPct val="50000"/>
              </a:spcBef>
            </a:pPr>
            <a:r>
              <a:rPr lang="zh-CN" altLang="en-US" sz="4400" b="1"/>
              <a:t>       要靠大家来保护</a:t>
            </a:r>
            <a:r>
              <a:rPr lang="zh-CN" altLang="en-US" sz="36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8498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111500" y="4005263"/>
            <a:ext cx="22526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22531" name="Picture 3" descr="333641254136392609590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815B2"/>
              </a:clrFrom>
              <a:clrTo>
                <a:srgbClr val="1815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4" descr="10311570613639260959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AD629"/>
              </a:clrFrom>
              <a:clrTo>
                <a:srgbClr val="0AD62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67400"/>
            <a:ext cx="10287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5" descr="93939036913639260959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7D924"/>
              </a:clrFrom>
              <a:clrTo>
                <a:srgbClr val="07D9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34088"/>
            <a:ext cx="914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4" name="Text Box 6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0" y="1268413"/>
            <a:ext cx="88931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600" b="1">
                <a:solidFill>
                  <a:srgbClr val="FF3300"/>
                </a:solidFill>
                <a:latin typeface="Times New Roman" pitchFamily="18" charset="0"/>
              </a:rPr>
              <a:t>勿以恶小而为之 </a:t>
            </a:r>
          </a:p>
          <a:p>
            <a:pPr algn="ctr">
              <a:spcBef>
                <a:spcPct val="50000"/>
              </a:spcBef>
            </a:pPr>
            <a:r>
              <a:rPr lang="zh-CN" altLang="en-US" sz="6600" b="1">
                <a:solidFill>
                  <a:srgbClr val="FF3300"/>
                </a:solidFill>
                <a:latin typeface="Times New Roman" pitchFamily="18" charset="0"/>
              </a:rPr>
              <a:t>勿以善小而不为 </a:t>
            </a:r>
          </a:p>
          <a:p>
            <a:pPr>
              <a:spcBef>
                <a:spcPct val="50000"/>
              </a:spcBef>
            </a:pPr>
            <a:endParaRPr lang="zh-CN" altLang="en-US" sz="6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22535" name="Picture 7" descr="8515324913639260959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83343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6" name="Picture 8" descr="8515324913639260959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33800"/>
            <a:ext cx="9715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7" name="Picture 9" descr="8515324913639260959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9429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10" descr="1880878771363926095921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B4293"/>
              </a:clrFrom>
              <a:clrTo>
                <a:srgbClr val="0B42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9" name="Picture 11" descr="438284222136392609593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A0635"/>
              </a:clrFrom>
              <a:clrTo>
                <a:srgbClr val="0A063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0"/>
            <a:ext cx="912813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40" name="Picture 12" descr="43557812136392609595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A0635"/>
              </a:clrFrom>
              <a:clrTo>
                <a:srgbClr val="0A063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638800"/>
            <a:ext cx="9906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41" name="Picture 13" descr="87545941136392609595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0A0635"/>
              </a:clrFrom>
              <a:clrTo>
                <a:srgbClr val="0A063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791200"/>
            <a:ext cx="12303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635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9584554631363926095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6400"/>
            <a:ext cx="8291513" cy="5472113"/>
          </a:xfrm>
          <a:ln/>
        </p:spPr>
        <p:txBody>
          <a:bodyPr>
            <a:normAutofit fontScale="90000"/>
          </a:bodyPr>
          <a:lstStyle/>
          <a:p>
            <a:pPr algn="l">
              <a:lnSpc>
                <a:spcPct val="140000"/>
              </a:lnSpc>
            </a:pP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椿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树  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欣赏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  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赞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叹   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秀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丽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保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护  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夹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住  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表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演   一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棵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 方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便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  吃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惊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  品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尝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   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滋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味 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仅仅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  山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羊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  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剩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下   欢呼高</a:t>
            </a:r>
            <a:r>
              <a:rPr lang="zh-CN" altLang="en-US" sz="5400" b="1">
                <a:solidFill>
                  <a:srgbClr val="FF3300"/>
                </a:solidFill>
                <a:latin typeface="宋体" charset="-122"/>
              </a:rPr>
              <a:t>耸</a:t>
            </a:r>
            <a:r>
              <a:rPr lang="zh-CN" altLang="en-US" sz="5400" b="1">
                <a:solidFill>
                  <a:schemeClr val="tx1"/>
                </a:solidFill>
                <a:latin typeface="宋体" charset="-122"/>
              </a:rPr>
              <a:t>入云   目瞪口呆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114675" y="2039938"/>
            <a:ext cx="1920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916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59756059513639260959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-3175"/>
            <a:ext cx="9193213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2276475"/>
            <a:ext cx="8135938" cy="1871663"/>
          </a:xfrm>
          <a:ln/>
        </p:spPr>
        <p:txBody>
          <a:bodyPr>
            <a:normAutofit fontScale="90000"/>
          </a:bodyPr>
          <a:lstStyle/>
          <a:p>
            <a:pPr algn="l">
              <a:lnSpc>
                <a:spcPct val="130000"/>
              </a:lnSpc>
            </a:pPr>
            <a:r>
              <a:rPr lang="zh-CN" altLang="en-US" sz="5400" b="1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拓展练习</a:t>
            </a:r>
            <a:r>
              <a:rPr lang="en-US" altLang="zh-CN" sz="5400" b="1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:</a:t>
            </a:r>
            <a:br>
              <a:rPr lang="en-US" altLang="zh-CN" sz="5400" b="1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5400" b="1" dirty="0">
                <a:latin typeface="楷体" pitchFamily="49" charset="-122"/>
                <a:ea typeface="楷体" pitchFamily="49" charset="-122"/>
              </a:rPr>
              <a:t>模仿书上的句式</a:t>
            </a:r>
            <a:r>
              <a:rPr lang="en-US" altLang="zh-CN" sz="54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5400" b="1" dirty="0">
                <a:latin typeface="楷体" pitchFamily="49" charset="-122"/>
                <a:ea typeface="楷体" pitchFamily="49" charset="-122"/>
              </a:rPr>
              <a:t>写写小山羊、小猪看到小椿树时，是怎么说的？怎么做的？</a:t>
            </a:r>
          </a:p>
        </p:txBody>
      </p:sp>
    </p:spTree>
    <p:extLst>
      <p:ext uri="{BB962C8B-B14F-4D97-AF65-F5344CB8AC3E}">
        <p14:creationId xmlns:p14="http://schemas.microsoft.com/office/powerpoint/2010/main" xmlns="" val="401852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23603bdfc2e90865cdbf1a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4925" y="0"/>
            <a:ext cx="9109075" cy="6832600"/>
          </a:xfrm>
          <a:ln/>
        </p:spPr>
      </p:pic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962650"/>
          </a:xfrm>
        </p:spPr>
        <p:txBody>
          <a:bodyPr/>
          <a:lstStyle/>
          <a:p>
            <a:pPr algn="just"/>
            <a:r>
              <a:rPr lang="zh-CN" altLang="en-US" sz="5400" b="1"/>
              <a:t>（     ）栽下了一棵小椿树，路过的小动物们都带走了（          ），结果小椿树（                          ）。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116013" y="1557338"/>
            <a:ext cx="20224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</a:pPr>
            <a:r>
              <a:rPr lang="zh-CN" altLang="en-US" sz="4800" b="1">
                <a:solidFill>
                  <a:srgbClr val="009900"/>
                </a:solidFill>
                <a:ea typeface="楷体" pitchFamily="49" charset="-122"/>
              </a:rPr>
              <a:t>小黄牛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484438" y="3213100"/>
            <a:ext cx="26352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</a:pPr>
            <a:r>
              <a:rPr lang="zh-CN" altLang="en-US" sz="4800" b="1">
                <a:solidFill>
                  <a:srgbClr val="009900"/>
                </a:solidFill>
                <a:ea typeface="楷体" pitchFamily="49" charset="-122"/>
              </a:rPr>
              <a:t>一片树叶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627313" y="4076700"/>
            <a:ext cx="50863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</a:pPr>
            <a:r>
              <a:rPr lang="zh-CN" altLang="en-US" sz="4800" b="1">
                <a:solidFill>
                  <a:srgbClr val="009900"/>
                </a:solidFill>
                <a:ea typeface="楷体" pitchFamily="49" charset="-122"/>
              </a:rPr>
              <a:t>一片叶子也不剩了</a:t>
            </a:r>
          </a:p>
        </p:txBody>
      </p:sp>
    </p:spTree>
    <p:extLst>
      <p:ext uri="{BB962C8B-B14F-4D97-AF65-F5344CB8AC3E}">
        <p14:creationId xmlns:p14="http://schemas.microsoft.com/office/powerpoint/2010/main" xmlns="" val="1067856294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3" grpId="0"/>
      <p:bldP spid="993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23603bdfc2e90865cdbf1a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4925" y="0"/>
            <a:ext cx="9109075" cy="6832600"/>
          </a:xfrm>
          <a:ln/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612775" y="765175"/>
            <a:ext cx="7632700" cy="5472113"/>
          </a:xfrm>
        </p:spPr>
        <p:txBody>
          <a:bodyPr/>
          <a:lstStyle/>
          <a:p>
            <a:pPr algn="just"/>
            <a:r>
              <a:rPr lang="zh-CN" altLang="en-US" sz="5400" b="1">
                <a:ea typeface="楷体" pitchFamily="49" charset="-122"/>
              </a:rPr>
              <a:t>        </a:t>
            </a:r>
            <a:r>
              <a:rPr lang="zh-CN" altLang="en-US" sz="5400" b="1" u="sng">
                <a:ea typeface="楷体" pitchFamily="49" charset="-122"/>
              </a:rPr>
              <a:t>小黄牛栽下了一棵小椿树，</a:t>
            </a:r>
            <a:r>
              <a:rPr lang="zh-CN" altLang="en-US" sz="5400" b="1" u="sng">
                <a:solidFill>
                  <a:srgbClr val="009900"/>
                </a:solidFill>
                <a:ea typeface="楷体" pitchFamily="49" charset="-122"/>
              </a:rPr>
              <a:t>树叶在春风中欢快地抖动着</a:t>
            </a:r>
            <a:r>
              <a:rPr lang="zh-CN" altLang="en-US" sz="5400" b="1" u="sng">
                <a:ea typeface="楷体" pitchFamily="49" charset="-122"/>
              </a:rPr>
              <a:t>。</a:t>
            </a:r>
            <a:r>
              <a:rPr lang="zh-CN" altLang="en-US" sz="5400" b="1">
                <a:ea typeface="楷体" pitchFamily="49" charset="-122"/>
              </a:rPr>
              <a:t>为了保护好小树，小黄牛在旁边立了一块木牌，上面写着“请爱护小树”。</a:t>
            </a:r>
          </a:p>
        </p:txBody>
      </p:sp>
    </p:spTree>
    <p:extLst>
      <p:ext uri="{BB962C8B-B14F-4D97-AF65-F5344CB8AC3E}">
        <p14:creationId xmlns:p14="http://schemas.microsoft.com/office/powerpoint/2010/main" xmlns="" val="14798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p2009912223981109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-14288" y="3175"/>
            <a:ext cx="9158288" cy="6883400"/>
          </a:xfrm>
          <a:ln/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99050"/>
          </a:xfrm>
        </p:spPr>
        <p:txBody>
          <a:bodyPr/>
          <a:lstStyle/>
          <a:p>
            <a:pPr algn="l"/>
            <a:r>
              <a:rPr lang="zh-CN" altLang="en-US" sz="4800"/>
              <a:t>小兔子</a:t>
            </a:r>
            <a:r>
              <a:rPr lang="en-US" sz="4800"/>
              <a:t>说了什么？</a:t>
            </a:r>
            <a:r>
              <a:rPr lang="zh-CN" altLang="en-US" sz="4800"/>
              <a:t>请</a:t>
            </a:r>
            <a:r>
              <a:rPr lang="en-US" sz="4800"/>
              <a:t>用</a:t>
            </a:r>
            <a:r>
              <a:rPr lang="zh-CN" altLang="en-US" sz="4800"/>
              <a:t>——勾出小兔子说的话</a:t>
            </a:r>
            <a:r>
              <a:rPr lang="en-US" sz="4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8965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p2009912223981109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-14288" y="3175"/>
            <a:ext cx="9158288" cy="6883400"/>
          </a:xfrm>
          <a:ln/>
        </p:spPr>
      </p:pic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8424863" cy="554513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4800" b="1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4800" b="1" u="sng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哟，一棵多么漂亮的小树！当然应该爱护。</a:t>
            </a:r>
            <a:r>
              <a:rPr lang="zh-CN" altLang="en-US" sz="4800" b="1">
                <a:latin typeface="楷体" pitchFamily="49" charset="-122"/>
                <a:ea typeface="楷体" pitchFamily="49" charset="-122"/>
              </a:rPr>
              <a:t>”一只小兔子蹦蹦跳跳地走过，欣赏了一阵之后，</a:t>
            </a:r>
            <a:r>
              <a:rPr lang="zh-CN" altLang="en-US" sz="4800" b="1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赞叹</a:t>
            </a:r>
            <a:r>
              <a:rPr lang="zh-CN" altLang="en-US" sz="4800" b="1">
                <a:latin typeface="楷体" pitchFamily="49" charset="-122"/>
                <a:ea typeface="楷体" pitchFamily="49" charset="-122"/>
              </a:rPr>
              <a:t>地说,“</a:t>
            </a:r>
            <a:r>
              <a:rPr lang="zh-CN" altLang="en-US" sz="4800" b="1" u="sng">
                <a:solidFill>
                  <a:srgbClr val="009900"/>
                </a:solidFill>
                <a:latin typeface="楷体" pitchFamily="49" charset="-122"/>
                <a:ea typeface="楷体" pitchFamily="49" charset="-122"/>
              </a:rPr>
              <a:t>小树太可爱了，把一片嫩叶夹在我的画册里当书签，那多美啊！</a:t>
            </a:r>
            <a:r>
              <a:rPr lang="zh-CN" altLang="en-US" sz="4800" b="1">
                <a:latin typeface="楷体" pitchFamily="49" charset="-122"/>
                <a:ea typeface="楷体" pitchFamily="49" charset="-122"/>
              </a:rPr>
              <a:t>”</a:t>
            </a:r>
            <a:br>
              <a:rPr lang="zh-CN" altLang="en-US" sz="4800" b="1">
                <a:latin typeface="楷体" pitchFamily="49" charset="-122"/>
                <a:ea typeface="楷体" pitchFamily="49" charset="-122"/>
              </a:rPr>
            </a:br>
            <a:r>
              <a:rPr lang="zh-CN" altLang="en-US" sz="4800" b="1">
                <a:latin typeface="楷体" pitchFamily="49" charset="-122"/>
                <a:ea typeface="楷体" pitchFamily="49" charset="-122"/>
              </a:rPr>
              <a:t>    小兔子小心地摘下一片叶子。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08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1937072561363926095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6875" y="0"/>
            <a:ext cx="10153650" cy="683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0" y="1125538"/>
            <a:ext cx="8748713" cy="329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36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哟，一棵多么漂亮的小树！当然应该爱护。</a:t>
            </a:r>
            <a:r>
              <a:rPr lang="zh-CN" altLang="en-US" sz="36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一只小兔子蹦蹦跳跳地走过，欣赏了一阵之后，赞叹地说，</a:t>
            </a:r>
            <a:r>
              <a:rPr lang="zh-CN" altLang="en-US" sz="36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小树太可爱了，把一片嫩叶夹在我的画册里当书签</a:t>
            </a:r>
            <a:r>
              <a:rPr lang="en-US" altLang="zh-CN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那多美啊！</a:t>
            </a:r>
            <a:r>
              <a:rPr lang="zh-CN" altLang="en-US" sz="36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 sz="36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47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1669</Words>
  <Application>Microsoft Office PowerPoint</Application>
  <PresentationFormat>全屏显示(4:3)</PresentationFormat>
  <Paragraphs>136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主题​​</vt:lpstr>
      <vt:lpstr>一 片 树 叶</vt:lpstr>
      <vt:lpstr>幻灯片 2</vt:lpstr>
      <vt:lpstr>幻灯片 3</vt:lpstr>
      <vt:lpstr>幻灯片 4</vt:lpstr>
      <vt:lpstr>（     ）栽下了一棵小椿树，路过的小动物们都带走了（          ），结果小椿树（                          ）。</vt:lpstr>
      <vt:lpstr>        小黄牛栽下了一棵小椿树，树叶在春风中欢快地抖动着。为了保护好小树，小黄牛在旁边立了一块木牌，上面写着“请爱护小树”。</vt:lpstr>
      <vt:lpstr>小兔子说了什么？请用——勾出小兔子说的话。</vt:lpstr>
      <vt:lpstr>    “哟，一棵多么漂亮的小树！当然应该爱护。”一只小兔子蹦蹦跳跳地走过，欣赏了一阵之后，赞叹地说,“小树太可爱了，把一片嫩叶夹在我的画册里当书签，那多美啊！”     小兔子小心地摘下一片叶子。</vt:lpstr>
      <vt:lpstr>幻灯片 9</vt:lpstr>
      <vt:lpstr>幻灯片 10</vt:lpstr>
      <vt:lpstr>幻灯片 11</vt:lpstr>
      <vt:lpstr>幻灯片 12</vt:lpstr>
      <vt:lpstr>小兔子这么喜欢小椿树，它对小椿树做了什么呢？用“~~~”勾出来</vt:lpstr>
      <vt:lpstr>1、找找：课文里小猴子说了什么（用——勾出），对小椿树做了什么（用~~~勾出）。（注意：找完整的句子。） </vt:lpstr>
      <vt:lpstr>    过了一阵，来了一只小猴子。小猴子一发现小树苗，便欢呼起来：“多么秀丽的小椿树哇！以后它一定会长得高耸入云。到那时，我要在树干上做攀登技巧表演。噢，让我取片叶子做个纪念吧，对，只要一片。” </vt:lpstr>
      <vt:lpstr>小猴子仔细地掐下了一片树叶。  </vt:lpstr>
      <vt:lpstr>学法指导</vt:lpstr>
      <vt:lpstr>       不一会儿，又来了一只小熊。小熊对小树看了又看，闻了又闻，咂着嘴说：“这棵小树不只长得好看，还有股醉人的香味儿。我要摘一片叶子尝尝，看到底是什么滋味。不错，为了爱护小树，我绝对不采第二片叶子。”</vt:lpstr>
      <vt:lpstr>       不一会儿，又来了一只小熊。小熊对小树看了又看，闻了又闻，咂着嘴说：“这棵小树不只长得好看，还有股醉人的香味儿。我要摘一片叶子尝尝，看到底是什么滋味。不错，为了爱护小树，我绝对不采第二片叶子。”</vt:lpstr>
      <vt:lpstr>    小熊捋下一片小椿树叶。</vt:lpstr>
      <vt:lpstr>幻灯片 21</vt:lpstr>
      <vt:lpstr>    小兔子    小心地摘下     小猴子    仔细地掐下      小熊           捋下   </vt:lpstr>
      <vt:lpstr>   接着，小山羊走过，小猪走过......</vt:lpstr>
      <vt:lpstr>幻灯片 24</vt:lpstr>
      <vt:lpstr>幻灯片 25</vt:lpstr>
      <vt:lpstr>    每一个路过的小家伙，都取下了一片树叶。仅仅过了一天，当小黄牛来浇水时，惊得目瞪口呆：小椿树一片叶子也不剩了！ </vt:lpstr>
      <vt:lpstr>    每一个路过的小家伙，都取下了一片树叶。仅仅过了一天，当小黄牛来浇水时，惊得目瞪口呆：小椿树一片叶子也不剩了！ </vt:lpstr>
      <vt:lpstr>小椿树一片叶子也不剩了！</vt:lpstr>
      <vt:lpstr>幻灯片 29</vt:lpstr>
      <vt:lpstr>小椿树一片叶子也不剩了！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椿树  欣赏  赞叹   秀丽保护  夹住  表演   一棵 方便  吃惊  品尝   滋味 仅仅  山羊  剩下   欢呼高耸入云   目瞪口呆</vt:lpstr>
      <vt:lpstr>拓展练习:     模仿书上的句式,写写小山羊、小猪看到小椿树时，是怎么说的？怎么做的？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2</cp:revision>
  <dcterms:created xsi:type="dcterms:W3CDTF">2015-03-23T05:41:16Z</dcterms:created>
  <dcterms:modified xsi:type="dcterms:W3CDTF">2017-04-20T13:06:51Z</dcterms:modified>
  <cp:category>第一PPT模板网-WWW.1PPT.COM</cp:category>
</cp:coreProperties>
</file>