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A9C23-6C0E-4ED1-B59A-A3A609725A2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04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E0B7B-215B-442A-8E4A-413F9EBD31F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635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62A12-F6AE-417C-BCC6-B387D0446C9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8759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DF36DF2-B1DE-4C82-8B7F-360F9B54724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2935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077083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2540507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8173131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2805709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9692152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624510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9130360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57F27-054E-4826-9572-C8B93A46CE8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4633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727369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291580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403164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80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80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6724123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64984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5037822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294564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490106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226238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047421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98FD6-7867-413C-8B14-E06661507C1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56287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63859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0268254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250493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3639639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80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80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妈妈的爱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6262126"/>
      </p:ext>
    </p:extLst>
  </p:cSld>
  <p:clrMapOvr>
    <a:masterClrMapping/>
  </p:clrMapOvr>
  <p:transition advTm="5000">
    <p:random/>
    <p:sndAc>
      <p:stSnd loop="1">
        <p:snd r:embed="rId1" name="hammer.wav"/>
      </p:stSnd>
    </p:sndAc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41D99-8E24-439A-9ECC-7A400CFC77C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736362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3FB96-4292-4588-8D76-6E38F4DB01D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269595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F428E-E6ED-4B85-ABE6-852E7E99A4F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616912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AE0EB-2716-4D88-9604-57D95623B2C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18710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46B38-7CE5-4F27-9FA2-5CBABEAC38D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21298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DD6DF-EFCA-4A60-ACB9-231122A4DD0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24553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35050-20E3-4680-BD16-A24C469E495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82310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71C9B-C570-4EE0-BB31-B10746083C7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046609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38E17-0644-4787-8232-1B2FF4D8BA2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428400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9E0F6-F55E-4214-8555-D0F68511624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568557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6C34B-11B0-46B6-92D5-95A777F838A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2225215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662EF2-D186-420F-9A35-01261669096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24106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70B22-FC8D-45CB-AB95-B6ED84845DD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813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D96AB-F617-4C14-9ADA-04D8EC149C0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913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3CB27-2118-4FEF-8D95-5D8B844AA1B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805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85AF5-75DB-4513-B044-3CDBB5E8AD3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012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61FEC-645E-4359-B370-963C795F9D6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00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E7C19F-A0B7-46C3-9619-00F4FA3A73A4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2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24625"/>
            <a:ext cx="213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9966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524625"/>
            <a:ext cx="2895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rgbClr val="9966FF"/>
                </a:solidFill>
                <a:ea typeface="幼圆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妈妈的爱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35600" y="5516563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54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advTm="5000">
    <p:random/>
    <p:sndAc>
      <p:stSnd loop="1">
        <p:snd r:embed="rId13" name="hammer.wav"/>
      </p:stSnd>
    </p:sndAc>
  </p:transition>
  <p:hf sldNum="0"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24625"/>
            <a:ext cx="213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9966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524625"/>
            <a:ext cx="2895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rgbClr val="9966FF"/>
                </a:solidFill>
                <a:ea typeface="幼圆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妈妈的爱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35600" y="5516563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812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advTm="5000">
    <p:random/>
    <p:sndAc>
      <p:stSnd loop="1">
        <p:snd r:embed="rId13" name="hammer.wav"/>
      </p:stSnd>
    </p:sndAc>
  </p:transition>
  <p:hf sldNum="0"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2ECA06-DADD-4E59-8822-C86C80CED062}" type="slidenum">
              <a:rPr lang="zh-CN" altLang="zh-CN">
                <a:solidFill>
                  <a:srgbClr val="000000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944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2.png"/><Relationship Id="rId2" Type="http://schemas.openxmlformats.org/officeDocument/2006/relationships/audio" Target="file:///C:\Documents%20and%20Settings\dysf\&#26700;&#38754;\&#21271;&#24072;&#22823;&#29256;&#35821;&#25991;&#31532;&#22235;&#20876;&#12298;&#22920;&#22920;&#30340;&#29233;&#12299;4\&#32032;&#26448;\&#22920;&#22920;&#30340;&#29233;3.wav" TargetMode="External"/><Relationship Id="rId1" Type="http://schemas.openxmlformats.org/officeDocument/2006/relationships/audio" Target="file:///E:\&#22270;&#29255;\&#22909;&#30475;&#30340;\&#21487;&#29992;&#20110;PPT&#30340;\&#23567;&#23398;&#35821;&#25991;&#20108;&#24180;&#32423;&#19979;&#20876;&#12298;&#22920;&#22920;&#30340;&#29233;&#12299;&#35838;&#20214;.ppt281-2.wav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2.png"/><Relationship Id="rId2" Type="http://schemas.openxmlformats.org/officeDocument/2006/relationships/audio" Target="file:///C:\Documents%20and%20Settings\dysf\&#26700;&#38754;\&#21271;&#24072;&#22823;&#29256;&#35821;&#25991;&#31532;&#22235;&#20876;&#12298;&#22920;&#22920;&#30340;&#29233;&#12299;4\&#32032;&#26448;\&#22920;&#22920;&#30340;&#29233;3.wav" TargetMode="External"/><Relationship Id="rId1" Type="http://schemas.openxmlformats.org/officeDocument/2006/relationships/audio" Target="file:///E:\&#22270;&#29255;\&#22909;&#30475;&#30340;\&#21487;&#29992;&#20110;PPT&#30340;\&#23567;&#23398;&#35821;&#25991;&#20108;&#24180;&#32423;&#19979;&#20876;&#12298;&#22920;&#22920;&#30340;&#29233;&#12299;&#35838;&#20214;.ppt281-2.wav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5.xml"/><Relationship Id="rId1" Type="http://schemas.openxmlformats.org/officeDocument/2006/relationships/audio" Target="file:///C:\Documents%20and%20Settings\dysf\&#26700;&#38754;\&#21271;&#24072;&#22823;&#29256;&#35821;&#25991;&#31532;&#22235;&#20876;&#12298;&#22920;&#22920;&#30340;&#29233;&#12299;4\&#32032;&#26448;\&#22920;&#22920;&#30340;&#29233;4.wav" TargetMode="Externa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5.xml"/><Relationship Id="rId1" Type="http://schemas.openxmlformats.org/officeDocument/2006/relationships/audio" Target="file:///C:\Documents%20and%20Settings\dysf\&#26700;&#38754;\&#21271;&#24072;&#22823;&#29256;&#35821;&#25991;&#31532;&#22235;&#20876;&#12298;&#22920;&#22920;&#30340;&#29233;&#12299;4\&#32032;&#26448;\&#22920;&#22920;&#30340;&#29233;5.wav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5.xml"/><Relationship Id="rId1" Type="http://schemas.openxmlformats.org/officeDocument/2006/relationships/audio" Target="file:///C:\Users\babycangel\Desktop\&#21271;&#24072;&#22823;&#29256;&#35821;&#25991;&#31532;&#22235;&#20876;&#12298;&#22920;&#22920;&#30340;&#29233;&#12299;4\&#32032;&#26448;\&#23567;&#23398;&#35821;&#25991;&#20108;&#24180;&#32423;&#19979;&#20876;&#12298;&#22920;&#22920;&#30340;&#29233;&#12299;&#35838;&#20214;.ppt265.wav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16.gif"/><Relationship Id="rId4" Type="http://schemas.openxmlformats.org/officeDocument/2006/relationships/audio" Target="../media/audio5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6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36.xml"/><Relationship Id="rId1" Type="http://schemas.openxmlformats.org/officeDocument/2006/relationships/audio" Target="file:///C:\Documents%20and%20Settings\hp\&#26700;&#38754;\&#32431;&#38899;&#20048;%20-%20&#29301;&#25163;.mp3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36.xml"/><Relationship Id="rId1" Type="http://schemas.openxmlformats.org/officeDocument/2006/relationships/audio" Target="file:///C:\Documents%20and%20Settings\hp\&#26700;&#38754;\1840d721-642c-4825-b936-1d9dd9f5421e.mp3" TargetMode="Externa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8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audio" Target="../media/audio4.wav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 shadeToTitle="1">
        <a:gradFill rotWithShape="0">
          <a:gsLst>
            <a:gs pos="0">
              <a:srgbClr val="FFFF66"/>
            </a:gs>
            <a:gs pos="100000">
              <a:schemeClr val="bg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E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4797425"/>
            <a:ext cx="16557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WordArt 3"/>
          <p:cNvSpPr>
            <a:spLocks noChangeArrowheads="1" noChangeShapeType="1"/>
          </p:cNvSpPr>
          <p:nvPr/>
        </p:nvSpPr>
        <p:spPr bwMode="auto">
          <a:xfrm>
            <a:off x="1619250" y="1990725"/>
            <a:ext cx="5256213" cy="1943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FF0000"/>
                </a:solidFill>
                <a:effectLst>
                  <a:outerShdw dist="53882" dir="2700000" algn="ctr" rotWithShape="0">
                    <a:srgbClr val="C0C0C0">
                      <a:alpha val="78999"/>
                    </a:srgbClr>
                  </a:outerShdw>
                </a:effectLst>
                <a:latin typeface="宋体"/>
              </a:rPr>
              <a:t>妈妈的爱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55650" y="476250"/>
            <a:ext cx="5832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34823" name="Picture 7" descr="HE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589588"/>
            <a:ext cx="7191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8" descr="u=3246697080,3170880728&amp;fm=0&amp;gp=0">
            <a:hlinkClick r:id="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6288" y="260350"/>
            <a:ext cx="13335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9" descr="GL_2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175" y="16287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0" descr="u=1116240239,711374306&amp;fm=0&amp;gp=0">
            <a:hlinkClick r:id="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278063"/>
            <a:ext cx="1460500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6362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99FF99"/>
            </a:gs>
            <a:gs pos="50000">
              <a:schemeClr val="bg1"/>
            </a:gs>
            <a:gs pos="100000">
              <a:srgbClr val="99FF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140200" y="1052513"/>
            <a:ext cx="52228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135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一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个很凉很凉的雨天，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妈妈到学校接我，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一把雨伞遮在我的头顶，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雨水全打在妈妈身上。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呀，妈妈的爱是遮雨的伞。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 sz="32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4035" name="Picture 3" descr="王小虎文物002"/>
          <p:cNvPicPr>
            <a:picLocks noChangeAspect="1" noChangeArrowheads="1"/>
          </p:cNvPicPr>
          <p:nvPr/>
        </p:nvPicPr>
        <p:blipFill>
          <a:blip r:embed="rId5">
            <a:lum contrast="36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7175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140200" y="4002088"/>
            <a:ext cx="5040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bg1"/>
                    </a:gs>
                    <a:gs pos="100000">
                      <a:srgbClr val="FFF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呀，妈妈的爱是遮雨的伞</a:t>
            </a:r>
          </a:p>
        </p:txBody>
      </p:sp>
    </p:spTree>
    <p:extLst>
      <p:ext uri="{BB962C8B-B14F-4D97-AF65-F5344CB8AC3E}">
        <p14:creationId xmlns:p14="http://schemas.microsoft.com/office/powerpoint/2010/main" xmlns="" val="219475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2009912224052826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5060" name="Group 4"/>
          <p:cNvGraphicFramePr>
            <a:graphicFrameLocks noGrp="1"/>
          </p:cNvGraphicFramePr>
          <p:nvPr>
            <p:ph idx="1"/>
          </p:nvPr>
        </p:nvGraphicFramePr>
        <p:xfrm>
          <a:off x="323850" y="260350"/>
          <a:ext cx="8374063" cy="5905502"/>
        </p:xfrm>
        <a:graphic>
          <a:graphicData uri="http://schemas.openxmlformats.org/drawingml/2006/table">
            <a:tbl>
              <a:tblPr/>
              <a:tblGrid>
                <a:gridCol w="4187825"/>
                <a:gridCol w="4186238"/>
              </a:tblGrid>
              <a:tr h="938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什么事情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妈妈的爱是什么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妈妈在夏天夜晚为我扇扇子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妈妈的爱是清凉的风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8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妈妈在雨天为我送伞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妈妈的爱是遮雨的伞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1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8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8608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妈妈的爱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63938" y="1773238"/>
            <a:ext cx="5614987" cy="4525962"/>
          </a:xfrm>
        </p:spPr>
        <p:txBody>
          <a:bodyPr/>
          <a:lstStyle/>
          <a:p>
            <a:pPr>
              <a:buFontTx/>
              <a:buBlip>
                <a:blip r:embed="rId5"/>
              </a:buBlip>
            </a:pPr>
            <a:r>
              <a:rPr lang="zh-CN" altLang="en-US" sz="4400">
                <a:solidFill>
                  <a:srgbClr val="3366FF"/>
                </a:solidFill>
                <a:ea typeface="隶书" pitchFamily="49" charset="-122"/>
              </a:rPr>
              <a:t> 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有一回我病了</a:t>
            </a:r>
          </a:p>
          <a:p>
            <a:pPr>
              <a:buFontTx/>
              <a:buBlip>
                <a:blip r:embed="rId5"/>
              </a:buBlip>
            </a:pP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妈妈抱我去医院</a:t>
            </a:r>
          </a:p>
          <a:p>
            <a:pPr>
              <a:buFontTx/>
              <a:buBlip>
                <a:blip r:embed="rId5"/>
              </a:buBlip>
            </a:pP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摸着我很烫很烫的额头</a:t>
            </a:r>
          </a:p>
          <a:p>
            <a:pPr>
              <a:buFontTx/>
              <a:buBlip>
                <a:blip r:embed="rId5"/>
              </a:buBlip>
            </a:pP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妈妈着急地哭了</a:t>
            </a:r>
          </a:p>
          <a:p>
            <a:pPr>
              <a:buFontTx/>
              <a:buBlip>
                <a:blip r:embed="rId5"/>
              </a:buBlip>
            </a:pP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啊，妈妈的爱是滴落的泪。</a:t>
            </a:r>
          </a:p>
        </p:txBody>
      </p:sp>
      <p:sp>
        <p:nvSpPr>
          <p:cNvPr id="46083" name="WordArt 3" descr="窄竖线"/>
          <p:cNvSpPr>
            <a:spLocks noChangeArrowheads="1" noChangeShapeType="1"/>
          </p:cNvSpPr>
          <p:nvPr/>
        </p:nvSpPr>
        <p:spPr bwMode="auto">
          <a:xfrm>
            <a:off x="5292725" y="476250"/>
            <a:ext cx="2520950" cy="981075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kern="10"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blipFill dpi="0" rotWithShape="0">
                  <a:blip r:embed="rId6"/>
                  <a:srcRect/>
                  <a:tile tx="0" ty="0" sx="100000" sy="100000" flip="none" algn="tl"/>
                </a:blipFill>
                <a:effectLst>
                  <a:outerShdw dist="45791" dir="2021404" algn="ctr" rotWithShape="0">
                    <a:srgbClr val="808080">
                      <a:alpha val="78000"/>
                    </a:srgbClr>
                  </a:outerShdw>
                </a:effectLst>
                <a:latin typeface="宋体"/>
              </a:rPr>
              <a:t>第三节</a:t>
            </a:r>
          </a:p>
        </p:txBody>
      </p:sp>
      <p:pic>
        <p:nvPicPr>
          <p:cNvPr id="46084" name="小学语文二年级下册《妈妈的爱》课件.ppt281-2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2825" y="63468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妈妈的爱3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 descr="lxf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875" y="911225"/>
            <a:ext cx="36718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97212670"/>
      </p:ext>
    </p:extLst>
  </p:cSld>
  <p:clrMapOvr>
    <a:masterClrMapping/>
  </p:clrMapOvr>
  <p:transition advTm="5000">
    <p:random/>
    <p:sndAc>
      <p:stSnd loop="1">
        <p:snd r:embed="rId4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0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2" fill="hold" display="0" nodeType="clickEffect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084"/>
                </p:tgtEl>
              </p:cMediaNode>
            </p:audi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60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 nodeType="clickPar">
                      <p:stCondLst>
                        <p:cond delay="0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8934" fill="hold"/>
                                        <p:tgtEl>
                                          <p:spTgt spid="460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085"/>
                  </p:tgtEl>
                </p:cond>
              </p:nextCondLst>
            </p:seq>
            <p:audio>
              <p:cMediaNode>
                <p:cTn id="18" fill="hold" display="0" nodeType="clickEffect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08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妈妈的爱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63938" y="1773238"/>
            <a:ext cx="5614987" cy="4525962"/>
          </a:xfrm>
        </p:spPr>
        <p:txBody>
          <a:bodyPr/>
          <a:lstStyle/>
          <a:p>
            <a:pPr>
              <a:buFontTx/>
              <a:buBlip>
                <a:blip r:embed="rId5"/>
              </a:buBlip>
            </a:pPr>
            <a:r>
              <a:rPr lang="zh-CN" altLang="en-US" sz="4400" dirty="0">
                <a:solidFill>
                  <a:srgbClr val="3366FF"/>
                </a:solidFill>
                <a:ea typeface="隶书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有一回我病了</a:t>
            </a:r>
          </a:p>
          <a:p>
            <a:pPr>
              <a:buFontTx/>
              <a:buBlip>
                <a:blip r:embed="rId5"/>
              </a:buBlip>
            </a:pP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妈妈抱我去医院</a:t>
            </a:r>
          </a:p>
          <a:p>
            <a:pPr>
              <a:buFontTx/>
              <a:buBlip>
                <a:blip r:embed="rId5"/>
              </a:buBlip>
            </a:pP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摸着我很烫很烫的额头</a:t>
            </a:r>
          </a:p>
          <a:p>
            <a:pPr>
              <a:buFontTx/>
              <a:buBlip>
                <a:blip r:embed="rId5"/>
              </a:buBlip>
            </a:pP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妈妈着急地哭了</a:t>
            </a:r>
          </a:p>
          <a:p>
            <a:pPr>
              <a:buFontTx/>
              <a:buBlip>
                <a:blip r:embed="rId5"/>
              </a:buBlip>
            </a:pP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啊，妈妈的爱是滴落的泪。</a:t>
            </a:r>
          </a:p>
        </p:txBody>
      </p:sp>
      <p:sp>
        <p:nvSpPr>
          <p:cNvPr id="47107" name="WordArt 3" descr="窄竖线"/>
          <p:cNvSpPr>
            <a:spLocks noChangeArrowheads="1" noChangeShapeType="1"/>
          </p:cNvSpPr>
          <p:nvPr/>
        </p:nvSpPr>
        <p:spPr bwMode="auto">
          <a:xfrm>
            <a:off x="5292725" y="476250"/>
            <a:ext cx="2520950" cy="981075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kern="10"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blipFill dpi="0" rotWithShape="0">
                  <a:blip r:embed="rId6"/>
                  <a:srcRect/>
                  <a:tile tx="0" ty="0" sx="100000" sy="100000" flip="none" algn="tl"/>
                </a:blipFill>
                <a:effectLst>
                  <a:outerShdw dist="45791" dir="2021404" algn="ctr" rotWithShape="0">
                    <a:srgbClr val="808080">
                      <a:alpha val="78000"/>
                    </a:srgbClr>
                  </a:outerShdw>
                </a:effectLst>
                <a:latin typeface="宋体"/>
              </a:rPr>
              <a:t>第三节</a:t>
            </a:r>
          </a:p>
        </p:txBody>
      </p:sp>
      <p:pic>
        <p:nvPicPr>
          <p:cNvPr id="47108" name="小学语文二年级下册《妈妈的爱》课件.ppt281-2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2825" y="63468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妈妈的爱3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 descr="lxf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875" y="911225"/>
            <a:ext cx="36718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932363" y="4289425"/>
            <a:ext cx="3840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sym typeface="Arial" pitchFamily="34" charset="0"/>
              </a:rPr>
              <a:t>妈妈的爱是滴落的泪</a:t>
            </a:r>
          </a:p>
        </p:txBody>
      </p:sp>
    </p:spTree>
    <p:extLst>
      <p:ext uri="{BB962C8B-B14F-4D97-AF65-F5344CB8AC3E}">
        <p14:creationId xmlns:p14="http://schemas.microsoft.com/office/powerpoint/2010/main" xmlns="" val="3498733852"/>
      </p:ext>
    </p:extLst>
  </p:cSld>
  <p:clrMapOvr>
    <a:masterClrMapping/>
  </p:clrMapOvr>
  <p:transition advTm="5000">
    <p:random/>
    <p:sndAc>
      <p:stSnd loop="1">
        <p:snd r:embed="rId4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71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2" fill="hold" display="0" nodeType="clickEffect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108"/>
                </p:tgtEl>
              </p:cMediaNode>
            </p:audi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7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 nodeType="clickPar">
                      <p:stCondLst>
                        <p:cond delay="0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8934" fill="hold"/>
                                        <p:tgtEl>
                                          <p:spTgt spid="471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09"/>
                  </p:tgtEl>
                </p:cond>
              </p:nextCondLst>
            </p:seq>
            <p:audio>
              <p:cMediaNode>
                <p:cTn id="18" fill="hold" display="0" nodeType="clickEffect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109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2009912224052826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131" name="Group 3"/>
          <p:cNvGraphicFramePr>
            <a:graphicFrameLocks noGrp="1"/>
          </p:cNvGraphicFramePr>
          <p:nvPr>
            <p:ph idx="1"/>
          </p:nvPr>
        </p:nvGraphicFramePr>
        <p:xfrm>
          <a:off x="395288" y="549275"/>
          <a:ext cx="8302625" cy="4337050"/>
        </p:xfrm>
        <a:graphic>
          <a:graphicData uri="http://schemas.openxmlformats.org/drawingml/2006/table">
            <a:tbl>
              <a:tblPr/>
              <a:tblGrid>
                <a:gridCol w="4151312"/>
                <a:gridCol w="4151313"/>
              </a:tblGrid>
              <a:tr h="911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什么事情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妈妈的爱是什么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妈妈在夏天夜晚为我扇扇子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妈妈的爱是清凉的风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妈妈在雨天为我送伞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妈妈的爱是遮雨的伞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妈妈抱我去医院，看我生病她着急得哭了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妈妈的爱是滴落的泪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9507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妈妈的爱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7956550" cy="4176712"/>
          </a:xfrm>
        </p:spPr>
        <p:txBody>
          <a:bodyPr/>
          <a:lstStyle/>
          <a:p>
            <a:r>
              <a:rPr lang="zh-CN" altLang="en-US" sz="4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有一回,我打破了暖瓶</a:t>
            </a:r>
          </a:p>
          <a:p>
            <a:r>
              <a:rPr lang="zh-CN" altLang="en-US" sz="4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还对妈妈说了谎</a:t>
            </a:r>
          </a:p>
          <a:p>
            <a:r>
              <a:rPr lang="zh-CN" altLang="en-US" sz="4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妈妈的批评叫我脸红</a:t>
            </a:r>
          </a:p>
          <a:p>
            <a:r>
              <a:rPr lang="zh-CN" altLang="en-US" sz="4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我不敢抬头看她的眼睛</a:t>
            </a:r>
          </a:p>
          <a:p>
            <a:r>
              <a:rPr lang="zh-CN" altLang="en-US" sz="4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啊,妈妈的爱是责备的目光。 </a:t>
            </a:r>
            <a:r>
              <a:rPr lang="zh-CN" altLang="en-US" sz="4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</a:p>
        </p:txBody>
      </p:sp>
      <p:pic>
        <p:nvPicPr>
          <p:cNvPr id="49155" name="妈妈的爱4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0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45420441"/>
      </p:ext>
    </p:extLst>
  </p:cSld>
  <p:clrMapOvr>
    <a:masterClrMapping/>
  </p:clrMapOvr>
  <p:transition advTm="5000">
    <p:random/>
    <p:sndAc>
      <p:stSnd loop="1"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1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26" fill="hold"/>
                                        <p:tgtEl>
                                          <p:spTgt spid="491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155"/>
                  </p:tgtEl>
                </p:cond>
              </p:nextCondLst>
            </p:seq>
            <p:audio>
              <p:cMediaNode>
                <p:cTn id="7" fill="hold" display="0" nodeType="clickEffect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15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2009912224052826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0179" name="Group 3"/>
          <p:cNvGraphicFramePr>
            <a:graphicFrameLocks noGrp="1"/>
          </p:cNvGraphicFramePr>
          <p:nvPr>
            <p:ph idx="1"/>
          </p:nvPr>
        </p:nvGraphicFramePr>
        <p:xfrm>
          <a:off x="395288" y="404813"/>
          <a:ext cx="8291512" cy="5378452"/>
        </p:xfrm>
        <a:graphic>
          <a:graphicData uri="http://schemas.openxmlformats.org/drawingml/2006/table">
            <a:tbl>
              <a:tblPr/>
              <a:tblGrid>
                <a:gridCol w="4146550"/>
                <a:gridCol w="4144962"/>
              </a:tblGrid>
              <a:tr h="931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什么事情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妈妈的爱是什么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妈妈在夏天夜晚为我扇扇子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妈妈的爱是清凉的风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1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妈妈在雨天为我送伞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妈妈的爱是遮雨的伞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妈妈抱我去医院，看我生病她着急得哭了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妈妈的爱是滴落的泪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我说谎被妈妈批评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妈妈的爱是责备的目光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0406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妈妈的爱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975" y="1846263"/>
            <a:ext cx="8856663" cy="4030662"/>
          </a:xfrm>
        </p:spPr>
        <p:txBody>
          <a:bodyPr/>
          <a:lstStyle/>
          <a:p>
            <a:pPr>
              <a:buFontTx/>
              <a:buBlip>
                <a:blip r:embed="rId4"/>
              </a:buBlip>
            </a:pPr>
            <a:r>
              <a:rPr lang="zh-CN" altLang="en-US" sz="4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一次老师让我们用“最”字造句</a:t>
            </a:r>
          </a:p>
          <a:p>
            <a:pPr>
              <a:buFontTx/>
              <a:buBlip>
                <a:blip r:embed="rId4"/>
              </a:buBlip>
            </a:pPr>
            <a:r>
              <a:rPr lang="zh-CN" altLang="en-US" sz="4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我说:“我最爱妈妈” </a:t>
            </a:r>
          </a:p>
          <a:p>
            <a:pPr>
              <a:buFontTx/>
              <a:buBlip>
                <a:blip r:embed="rId4"/>
              </a:buBlip>
            </a:pPr>
            <a:r>
              <a:rPr lang="zh-CN" altLang="en-US" sz="4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妈妈告诉我:“我们都是祖国的孩子, 我们都爱祖国妈妈。”</a:t>
            </a:r>
          </a:p>
          <a:p>
            <a:pPr>
              <a:buFontTx/>
              <a:buBlip>
                <a:blip r:embed="rId4"/>
              </a:buBlip>
            </a:pPr>
            <a:r>
              <a:rPr lang="zh-CN" altLang="en-US" sz="4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啊,妈妈的爱是亲切的教诲。</a:t>
            </a:r>
          </a:p>
        </p:txBody>
      </p:sp>
      <p:sp>
        <p:nvSpPr>
          <p:cNvPr id="51203" name="WordArt 3"/>
          <p:cNvSpPr>
            <a:spLocks noChangeArrowheads="1" noChangeShapeType="1"/>
          </p:cNvSpPr>
          <p:nvPr/>
        </p:nvSpPr>
        <p:spPr bwMode="auto">
          <a:xfrm>
            <a:off x="5724525" y="765175"/>
            <a:ext cx="2808288" cy="8366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9" rev="0"/>
              </a:camera>
              <a:lightRig rig="legacyFlat1" dir="r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ln w="9525" cmpd="sng">
                  <a:round/>
                  <a:headEnd/>
                  <a:tailEnd/>
                </a:ln>
                <a:gradFill rotWithShape="0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宋体"/>
              </a:rPr>
              <a:t>第五节</a:t>
            </a:r>
          </a:p>
        </p:txBody>
      </p:sp>
      <p:pic>
        <p:nvPicPr>
          <p:cNvPr id="51204" name="Picture 4" descr="20090327171743852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516563"/>
            <a:ext cx="9540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妈妈的爱5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41004469"/>
      </p:ext>
    </p:extLst>
  </p:cSld>
  <p:clrMapOvr>
    <a:masterClrMapping/>
  </p:clrMapOvr>
  <p:transition advTm="5000">
    <p:random/>
    <p:sndAc>
      <p:stSnd loop="1"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12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171" fill="hold"/>
                                        <p:tgtEl>
                                          <p:spTgt spid="5120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205"/>
                  </p:tgtEl>
                </p:cond>
              </p:nextCondLst>
            </p:seq>
            <p:audio>
              <p:cMediaNode>
                <p:cTn id="7" fill="hold" display="0" nodeType="clickEffect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20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2009912224052826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227" name="Group 3"/>
          <p:cNvGraphicFramePr>
            <a:graphicFrameLocks noGrp="1"/>
          </p:cNvGraphicFramePr>
          <p:nvPr>
            <p:ph idx="1"/>
          </p:nvPr>
        </p:nvGraphicFramePr>
        <p:xfrm>
          <a:off x="250825" y="260350"/>
          <a:ext cx="8435975" cy="6196014"/>
        </p:xfrm>
        <a:graphic>
          <a:graphicData uri="http://schemas.openxmlformats.org/drawingml/2006/table">
            <a:tbl>
              <a:tblPr/>
              <a:tblGrid>
                <a:gridCol w="4217988"/>
                <a:gridCol w="4217987"/>
              </a:tblGrid>
              <a:tr h="877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什么事情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妈妈的爱是什么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妈妈在夏天夜晚为我扇扇子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妈妈的爱是清凉的风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妈妈在雨天为我送伞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妈妈的爱是遮雨的伞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4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妈妈抱我去医院，看我生病她着急得哭了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妈妈的爱是滴落的泪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我说谎被妈妈批评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妈妈的爱是责备的目光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妈妈教育我要爱祖国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妈妈的爱是亲切的教诲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9722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2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妈妈的爱</a:t>
            </a:r>
          </a:p>
        </p:txBody>
      </p:sp>
      <p:pic>
        <p:nvPicPr>
          <p:cNvPr id="53250" name="Picture 2" descr="f1a7c5968e1dde4154fb96d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95250"/>
            <a:ext cx="9540875" cy="702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41036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>
                <a:solidFill>
                  <a:srgbClr val="333399"/>
                </a:solidFill>
                <a:ea typeface="华文新魏" pitchFamily="2" charset="-122"/>
              </a:rPr>
              <a:t>妈妈的爱是</a:t>
            </a: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3635375" y="2492375"/>
            <a:ext cx="2447925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827088" y="2781300"/>
            <a:ext cx="2952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>
                <a:solidFill>
                  <a:srgbClr val="FF0000"/>
                </a:solidFill>
                <a:ea typeface="华文新魏" pitchFamily="2" charset="-122"/>
              </a:rPr>
              <a:t>妈妈的爱是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3635375" y="3357563"/>
            <a:ext cx="2447925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3255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708400" y="1916113"/>
            <a:ext cx="2305050" cy="6413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清凉的风</a:t>
            </a:r>
          </a:p>
        </p:txBody>
      </p:sp>
      <p:sp>
        <p:nvSpPr>
          <p:cNvPr id="53256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708400" y="2708275"/>
            <a:ext cx="2305050" cy="6413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遮雨的伞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900113" y="3573463"/>
            <a:ext cx="30972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>
                <a:solidFill>
                  <a:srgbClr val="333399"/>
                </a:solidFill>
                <a:ea typeface="华文新魏" pitchFamily="2" charset="-122"/>
              </a:rPr>
              <a:t>妈妈的爱是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1042988" y="4365625"/>
            <a:ext cx="2736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>
                <a:solidFill>
                  <a:srgbClr val="FF0000"/>
                </a:solidFill>
                <a:ea typeface="华文新魏" pitchFamily="2" charset="-122"/>
              </a:rPr>
              <a:t>妈妈的爱是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3779838" y="3789363"/>
            <a:ext cx="1871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3708400" y="3573463"/>
            <a:ext cx="2232025" cy="6413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滴落的泪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3708400" y="4365625"/>
            <a:ext cx="2592388" cy="6413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责备的目光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1187450" y="5229225"/>
            <a:ext cx="2736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333399"/>
                </a:solidFill>
                <a:ea typeface="华文新魏" pitchFamily="2" charset="-122"/>
              </a:rPr>
              <a:t>妈妈的爱是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3851275" y="5445125"/>
            <a:ext cx="25923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 sz="4400">
              <a:solidFill>
                <a:srgbClr val="000000"/>
              </a:solidFill>
            </a:endParaRP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3708400" y="5229225"/>
            <a:ext cx="2520950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亲切的教悔</a:t>
            </a:r>
          </a:p>
        </p:txBody>
      </p:sp>
      <p:pic>
        <p:nvPicPr>
          <p:cNvPr id="53266" name="小学语文二年级下册《妈妈的爱》课件.ppt265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2825" y="63468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3635375" y="4221163"/>
            <a:ext cx="2376488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3635375" y="5013325"/>
            <a:ext cx="2735263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3635375" y="5876925"/>
            <a:ext cx="2735263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53270" name="Group 22"/>
          <p:cNvGrpSpPr>
            <a:grpSpLocks/>
          </p:cNvGrpSpPr>
          <p:nvPr/>
        </p:nvGrpSpPr>
        <p:grpSpPr bwMode="auto">
          <a:xfrm>
            <a:off x="34925" y="-23813"/>
            <a:ext cx="9359900" cy="1554163"/>
            <a:chOff x="0" y="0"/>
            <a:chExt cx="5034" cy="1542"/>
          </a:xfrm>
        </p:grpSpPr>
        <p:sp>
          <p:nvSpPr>
            <p:cNvPr id="53271" name="AutoShape 23"/>
            <p:cNvSpPr>
              <a:spLocks noChangeArrowheads="1"/>
            </p:cNvSpPr>
            <p:nvPr/>
          </p:nvSpPr>
          <p:spPr bwMode="auto">
            <a:xfrm rot="10690503" flipH="1">
              <a:off x="997" y="90"/>
              <a:ext cx="4037" cy="1315"/>
            </a:xfrm>
            <a:prstGeom prst="cloudCallout">
              <a:avLst>
                <a:gd name="adj1" fmla="val -59806"/>
                <a:gd name="adj2" fmla="val -883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rect">
                <a:fillToRect l="50000" t="50000" r="50000" b="50000"/>
              </a:path>
            </a:gra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53272" name="WordArt 24"/>
            <p:cNvSpPr>
              <a:spLocks noChangeArrowheads="1" noChangeShapeType="1"/>
            </p:cNvSpPr>
            <p:nvPr/>
          </p:nvSpPr>
          <p:spPr bwMode="auto">
            <a:xfrm>
              <a:off x="0" y="0"/>
              <a:ext cx="1133" cy="154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 xmlns="">
                  <a:effectLst/>
                </a14:hiddenEffects>
              </a:ext>
            </a:extLst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99" lon="1080000" rev="0"/>
                </a:camera>
                <a:lightRig rig="legacyFlat1" dir="r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0">
                  <a:ln w="9525" cap="flat" cmpd="sng"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宋体"/>
                </a:rPr>
                <a:t>？</a:t>
              </a:r>
            </a:p>
          </p:txBody>
        </p:sp>
        <p:sp>
          <p:nvSpPr>
            <p:cNvPr id="53273" name="Text Box 25"/>
            <p:cNvSpPr txBox="1">
              <a:spLocks noChangeArrowheads="1"/>
            </p:cNvSpPr>
            <p:nvPr/>
          </p:nvSpPr>
          <p:spPr bwMode="auto">
            <a:xfrm>
              <a:off x="1451" y="453"/>
              <a:ext cx="3492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4400" b="1">
                  <a:solidFill>
                    <a:srgbClr val="FF0000"/>
                  </a:solidFill>
                  <a:ea typeface="楷体_GB2312" pitchFamily="49" charset="-122"/>
                </a:rPr>
                <a:t>妈妈的爱是什么？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679920407"/>
      </p:ext>
    </p:extLst>
  </p:cSld>
  <p:clrMapOvr>
    <a:masterClrMapping/>
  </p:clrMapOvr>
  <p:transition advTm="5000">
    <p:random/>
    <p:sndAc>
      <p:stSnd loop="1"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10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45" fill="hold" display="0" nodeType="clickEffect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3266"/>
                </p:tgtEl>
              </p:cMediaNode>
            </p:audio>
          </p:childTnLst>
        </p:cTn>
      </p:par>
    </p:tnLst>
    <p:bldLst>
      <p:bldP spid="53255" grpId="0" animBg="1" autoUpdateAnimBg="0"/>
      <p:bldP spid="53256" grpId="0" animBg="1" autoUpdateAnimBg="0"/>
      <p:bldP spid="53261" grpId="0" animBg="1" autoUpdateAnimBg="0"/>
      <p:bldP spid="53262" grpId="0" animBg="1" autoUpdateAnimBg="0"/>
      <p:bldP spid="5326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 shadeToTitle="1">
        <a:gradFill rotWithShape="0">
          <a:gsLst>
            <a:gs pos="0">
              <a:srgbClr val="FFFF66"/>
            </a:gs>
            <a:gs pos="100000">
              <a:schemeClr val="bg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559365" y="4561617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35842" name="Picture 2" descr="HE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4797425"/>
            <a:ext cx="16557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WordArt 3"/>
          <p:cNvSpPr>
            <a:spLocks noChangeArrowheads="1" noChangeShapeType="1"/>
          </p:cNvSpPr>
          <p:nvPr/>
        </p:nvSpPr>
        <p:spPr bwMode="auto">
          <a:xfrm>
            <a:off x="1619250" y="1990725"/>
            <a:ext cx="5256213" cy="1943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FF0000"/>
                </a:solidFill>
                <a:effectLst>
                  <a:outerShdw dist="53882" dir="2700000" algn="ctr" rotWithShape="0">
                    <a:srgbClr val="C0C0C0">
                      <a:alpha val="78999"/>
                    </a:srgbClr>
                  </a:outerShdw>
                </a:effectLst>
                <a:latin typeface="宋体"/>
              </a:rPr>
              <a:t>妈妈的爱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51275" y="5516563"/>
            <a:ext cx="3529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执教 于春晖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55650" y="476250"/>
            <a:ext cx="5832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11188" y="523875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义务教育课程标准实验教科书 二年级语文下册</a:t>
            </a:r>
          </a:p>
        </p:txBody>
      </p:sp>
      <p:pic>
        <p:nvPicPr>
          <p:cNvPr id="35847" name="Picture 7" descr="HE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589588"/>
            <a:ext cx="7191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8" descr="u=3246697080,3170880728&amp;fm=0&amp;gp=0">
            <a:hlinkClick r:id="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6288" y="260350"/>
            <a:ext cx="13335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9" descr="GL_2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175" y="16287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0" descr="u=1116240239,711374306&amp;fm=0&amp;gp=0">
            <a:hlinkClick r:id="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278063"/>
            <a:ext cx="1460500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11" descr="200612041701165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3338" y="-23814"/>
            <a:ext cx="9137651" cy="688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044575" y="1270000"/>
            <a:ext cx="561657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0000CC"/>
                </a:solidFill>
              </a:rPr>
              <a:t>      自己读一读第一小节，说说写了什么事情，妈妈的爱是什么？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0000CC"/>
                </a:solidFill>
              </a:rPr>
              <a:t>（填表格）</a:t>
            </a:r>
          </a:p>
        </p:txBody>
      </p:sp>
    </p:spTree>
    <p:extLst>
      <p:ext uri="{BB962C8B-B14F-4D97-AF65-F5344CB8AC3E}">
        <p14:creationId xmlns:p14="http://schemas.microsoft.com/office/powerpoint/2010/main" xmlns="" val="775867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gradFill rotWithShape="0">
          <a:gsLst>
            <a:gs pos="0">
              <a:srgbClr val="CCFFCC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843213" y="4508500"/>
            <a:ext cx="5832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妈妈的爱是冬天的火。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843213" y="5084763"/>
            <a:ext cx="5832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妈妈的爱是纯净的河。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844800" y="3789363"/>
            <a:ext cx="5470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妈妈的爱是遮雨的伞。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364163" y="3789363"/>
            <a:ext cx="2444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bg1"/>
                    </a:gs>
                    <a:gs pos="100000">
                      <a:srgbClr val="FFF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遮雨的伞</a:t>
            </a:r>
            <a:r>
              <a:rPr lang="zh-CN" altLang="en-US" b="1">
                <a:solidFill>
                  <a:srgbClr val="0000FF"/>
                </a:solidFill>
              </a:rPr>
              <a:t>。</a:t>
            </a:r>
          </a:p>
        </p:txBody>
      </p:sp>
      <p:grpSp>
        <p:nvGrpSpPr>
          <p:cNvPr id="54278" name="Group 6"/>
          <p:cNvGrpSpPr>
            <a:grpSpLocks/>
          </p:cNvGrpSpPr>
          <p:nvPr/>
        </p:nvGrpSpPr>
        <p:grpSpPr bwMode="auto">
          <a:xfrm>
            <a:off x="468313" y="296863"/>
            <a:ext cx="7847012" cy="3492500"/>
            <a:chOff x="0" y="0"/>
            <a:chExt cx="4943" cy="2200"/>
          </a:xfrm>
        </p:grpSpPr>
        <p:grpSp>
          <p:nvGrpSpPr>
            <p:cNvPr id="54279" name="Group 7"/>
            <p:cNvGrpSpPr>
              <a:grpSpLocks/>
            </p:cNvGrpSpPr>
            <p:nvPr/>
          </p:nvGrpSpPr>
          <p:grpSpPr bwMode="auto">
            <a:xfrm>
              <a:off x="0" y="0"/>
              <a:ext cx="4943" cy="2200"/>
              <a:chOff x="0" y="0"/>
              <a:chExt cx="4943" cy="2200"/>
            </a:xfrm>
          </p:grpSpPr>
          <p:sp>
            <p:nvSpPr>
              <p:cNvPr id="54280" name="Text Box 8"/>
              <p:cNvSpPr txBox="1">
                <a:spLocks noChangeArrowheads="1"/>
              </p:cNvSpPr>
              <p:nvPr/>
            </p:nvSpPr>
            <p:spPr bwMode="auto">
              <a:xfrm>
                <a:off x="1474" y="1758"/>
                <a:ext cx="3152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4000" b="1">
                    <a:solidFill>
                      <a:srgbClr val="0000FF"/>
                    </a:solidFill>
                    <a:ea typeface="楷体_GB2312" pitchFamily="49" charset="-122"/>
                  </a:rPr>
                  <a:t>妈妈的爱是清凉的风。</a:t>
                </a:r>
              </a:p>
            </p:txBody>
          </p:sp>
          <p:sp>
            <p:nvSpPr>
              <p:cNvPr id="54281" name="AutoShape 9"/>
              <p:cNvSpPr>
                <a:spLocks noChangeArrowheads="1"/>
              </p:cNvSpPr>
              <p:nvPr/>
            </p:nvSpPr>
            <p:spPr bwMode="auto">
              <a:xfrm rot="10690503" flipH="1">
                <a:off x="906" y="45"/>
                <a:ext cx="4037" cy="1315"/>
              </a:xfrm>
              <a:prstGeom prst="cloudCallout">
                <a:avLst>
                  <a:gd name="adj1" fmla="val -57162"/>
                  <a:gd name="adj2" fmla="val -6913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50000" t="50000" r="50000" b="50000"/>
                </a:path>
              </a:gra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4282" name="WordArt 10"/>
              <p:cNvSpPr>
                <a:spLocks noChangeArrowheads="1" noChangeShapeType="1"/>
              </p:cNvSpPr>
              <p:nvPr/>
            </p:nvSpPr>
            <p:spPr bwMode="auto">
              <a:xfrm>
                <a:off x="0" y="0"/>
                <a:ext cx="1133" cy="1542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wrap="none" fromWordArt="1">
                <a:prstTxWarp prst="textCascadeUp">
                  <a:avLst>
                    <a:gd name="adj" fmla="val 44444"/>
                  </a:avLst>
                </a:prstTxWarp>
                <a:scene3d>
                  <a:camera prst="legacyPerspectiveFront">
                    <a:rot lat="20519999" lon="1080000" rev="0"/>
                  </a:camera>
                  <a:lightRig rig="legacyFlat1" dir="r"/>
                </a:scene3d>
                <a:sp3d extrusionH="430200" prstMaterial="legacyMatte">
                  <a:extrusionClr>
                    <a:srgbClr val="FF6600"/>
                  </a:extrusionClr>
                </a:sp3d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8000">
                    <a:ln w="9525" cmpd="sng">
                      <a:round/>
                      <a:headEnd/>
                      <a:tailEnd/>
                    </a:ln>
                    <a:gradFill rotWithShape="0">
                      <a:gsLst>
                        <a:gs pos="0">
                          <a:srgbClr val="FFE701"/>
                        </a:gs>
                        <a:gs pos="100000">
                          <a:srgbClr val="FE3E02"/>
                        </a:gs>
                      </a:gsLst>
                      <a:lin ang="5400000" scaled="1"/>
                    </a:gradFill>
                    <a:latin typeface="宋体"/>
                  </a:rPr>
                  <a:t>？</a:t>
                </a:r>
              </a:p>
            </p:txBody>
          </p:sp>
          <p:sp>
            <p:nvSpPr>
              <p:cNvPr id="54283" name="Text Box 11"/>
              <p:cNvSpPr txBox="1">
                <a:spLocks noChangeArrowheads="1"/>
              </p:cNvSpPr>
              <p:nvPr/>
            </p:nvSpPr>
            <p:spPr bwMode="auto">
              <a:xfrm>
                <a:off x="1542" y="363"/>
                <a:ext cx="3311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4000" b="1" dirty="0">
                    <a:solidFill>
                      <a:srgbClr val="FF0000"/>
                    </a:solidFill>
                    <a:ea typeface="楷体_GB2312" pitchFamily="49" charset="-122"/>
                  </a:rPr>
                  <a:t>课文把“妈妈的爱”比作了什么？</a:t>
                </a:r>
              </a:p>
            </p:txBody>
          </p:sp>
          <p:sp>
            <p:nvSpPr>
              <p:cNvPr id="54284" name="Text Box 12"/>
              <p:cNvSpPr txBox="1">
                <a:spLocks noChangeArrowheads="1"/>
              </p:cNvSpPr>
              <p:nvPr/>
            </p:nvSpPr>
            <p:spPr bwMode="auto">
              <a:xfrm>
                <a:off x="227" y="1704"/>
                <a:ext cx="1723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4400" b="1">
                    <a:solidFill>
                      <a:srgbClr val="0000FF"/>
                    </a:solidFill>
                    <a:ea typeface="楷体_GB2312" pitchFamily="49" charset="-122"/>
                  </a:rPr>
                  <a:t>比喻句：</a:t>
                </a:r>
              </a:p>
            </p:txBody>
          </p:sp>
          <p:sp>
            <p:nvSpPr>
              <p:cNvPr id="54285" name="Text Box 13"/>
              <p:cNvSpPr txBox="1">
                <a:spLocks noChangeArrowheads="1"/>
              </p:cNvSpPr>
              <p:nvPr/>
            </p:nvSpPr>
            <p:spPr bwMode="auto">
              <a:xfrm>
                <a:off x="4478" y="1500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rgbClr val="FFFF0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3084" y="1758"/>
              <a:ext cx="14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bg1"/>
                      </a:gs>
                      <a:gs pos="100000">
                        <a:srgbClr val="FFFF00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ea typeface="楷体_GB2312" pitchFamily="49" charset="-122"/>
                </a:rPr>
                <a:t>清凉的风</a:t>
              </a:r>
            </a:p>
          </p:txBody>
        </p:sp>
      </p:grp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5364163" y="5084763"/>
            <a:ext cx="2952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bg1"/>
                    </a:gs>
                    <a:gs pos="100000">
                      <a:srgbClr val="FFF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纯净的河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5364163" y="4508500"/>
            <a:ext cx="2520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bg1"/>
                    </a:gs>
                    <a:gs pos="100000">
                      <a:srgbClr val="FFF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冬天的火</a:t>
            </a:r>
          </a:p>
        </p:txBody>
      </p:sp>
    </p:spTree>
    <p:extLst>
      <p:ext uri="{BB962C8B-B14F-4D97-AF65-F5344CB8AC3E}">
        <p14:creationId xmlns:p14="http://schemas.microsoft.com/office/powerpoint/2010/main" xmlns="" val="202956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5" grpId="0" autoUpdateAnimBg="0"/>
      <p:bldP spid="54276" grpId="0" autoUpdateAnimBg="0"/>
      <p:bldP spid="54277" grpId="0" autoUpdateAnimBg="0"/>
      <p:bldP spid="54287" grpId="0" autoUpdateAnimBg="0"/>
      <p:bldP spid="5428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83bcaed25f1b1a243af3cf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Oval 3"/>
          <p:cNvSpPr>
            <a:spLocks noChangeArrowheads="1"/>
          </p:cNvSpPr>
          <p:nvPr/>
        </p:nvSpPr>
        <p:spPr bwMode="auto">
          <a:xfrm rot="5400000">
            <a:off x="-555625" y="2476501"/>
            <a:ext cx="3743325" cy="1905000"/>
          </a:xfrm>
          <a:prstGeom prst="ellipse">
            <a:avLst/>
          </a:prstGeom>
          <a:solidFill>
            <a:srgbClr val="CCFFCC"/>
          </a:solidFill>
          <a:ln w="9525" cmpd="sng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84213" y="1628775"/>
            <a:ext cx="144780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7200" b="1" i="1" dirty="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想一想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627313" y="1628775"/>
            <a:ext cx="3744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2841625" y="1700213"/>
            <a:ext cx="3817938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</a:rPr>
              <a:t>                </a:t>
            </a:r>
            <a:r>
              <a:rPr lang="zh-CN" altLang="en-US" sz="4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妈妈的爱无处不在，生活中哪些事让你感受到了这份爱呢？ </a:t>
            </a:r>
          </a:p>
        </p:txBody>
      </p:sp>
    </p:spTree>
    <p:extLst>
      <p:ext uri="{BB962C8B-B14F-4D97-AF65-F5344CB8AC3E}">
        <p14:creationId xmlns:p14="http://schemas.microsoft.com/office/powerpoint/2010/main" xmlns="" val="28508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1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3" y="0"/>
            <a:ext cx="37433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 descr="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4275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4" descr="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429000"/>
            <a:ext cx="471646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纯音乐 - 牵手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2813" y="63817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 descr="33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538" y="0"/>
            <a:ext cx="4716462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59722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63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783" fill="hold"/>
                                        <p:tgtEl>
                                          <p:spTgt spid="563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325"/>
                  </p:tgtEl>
                </p:cond>
              </p:nextCondLst>
            </p:seq>
            <p:audio>
              <p:cMediaNode>
                <p:cTn id="7" fill="hold" display="0" nodeType="clickEffect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32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2747abfb62af0a3aa8d311d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979613" y="1484313"/>
            <a:ext cx="453548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4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4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（时间）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（事情）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呀，妈妈的爱是</a:t>
            </a: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2195513" y="4652963"/>
            <a:ext cx="3816350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2268538" y="2133600"/>
            <a:ext cx="2160587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2268538" y="3068638"/>
            <a:ext cx="2160587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57351" name="Group 7"/>
          <p:cNvGrpSpPr>
            <a:grpSpLocks/>
          </p:cNvGrpSpPr>
          <p:nvPr/>
        </p:nvGrpSpPr>
        <p:grpSpPr bwMode="auto">
          <a:xfrm>
            <a:off x="144463" y="1412875"/>
            <a:ext cx="1835150" cy="4391025"/>
            <a:chOff x="0" y="0"/>
            <a:chExt cx="1156" cy="2766"/>
          </a:xfrm>
        </p:grpSpPr>
        <p:sp>
          <p:nvSpPr>
            <p:cNvPr id="57352" name="AutoShape 8"/>
            <p:cNvSpPr>
              <a:spLocks noChangeArrowheads="1"/>
            </p:cNvSpPr>
            <p:nvPr/>
          </p:nvSpPr>
          <p:spPr bwMode="auto">
            <a:xfrm>
              <a:off x="0" y="0"/>
              <a:ext cx="1156" cy="2721"/>
            </a:xfrm>
            <a:prstGeom prst="flowChartConnector">
              <a:avLst/>
            </a:prstGeom>
            <a:solidFill>
              <a:srgbClr val="FFFF66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7353" name="Text Box 9"/>
            <p:cNvSpPr txBox="1">
              <a:spLocks noChangeArrowheads="1"/>
            </p:cNvSpPr>
            <p:nvPr/>
          </p:nvSpPr>
          <p:spPr bwMode="auto">
            <a:xfrm>
              <a:off x="324" y="272"/>
              <a:ext cx="538" cy="2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4400" b="1" i="1">
                  <a:solidFill>
                    <a:srgbClr val="9900FF"/>
                  </a:solidFill>
                  <a:ea typeface="楷体_GB2312" pitchFamily="49" charset="-122"/>
                </a:rPr>
                <a:t>我也会作诗啦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6557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zh-CN"/>
              <a:t>2010</a:t>
            </a:r>
            <a:r>
              <a:rPr lang="zh-CN" altLang="en-US"/>
              <a:t>年</a:t>
            </a:r>
            <a:r>
              <a:rPr lang="zh-CN" altLang="zh-CN"/>
              <a:t>06</a:t>
            </a:r>
            <a:r>
              <a:rPr lang="zh-CN" altLang="en-US"/>
              <a:t>月</a:t>
            </a:r>
            <a:r>
              <a:rPr lang="zh-CN" altLang="zh-CN"/>
              <a:t>20</a:t>
            </a:r>
            <a:r>
              <a:rPr lang="zh-CN" altLang="en-US"/>
              <a:t>日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妈妈的爱</a:t>
            </a:r>
          </a:p>
        </p:txBody>
      </p:sp>
      <p:pic>
        <p:nvPicPr>
          <p:cNvPr id="58370" name="Picture 2" descr="200904210820446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77800" y="-168275"/>
            <a:ext cx="9790113" cy="704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3141663"/>
            <a:ext cx="7488237" cy="3167062"/>
          </a:xfrm>
        </p:spPr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  <a:ea typeface="幼圆" pitchFamily="49" charset="-122"/>
              </a:rPr>
              <a:t>有一次我拿了奖状回家</a:t>
            </a:r>
          </a:p>
          <a:p>
            <a:r>
              <a:rPr lang="zh-CN" altLang="en-US" b="1" dirty="0">
                <a:solidFill>
                  <a:srgbClr val="0000CC"/>
                </a:solidFill>
                <a:ea typeface="幼圆" pitchFamily="49" charset="-122"/>
              </a:rPr>
              <a:t>乐呵呵的告诉妈妈</a:t>
            </a:r>
          </a:p>
          <a:p>
            <a:r>
              <a:rPr lang="zh-CN" altLang="en-US" b="1" dirty="0">
                <a:solidFill>
                  <a:srgbClr val="0000CC"/>
                </a:solidFill>
                <a:ea typeface="幼圆" pitchFamily="49" charset="-122"/>
              </a:rPr>
              <a:t>妈妈拿着我的奖状摸摸我的头</a:t>
            </a:r>
          </a:p>
          <a:p>
            <a:r>
              <a:rPr lang="zh-CN" altLang="en-US" b="1" dirty="0">
                <a:solidFill>
                  <a:srgbClr val="0000CC"/>
                </a:solidFill>
                <a:ea typeface="幼圆" pitchFamily="49" charset="-122"/>
              </a:rPr>
              <a:t>说：宝贝儿真棒！</a:t>
            </a:r>
          </a:p>
          <a:p>
            <a:r>
              <a:rPr lang="zh-CN" altLang="en-US" b="1" dirty="0">
                <a:solidFill>
                  <a:srgbClr val="0000CC"/>
                </a:solidFill>
                <a:ea typeface="幼圆" pitchFamily="49" charset="-122"/>
              </a:rPr>
              <a:t>啊，妈妈的爱是脸上的微笑。</a:t>
            </a:r>
          </a:p>
        </p:txBody>
      </p:sp>
      <p:sp>
        <p:nvSpPr>
          <p:cNvPr id="58372" name="WordArt 4"/>
          <p:cNvSpPr>
            <a:spLocks noChangeArrowheads="1" noChangeShapeType="1"/>
          </p:cNvSpPr>
          <p:nvPr/>
        </p:nvSpPr>
        <p:spPr bwMode="auto">
          <a:xfrm>
            <a:off x="5580063" y="692150"/>
            <a:ext cx="2887662" cy="9366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Triangle">
              <a:avLst>
                <a:gd name="adj" fmla="val 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ln w="9525" cmpd="sng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宋体"/>
              </a:rPr>
              <a:t>我也来写诗！</a:t>
            </a:r>
          </a:p>
        </p:txBody>
      </p:sp>
    </p:spTree>
    <p:extLst>
      <p:ext uri="{BB962C8B-B14F-4D97-AF65-F5344CB8AC3E}">
        <p14:creationId xmlns:p14="http://schemas.microsoft.com/office/powerpoint/2010/main" xmlns="" val="1333018035"/>
      </p:ext>
    </p:extLst>
  </p:cSld>
  <p:clrMapOvr>
    <a:masterClrMapping/>
  </p:clrMapOvr>
  <p:transition advTm="5000">
    <p:random/>
    <p:sndAc>
      <p:stSnd loop="1">
        <p:snd r:embed="rId2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2009912224052826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249987"/>
          </a:xfrm>
        </p:spPr>
        <p:txBody>
          <a:bodyPr/>
          <a:lstStyle/>
          <a:p>
            <a:pPr algn="l"/>
            <a:r>
              <a:rPr lang="zh-CN" altLang="en-US" sz="4800" b="1">
                <a:ea typeface="楷体" pitchFamily="49" charset="-122"/>
              </a:rPr>
              <a:t>妈妈的爱还是什么？试着仿照课文再写一节</a:t>
            </a:r>
          </a:p>
        </p:txBody>
      </p:sp>
    </p:spTree>
    <p:extLst>
      <p:ext uri="{BB962C8B-B14F-4D97-AF65-F5344CB8AC3E}">
        <p14:creationId xmlns:p14="http://schemas.microsoft.com/office/powerpoint/2010/main" xmlns="" val="1712273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2009912224052826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713788" cy="6178550"/>
          </a:xfrm>
        </p:spPr>
        <p:txBody>
          <a:bodyPr/>
          <a:lstStyle/>
          <a:p>
            <a:pPr algn="l"/>
            <a:r>
              <a:rPr lang="zh-CN" altLang="en-US" b="1">
                <a:ea typeface="楷体" pitchFamily="49" charset="-122"/>
              </a:rPr>
              <a:t>在一个很冷很冷的大风天，</a:t>
            </a:r>
            <a:br>
              <a:rPr lang="zh-CN" altLang="en-US" b="1">
                <a:ea typeface="楷体" pitchFamily="49" charset="-122"/>
              </a:rPr>
            </a:br>
            <a:r>
              <a:rPr lang="zh-CN" altLang="en-US" b="1">
                <a:ea typeface="楷体" pitchFamily="49" charset="-122"/>
              </a:rPr>
              <a:t>我从学校出来，</a:t>
            </a:r>
            <a:br>
              <a:rPr lang="zh-CN" altLang="en-US" b="1">
                <a:ea typeface="楷体" pitchFamily="49" charset="-122"/>
              </a:rPr>
            </a:br>
            <a:r>
              <a:rPr lang="zh-CN" altLang="en-US" b="1">
                <a:ea typeface="楷体" pitchFamily="49" charset="-122"/>
              </a:rPr>
              <a:t>却发现校门外冻得直跺脚的妈妈，</a:t>
            </a:r>
            <a:br>
              <a:rPr lang="zh-CN" altLang="en-US" b="1">
                <a:ea typeface="楷体" pitchFamily="49" charset="-122"/>
              </a:rPr>
            </a:br>
            <a:r>
              <a:rPr lang="zh-CN" altLang="en-US" b="1">
                <a:ea typeface="楷体" pitchFamily="49" charset="-122"/>
              </a:rPr>
              <a:t>她冒着寒风给我送来棉衣，</a:t>
            </a:r>
            <a:br>
              <a:rPr lang="zh-CN" altLang="en-US" b="1">
                <a:ea typeface="楷体" pitchFamily="49" charset="-122"/>
              </a:rPr>
            </a:br>
            <a:r>
              <a:rPr lang="zh-CN" altLang="en-US" b="1">
                <a:ea typeface="楷体" pitchFamily="49" charset="-122"/>
              </a:rPr>
              <a:t>啊，妈妈的爱是暖暖的棉衣。</a:t>
            </a:r>
          </a:p>
        </p:txBody>
      </p:sp>
    </p:spTree>
    <p:extLst>
      <p:ext uri="{BB962C8B-B14F-4D97-AF65-F5344CB8AC3E}">
        <p14:creationId xmlns:p14="http://schemas.microsoft.com/office/powerpoint/2010/main" xmlns="" val="4111980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2009912224052826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950" y="444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964612" cy="6048375"/>
          </a:xfrm>
        </p:spPr>
        <p:txBody>
          <a:bodyPr/>
          <a:lstStyle/>
          <a:p>
            <a:pPr algn="l"/>
            <a:r>
              <a:rPr lang="zh-CN" altLang="en-US" sz="4000" b="1">
                <a:ea typeface="楷体" pitchFamily="49" charset="-122"/>
              </a:rPr>
              <a:t>有一回，同事送给妈妈一块巧克力，</a:t>
            </a:r>
            <a:br>
              <a:rPr lang="zh-CN" altLang="en-US" sz="4000" b="1">
                <a:ea typeface="楷体" pitchFamily="49" charset="-122"/>
              </a:rPr>
            </a:br>
            <a:r>
              <a:rPr lang="zh-CN" altLang="en-US" sz="4000" b="1">
                <a:ea typeface="楷体" pitchFamily="49" charset="-122"/>
              </a:rPr>
              <a:t>妈妈自己舍不得吃，</a:t>
            </a:r>
            <a:br>
              <a:rPr lang="zh-CN" altLang="en-US" sz="4000" b="1">
                <a:ea typeface="楷体" pitchFamily="49" charset="-122"/>
              </a:rPr>
            </a:br>
            <a:r>
              <a:rPr lang="zh-CN" altLang="en-US" sz="4000" b="1">
                <a:ea typeface="楷体" pitchFamily="49" charset="-122"/>
              </a:rPr>
              <a:t>小心地包好，</a:t>
            </a:r>
            <a:br>
              <a:rPr lang="zh-CN" altLang="en-US" sz="4000" b="1">
                <a:ea typeface="楷体" pitchFamily="49" charset="-122"/>
              </a:rPr>
            </a:br>
            <a:r>
              <a:rPr lang="zh-CN" altLang="en-US" sz="4000" b="1">
                <a:ea typeface="楷体" pitchFamily="49" charset="-122"/>
              </a:rPr>
              <a:t>带回家给我，</a:t>
            </a:r>
            <a:br>
              <a:rPr lang="zh-CN" altLang="en-US" sz="4000" b="1">
                <a:ea typeface="楷体" pitchFamily="49" charset="-122"/>
              </a:rPr>
            </a:br>
            <a:r>
              <a:rPr lang="zh-CN" altLang="en-US" sz="4000" b="1">
                <a:ea typeface="楷体" pitchFamily="49" charset="-122"/>
              </a:rPr>
              <a:t>啊，妈妈的爱是香甜的巧克力。</a:t>
            </a:r>
          </a:p>
        </p:txBody>
      </p:sp>
    </p:spTree>
    <p:extLst>
      <p:ext uri="{BB962C8B-B14F-4D97-AF65-F5344CB8AC3E}">
        <p14:creationId xmlns:p14="http://schemas.microsoft.com/office/powerpoint/2010/main" xmlns="" val="2086696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2009912224052826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34087"/>
          </a:xfrm>
        </p:spPr>
        <p:txBody>
          <a:bodyPr/>
          <a:lstStyle/>
          <a:p>
            <a:pPr algn="l"/>
            <a:r>
              <a:rPr lang="zh-CN" altLang="en-US" b="1">
                <a:ea typeface="楷体" pitchFamily="49" charset="-122"/>
              </a:rPr>
              <a:t>    妈妈对我这么关心，妈妈这么爱我，我怎么想？我该怎样报答妈妈给我的爱？</a:t>
            </a:r>
          </a:p>
        </p:txBody>
      </p:sp>
      <p:sp>
        <p:nvSpPr>
          <p:cNvPr id="62468" name="WordArt 4"/>
          <p:cNvSpPr>
            <a:spLocks noChangeArrowheads="1" noChangeShapeType="1"/>
          </p:cNvSpPr>
          <p:nvPr/>
        </p:nvSpPr>
        <p:spPr bwMode="auto">
          <a:xfrm>
            <a:off x="5724525" y="333375"/>
            <a:ext cx="1909763" cy="1381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kern="10">
                <a:ln w="12700" cmpd="sng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8000"/>
                    </a:srgbClr>
                  </a:outerShdw>
                </a:effectLst>
                <a:latin typeface="宋体"/>
              </a:rPr>
              <a:t>说一说</a:t>
            </a:r>
          </a:p>
        </p:txBody>
      </p:sp>
    </p:spTree>
    <p:extLst>
      <p:ext uri="{BB962C8B-B14F-4D97-AF65-F5344CB8AC3E}">
        <p14:creationId xmlns:p14="http://schemas.microsoft.com/office/powerpoint/2010/main" xmlns="" val="2780135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429000"/>
            <a:ext cx="464343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1840d721-642c-4825-b936-1d9dd9f5421e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0928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4" descr="u=3489538985,1824505295&amp;fm=0&amp;gp=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352901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5" descr="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3" y="0"/>
            <a:ext cx="464343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6" descr="5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97200"/>
            <a:ext cx="352901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69413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34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1569" fill="hold"/>
                                        <p:tgtEl>
                                          <p:spTgt spid="634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491"/>
                  </p:tgtEl>
                </p:cond>
              </p:nextCondLst>
            </p:seq>
            <p:audio>
              <p:cMediaNode>
                <p:cTn id="13" fill="hold" display="0" nodeType="clickEffect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49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2009912224052826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67" name="Group 3"/>
          <p:cNvGraphicFramePr>
            <a:graphicFrameLocks noGrp="1"/>
          </p:cNvGraphicFramePr>
          <p:nvPr>
            <p:ph idx="1"/>
          </p:nvPr>
        </p:nvGraphicFramePr>
        <p:xfrm>
          <a:off x="323850" y="404813"/>
          <a:ext cx="8362950" cy="5913439"/>
        </p:xfrm>
        <a:graphic>
          <a:graphicData uri="http://schemas.openxmlformats.org/drawingml/2006/table">
            <a:tbl>
              <a:tblPr/>
              <a:tblGrid>
                <a:gridCol w="4175125"/>
                <a:gridCol w="4187825"/>
              </a:tblGrid>
              <a:tr h="946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什么事情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妈妈的爱是什么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4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08059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00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HE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0688" y="549275"/>
            <a:ext cx="59055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82625" y="1773238"/>
            <a:ext cx="8137525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0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妈妈</a:t>
            </a:r>
            <a:r>
              <a:rPr lang="zh-CN" altLang="zh-CN" sz="10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10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我爱你</a:t>
            </a:r>
            <a:r>
              <a:rPr lang="zh-CN" altLang="zh-CN" sz="10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!</a:t>
            </a:r>
          </a:p>
        </p:txBody>
      </p:sp>
      <p:pic>
        <p:nvPicPr>
          <p:cNvPr id="64516" name="Picture 4" descr="HEART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157788"/>
            <a:ext cx="7191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0940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BAS001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69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348038" y="765175"/>
            <a:ext cx="53276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游子吟</a:t>
            </a:r>
            <a:r>
              <a:rPr lang="zh-CN" altLang="zh-CN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【</a:t>
            </a:r>
            <a:r>
              <a:rPr lang="zh-CN" altLang="en-US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唐</a:t>
            </a:r>
            <a:r>
              <a:rPr lang="zh-CN" altLang="zh-CN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孟郊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慈母手中线，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游子身上衣。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临行密密缝，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意恐迟迟归。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谁言寸草心，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报得三春晖。 </a:t>
            </a: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 rot="10800000">
            <a:off x="468313" y="476250"/>
            <a:ext cx="2303462" cy="1008063"/>
          </a:xfrm>
          <a:prstGeom prst="cloudCallout">
            <a:avLst>
              <a:gd name="adj1" fmla="val -73574"/>
              <a:gd name="adj2" fmla="val -105120"/>
            </a:avLst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rect">
              <a:fillToRect l="50000" t="50000" r="50000" b="50000"/>
            </a:path>
          </a:gra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5541" name="WordArt 5"/>
          <p:cNvSpPr>
            <a:spLocks noChangeArrowheads="1" noChangeShapeType="1"/>
          </p:cNvSpPr>
          <p:nvPr/>
        </p:nvSpPr>
        <p:spPr bwMode="auto">
          <a:xfrm>
            <a:off x="684213" y="692150"/>
            <a:ext cx="1727200" cy="6492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</a:rPr>
              <a:t>古诗欣赏</a:t>
            </a:r>
          </a:p>
        </p:txBody>
      </p:sp>
    </p:spTree>
    <p:extLst>
      <p:ext uri="{BB962C8B-B14F-4D97-AF65-F5344CB8AC3E}">
        <p14:creationId xmlns:p14="http://schemas.microsoft.com/office/powerpoint/2010/main" xmlns="" val="222041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王小虎文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402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284663" y="476250"/>
            <a:ext cx="518477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一个很热很热的晚上，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我半夜醒来。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妈妈正给我摇着</a:t>
            </a:r>
            <a:r>
              <a:rPr lang="zh-CN" altLang="en-US" sz="3200" b="1" dirty="0">
                <a:solidFill>
                  <a:srgbClr val="0000CC"/>
                </a:solidFill>
                <a:ea typeface="楷体_GB2312" pitchFamily="49" charset="-122"/>
              </a:rPr>
              <a:t>扇</a:t>
            </a: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子，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汗水浸湿了她的衣裳。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呀，妈妈的爱是清凉的风。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427538" y="5661025"/>
            <a:ext cx="4465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bg1"/>
                    </a:gs>
                    <a:gs pos="100000">
                      <a:srgbClr val="FFF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427538" y="4149725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bg1"/>
                    </a:gs>
                    <a:gs pos="100000">
                      <a:srgbClr val="FFF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427538" y="5661025"/>
            <a:ext cx="865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bg1"/>
                    </a:gs>
                    <a:gs pos="100000">
                      <a:srgbClr val="FFF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443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王小虎文物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402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211638" y="333375"/>
            <a:ext cx="5184775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一个很热很热的晚上，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我半夜醒来。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妈妈正给我摇着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扇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子，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汗水浸湿了她的衣裳。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呀，妈妈的爱是清凉的风。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5292725" y="908050"/>
            <a:ext cx="1366838" cy="71438"/>
            <a:chOff x="0" y="0"/>
            <a:chExt cx="861" cy="45"/>
          </a:xfrm>
        </p:grpSpPr>
        <p:sp>
          <p:nvSpPr>
            <p:cNvPr id="38917" name="AutoShape 5"/>
            <p:cNvSpPr>
              <a:spLocks noChangeArrowheads="1"/>
            </p:cNvSpPr>
            <p:nvPr/>
          </p:nvSpPr>
          <p:spPr bwMode="auto">
            <a:xfrm>
              <a:off x="271" y="0"/>
              <a:ext cx="45" cy="45"/>
            </a:xfrm>
            <a:prstGeom prst="flowChartConnector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18" name="AutoShape 6"/>
            <p:cNvSpPr>
              <a:spLocks noChangeArrowheads="1"/>
            </p:cNvSpPr>
            <p:nvPr/>
          </p:nvSpPr>
          <p:spPr bwMode="auto">
            <a:xfrm>
              <a:off x="543" y="0"/>
              <a:ext cx="45" cy="45"/>
            </a:xfrm>
            <a:prstGeom prst="flowChartConnector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19" name="AutoShape 7"/>
            <p:cNvSpPr>
              <a:spLocks noChangeArrowheads="1"/>
            </p:cNvSpPr>
            <p:nvPr/>
          </p:nvSpPr>
          <p:spPr bwMode="auto">
            <a:xfrm>
              <a:off x="0" y="0"/>
              <a:ext cx="45" cy="45"/>
            </a:xfrm>
            <a:prstGeom prst="flowChartConnector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20" name="AutoShape 8"/>
            <p:cNvSpPr>
              <a:spLocks noChangeArrowheads="1"/>
            </p:cNvSpPr>
            <p:nvPr/>
          </p:nvSpPr>
          <p:spPr bwMode="auto">
            <a:xfrm>
              <a:off x="816" y="0"/>
              <a:ext cx="45" cy="45"/>
            </a:xfrm>
            <a:prstGeom prst="flowChartConnector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8921" name="Group 9"/>
          <p:cNvGrpSpPr>
            <a:grpSpLocks/>
          </p:cNvGrpSpPr>
          <p:nvPr/>
        </p:nvGrpSpPr>
        <p:grpSpPr bwMode="auto">
          <a:xfrm>
            <a:off x="6516688" y="3860800"/>
            <a:ext cx="2087562" cy="73025"/>
            <a:chOff x="0" y="0"/>
            <a:chExt cx="1315" cy="46"/>
          </a:xfrm>
        </p:grpSpPr>
        <p:sp>
          <p:nvSpPr>
            <p:cNvPr id="38922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45" cy="45"/>
            </a:xfrm>
            <a:prstGeom prst="flowChartConnector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23" name="AutoShape 11"/>
            <p:cNvSpPr>
              <a:spLocks noChangeArrowheads="1"/>
            </p:cNvSpPr>
            <p:nvPr/>
          </p:nvSpPr>
          <p:spPr bwMode="auto">
            <a:xfrm>
              <a:off x="1270" y="1"/>
              <a:ext cx="45" cy="45"/>
            </a:xfrm>
            <a:prstGeom prst="flowChartConnector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427538" y="5661025"/>
            <a:ext cx="4465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bg1"/>
                    </a:gs>
                    <a:gs pos="100000">
                      <a:srgbClr val="FFF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4211638" y="3284538"/>
            <a:ext cx="561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bg1"/>
                    </a:gs>
                    <a:gs pos="100000">
                      <a:srgbClr val="FFF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呀，妈妈的爱是清凉的风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427538" y="4149725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bg1"/>
                    </a:gs>
                    <a:gs pos="100000">
                      <a:srgbClr val="FFF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4427538" y="5661025"/>
            <a:ext cx="865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bg1"/>
                    </a:gs>
                    <a:gs pos="100000">
                      <a:srgbClr val="FFF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4500563" y="1052513"/>
            <a:ext cx="129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bg1"/>
                    </a:gs>
                    <a:gs pos="100000">
                      <a:srgbClr val="FFF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0066"/>
                </a:solidFill>
                <a:ea typeface="楷体_GB2312" pitchFamily="49" charset="-122"/>
              </a:rPr>
              <a:t>半夜</a:t>
            </a:r>
          </a:p>
        </p:txBody>
      </p:sp>
    </p:spTree>
    <p:extLst>
      <p:ext uri="{BB962C8B-B14F-4D97-AF65-F5344CB8AC3E}">
        <p14:creationId xmlns:p14="http://schemas.microsoft.com/office/powerpoint/2010/main" xmlns="" val="89839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25" grpId="0" autoUpdateAnimBg="0"/>
      <p:bldP spid="3892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2009912224052826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39" name="Group 3"/>
          <p:cNvGraphicFramePr>
            <a:graphicFrameLocks noGrp="1"/>
          </p:cNvGraphicFramePr>
          <p:nvPr>
            <p:ph idx="1"/>
          </p:nvPr>
        </p:nvGraphicFramePr>
        <p:xfrm>
          <a:off x="323850" y="404813"/>
          <a:ext cx="8362950" cy="5913439"/>
        </p:xfrm>
        <a:graphic>
          <a:graphicData uri="http://schemas.openxmlformats.org/drawingml/2006/table">
            <a:tbl>
              <a:tblPr/>
              <a:tblGrid>
                <a:gridCol w="4175125"/>
                <a:gridCol w="4187825"/>
              </a:tblGrid>
              <a:tr h="946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什么事情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妈妈的爱是什么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4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妈妈在夏天夜晚为我扇扇子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妈妈的爱是清凉的风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8741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20061204170116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" y="-23813"/>
            <a:ext cx="9140825" cy="685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276225"/>
            <a:ext cx="5976938" cy="6107113"/>
          </a:xfrm>
        </p:spPr>
        <p:txBody>
          <a:bodyPr/>
          <a:lstStyle/>
          <a:p>
            <a:pPr algn="l"/>
            <a:r>
              <a:rPr lang="zh-CN" altLang="en-US" b="1">
                <a:ea typeface="楷体" pitchFamily="49" charset="-122"/>
              </a:rPr>
              <a:t> 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小组讨论2、3、4、5小节，填完表格。</a:t>
            </a:r>
          </a:p>
        </p:txBody>
      </p:sp>
    </p:spTree>
    <p:extLst>
      <p:ext uri="{BB962C8B-B14F-4D97-AF65-F5344CB8AC3E}">
        <p14:creationId xmlns:p14="http://schemas.microsoft.com/office/powerpoint/2010/main" xmlns="" val="309155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2009912224052826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3338" y="-23813"/>
            <a:ext cx="9139238" cy="68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987" name="Group 3"/>
          <p:cNvGraphicFramePr>
            <a:graphicFrameLocks noGrp="1"/>
          </p:cNvGraphicFramePr>
          <p:nvPr>
            <p:ph idx="1"/>
          </p:nvPr>
        </p:nvGraphicFramePr>
        <p:xfrm>
          <a:off x="323850" y="404813"/>
          <a:ext cx="8362950" cy="5913439"/>
        </p:xfrm>
        <a:graphic>
          <a:graphicData uri="http://schemas.openxmlformats.org/drawingml/2006/table">
            <a:tbl>
              <a:tblPr/>
              <a:tblGrid>
                <a:gridCol w="4175125"/>
                <a:gridCol w="4187825"/>
              </a:tblGrid>
              <a:tr h="946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什么事情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妈妈的爱是什么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4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妈妈在夏天夜晚为我扇扇子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妈妈的爱是清凉的风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1775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99FF99"/>
            </a:gs>
            <a:gs pos="50000">
              <a:schemeClr val="bg1"/>
            </a:gs>
            <a:gs pos="100000">
              <a:srgbClr val="99FF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140200" y="1052513"/>
            <a:ext cx="52228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135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一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个很凉很凉的雨天，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妈妈到学校接我，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一把雨伞遮在我的头顶，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雨水全打在妈妈身上。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呀，妈妈的爱是遮雨的伞。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 sz="32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3011" name="Picture 3" descr="王小虎文物002"/>
          <p:cNvPicPr>
            <a:picLocks noChangeAspect="1" noChangeArrowheads="1"/>
          </p:cNvPicPr>
          <p:nvPr/>
        </p:nvPicPr>
        <p:blipFill>
          <a:blip r:embed="rId4">
            <a:lum contrast="36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7175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3090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</p:bld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_2">
  <a:themeElements>
    <a:clrScheme name="自定义设计方案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_2">
  <a:themeElements>
    <a:clrScheme name="默认设计模板_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_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1100</Words>
  <Application>Microsoft Office PowerPoint</Application>
  <PresentationFormat>全屏显示(4:3)</PresentationFormat>
  <Paragraphs>170</Paragraphs>
  <Slides>31</Slides>
  <Notes>0</Notes>
  <HiddenSlides>0</HiddenSlides>
  <MMClips>9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1_默认设计模板</vt:lpstr>
      <vt:lpstr>自定义设计方案_2</vt:lpstr>
      <vt:lpstr>自定义设计方案</vt:lpstr>
      <vt:lpstr>默认设计模板_2</vt:lpstr>
      <vt:lpstr>幻灯片 1</vt:lpstr>
      <vt:lpstr>幻灯片 2</vt:lpstr>
      <vt:lpstr>幻灯片 3</vt:lpstr>
      <vt:lpstr>幻灯片 4</vt:lpstr>
      <vt:lpstr>幻灯片 5</vt:lpstr>
      <vt:lpstr>幻灯片 6</vt:lpstr>
      <vt:lpstr>     小组讨论2、3、4、5小节，填完表格。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妈妈的爱还是什么？试着仿照课文再写一节</vt:lpstr>
      <vt:lpstr>在一个很冷很冷的大风天， 我从学校出来， 却发现校门外冻得直跺脚的妈妈， 她冒着寒风给我送来棉衣， 啊，妈妈的爱是暖暖的棉衣。</vt:lpstr>
      <vt:lpstr>有一回，同事送给妈妈一块巧克力， 妈妈自己舍不得吃， 小心地包好， 带回家给我， 啊，妈妈的爱是香甜的巧克力。</vt:lpstr>
      <vt:lpstr>    妈妈对我这么关心，妈妈这么爱我，我怎么想？我该怎样报答妈妈给我的爱？</vt:lpstr>
      <vt:lpstr>幻灯片 29</vt:lpstr>
      <vt:lpstr>幻灯片 30</vt:lpstr>
      <vt:lpstr>幻灯片 31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2</cp:revision>
  <dcterms:created xsi:type="dcterms:W3CDTF">2015-03-23T02:59:40Z</dcterms:created>
  <dcterms:modified xsi:type="dcterms:W3CDTF">2017-04-20T13:02:25Z</dcterms:modified>
  <cp:category>第一PPT模板网-WWW.1PPT.COM</cp:category>
</cp:coreProperties>
</file>