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338" r:id="rId3"/>
    <p:sldId id="339" r:id="rId4"/>
    <p:sldId id="340" r:id="rId5"/>
    <p:sldId id="341" r:id="rId6"/>
    <p:sldId id="342" r:id="rId7"/>
    <p:sldId id="346" r:id="rId8"/>
    <p:sldId id="351" r:id="rId9"/>
    <p:sldId id="347" r:id="rId10"/>
    <p:sldId id="352" r:id="rId11"/>
    <p:sldId id="348" r:id="rId12"/>
    <p:sldId id="353" r:id="rId13"/>
    <p:sldId id="349" r:id="rId14"/>
    <p:sldId id="354" r:id="rId15"/>
    <p:sldId id="355" r:id="rId16"/>
    <p:sldId id="356" r:id="rId17"/>
    <p:sldId id="350" r:id="rId18"/>
    <p:sldId id="268" r:id="rId19"/>
    <p:sldId id="296" r:id="rId20"/>
    <p:sldId id="308" r:id="rId21"/>
    <p:sldId id="358" r:id="rId22"/>
    <p:sldId id="359" r:id="rId23"/>
    <p:sldId id="321" r:id="rId24"/>
    <p:sldId id="322" r:id="rId25"/>
    <p:sldId id="323" r:id="rId26"/>
    <p:sldId id="337" r:id="rId27"/>
    <p:sldId id="324" r:id="rId28"/>
    <p:sldId id="366" r:id="rId29"/>
    <p:sldId id="280" r:id="rId30"/>
    <p:sldId id="301" r:id="rId31"/>
    <p:sldId id="326" r:id="rId32"/>
    <p:sldId id="303" r:id="rId33"/>
    <p:sldId id="327" r:id="rId34"/>
    <p:sldId id="285" r:id="rId35"/>
    <p:sldId id="287" r:id="rId36"/>
    <p:sldId id="289" r:id="rId37"/>
    <p:sldId id="290" r:id="rId38"/>
    <p:sldId id="292" r:id="rId39"/>
    <p:sldId id="283" r:id="rId40"/>
    <p:sldId id="284" r:id="rId41"/>
    <p:sldId id="361" r:id="rId42"/>
    <p:sldId id="362" r:id="rId43"/>
    <p:sldId id="363" r:id="rId44"/>
    <p:sldId id="310" r:id="rId45"/>
    <p:sldId id="312" r:id="rId46"/>
    <p:sldId id="311" r:id="rId47"/>
    <p:sldId id="360" r:id="rId48"/>
    <p:sldId id="328" r:id="rId49"/>
    <p:sldId id="365" r:id="rId50"/>
    <p:sldId id="357" r:id="rId51"/>
    <p:sldId id="329" r:id="rId52"/>
    <p:sldId id="364" r:id="rId53"/>
    <p:sldId id="332" r:id="rId54"/>
    <p:sldId id="331" r:id="rId55"/>
    <p:sldId id="277" r:id="rId56"/>
  </p:sldIdLst>
  <p:sldSz cx="9144000" cy="6858000" type="screen4x3"/>
  <p:notesSz cx="6858000" cy="9144000"/>
  <p:embeddedFontLst>
    <p:embeddedFont>
      <p:font typeface="楷体_GB2312" charset="-122"/>
      <p:regular r:id="rId57"/>
    </p:embeddedFont>
    <p:embeddedFont>
      <p:font typeface="华文彩云" pitchFamily="2" charset="-122"/>
      <p:regular r:id="rId58"/>
    </p:embeddedFont>
    <p:embeddedFont>
      <p:font typeface="黑体" pitchFamily="49" charset="-122"/>
      <p:regular r:id="rId59"/>
    </p:embeddedFont>
    <p:embeddedFont>
      <p:font typeface="MS Gothic" pitchFamily="49" charset="-128"/>
      <p:regular r:id="rId60"/>
    </p:embeddedFont>
    <p:embeddedFont>
      <p:font typeface="仿宋_GB2312" charset="-122"/>
      <p:regular r:id="rId61"/>
    </p:embeddedFont>
    <p:embeddedFont>
      <p:font typeface="MS PMincho" pitchFamily="18" charset="-128"/>
      <p:regular r:id="rId62"/>
    </p:embeddedFont>
    <p:embeddedFont>
      <p:font typeface="楷体" pitchFamily="49" charset="-122"/>
      <p:regular r:id="rId6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9933FF"/>
    <a:srgbClr val="FFFFCC"/>
    <a:srgbClr val="00FFCC"/>
    <a:srgbClr val="CCCC00"/>
    <a:srgbClr val="FF0066"/>
    <a:srgbClr val="FFFF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265" autoAdjust="0"/>
    <p:restoredTop sz="94660"/>
  </p:normalViewPr>
  <p:slideViewPr>
    <p:cSldViewPr>
      <p:cViewPr varScale="1">
        <p:scale>
          <a:sx n="114" d="100"/>
          <a:sy n="114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C5362-BE04-4AAD-B3E5-013D0CEF7E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872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8FEA2-18A8-4823-8394-32FE9DD0C6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99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6C877-3BFF-4C8B-B338-E42EE8C63C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2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F9E5B-8D27-4603-90DC-58F122D5C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080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56E91-2B7D-4FB4-9157-73EC716D01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50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284AE-85B5-4E87-8CAE-5B4D95DA9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60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BC36-0EB4-409B-9CA1-3B6CE90AB9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766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4435E-F91D-4E0D-AFD1-3B6842EFD8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58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027EC-7FE1-4296-9C32-AFF3B9E33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49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AE273-96E0-4FBB-80DA-80B319B54C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97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FBE64-56CA-484D-8410-7C069B684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22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AD0C38-8D45-4C6D-B9CF-51A16139DB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1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slide" Target="slide5.xml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ub.didod.com/index.php?action/viewspace/itemid/666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://www.hcclib.net/online/271/03.htm" TargetMode="Externa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3.gif"/><Relationship Id="rId9" Type="http://schemas.openxmlformats.org/officeDocument/2006/relationships/image" Target="../media/image44.gif"/><Relationship Id="rId1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&#24187;&#28783;&#29255;\&#20154;&#25945;&#29256;&#23454;&#39564;&#25945;&#26448;&#35821;&#25991;\&#19968;&#24180;&#32423;&#19978;\&#38899;&#20048;\&#24367;&#24367;&#30340;&#26376;&#20799;.mp3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43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04bz.mp3" TargetMode="External"/><Relationship Id="rId4" Type="http://schemas.openxmlformats.org/officeDocument/2006/relationships/image" Target="../media/image6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dministrator\Desktop\&#23567;&#23567;&#30340;&#33337;\7%20&#23567;&#23567;&#30340;&#33337;(3)&#20799;&#27468;&#12298;&#23567;&#23567;&#30340;&#33337;&#12299;.mp3" TargetMode="External"/><Relationship Id="rId6" Type="http://schemas.openxmlformats.org/officeDocument/2006/relationships/image" Target="../media/image40.gif"/><Relationship Id="rId5" Type="http://schemas.openxmlformats.org/officeDocument/2006/relationships/image" Target="../media/image43.gif"/><Relationship Id="rId4" Type="http://schemas.openxmlformats.org/officeDocument/2006/relationships/image" Target="../media/image44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7" Type="http://schemas.openxmlformats.org/officeDocument/2006/relationships/image" Target="../media/image71.gi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gif"/><Relationship Id="rId5" Type="http://schemas.openxmlformats.org/officeDocument/2006/relationships/image" Target="../media/image69.png"/><Relationship Id="rId4" Type="http://schemas.openxmlformats.org/officeDocument/2006/relationships/image" Target="../media/image4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dministrator\Desktop\&#23567;&#23567;&#30340;&#33337;\&#35838;&#25991;.mp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9512" y="2132856"/>
            <a:ext cx="55689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小小的船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14691" name="Text Box 1027"/>
          <p:cNvSpPr txBox="1">
            <a:spLocks noChangeArrowheads="1"/>
          </p:cNvSpPr>
          <p:nvPr/>
        </p:nvSpPr>
        <p:spPr bwMode="auto">
          <a:xfrm>
            <a:off x="387350" y="333375"/>
            <a:ext cx="526415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40000">
                <a:latin typeface="黑体" pitchFamily="2" charset="-122"/>
                <a:ea typeface="楷体_GB2312" pitchFamily="49" charset="-122"/>
              </a:rPr>
              <a:t>土</a:t>
            </a:r>
          </a:p>
        </p:txBody>
      </p:sp>
      <p:grpSp>
        <p:nvGrpSpPr>
          <p:cNvPr id="114692" name="Group 1028"/>
          <p:cNvGrpSpPr>
            <a:grpSpLocks/>
          </p:cNvGrpSpPr>
          <p:nvPr/>
        </p:nvGrpSpPr>
        <p:grpSpPr bwMode="auto">
          <a:xfrm>
            <a:off x="1371600" y="1676400"/>
            <a:ext cx="2947988" cy="1727200"/>
            <a:chOff x="864" y="1056"/>
            <a:chExt cx="1857" cy="1088"/>
          </a:xfrm>
        </p:grpSpPr>
        <p:pic>
          <p:nvPicPr>
            <p:cNvPr id="114693" name="Picture 1029"/>
            <p:cNvPicPr>
              <a:picLocks noChangeAspect="1" noChangeArrowheads="1"/>
            </p:cNvPicPr>
            <p:nvPr/>
          </p:nvPicPr>
          <p:blipFill>
            <a:blip r:embed="rId2" cstate="email">
              <a:clrChange>
                <a:clrFrom>
                  <a:srgbClr val="FFFFEE"/>
                </a:clrFrom>
                <a:clrTo>
                  <a:srgbClr val="FFFF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056"/>
              <a:ext cx="609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694" name="Picture 1030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EE"/>
                </a:clrFrom>
                <a:clrTo>
                  <a:srgbClr val="FFFF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" y="1056"/>
              <a:ext cx="583" cy="1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695" name="Text Box 1031"/>
          <p:cNvSpPr txBox="1">
            <a:spLocks noChangeArrowheads="1"/>
          </p:cNvSpPr>
          <p:nvPr/>
        </p:nvSpPr>
        <p:spPr bwMode="auto">
          <a:xfrm>
            <a:off x="6227763" y="2492375"/>
            <a:ext cx="20891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5000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坐</a:t>
            </a:r>
          </a:p>
        </p:txBody>
      </p:sp>
      <p:sp>
        <p:nvSpPr>
          <p:cNvPr id="114696" name="AutoShape 103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6188" y="5589588"/>
            <a:ext cx="360362" cy="503237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657600" y="1447800"/>
            <a:ext cx="2743200" cy="2590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9600">
                <a:solidFill>
                  <a:srgbClr val="3333FF"/>
                </a:solidFill>
              </a:rPr>
              <a:t>坐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79925" y="14922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3333FF"/>
                </a:solidFill>
              </a:rPr>
              <a:t>坐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773738" y="2697163"/>
            <a:ext cx="733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>
                <a:solidFill>
                  <a:srgbClr val="3333FF"/>
                </a:solidFill>
              </a:rPr>
              <a:t>坐</a:t>
            </a:r>
          </a:p>
        </p:txBody>
      </p:sp>
      <p:pic>
        <p:nvPicPr>
          <p:cNvPr id="110597" name="Picture 11" descr="AG00031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10400" y="914400"/>
            <a:ext cx="1447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12" descr="BD136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343400" y="4191000"/>
            <a:ext cx="259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Picture 13" descr="AG00625_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185896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0" name="Picture 14" descr="BD13693_"/>
          <p:cNvPicPr>
            <a:picLocks noChangeAspect="1" noChangeArrowheads="1" noCrop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16002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1" name="Picture 15" descr="DD00681_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676400" y="-762000"/>
            <a:ext cx="12877800" cy="8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 autoUpdateAnimBg="0"/>
      <p:bldP spid="8200" grpId="0" autoUpdateAnimBg="0"/>
      <p:bldP spid="82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15715" name="Rectangle 1027"/>
          <p:cNvSpPr>
            <a:spLocks noChangeArrowheads="1"/>
          </p:cNvSpPr>
          <p:nvPr/>
        </p:nvSpPr>
        <p:spPr bwMode="auto">
          <a:xfrm>
            <a:off x="900113" y="765175"/>
            <a:ext cx="46085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0000">
                <a:latin typeface="黑体" pitchFamily="2" charset="-122"/>
                <a:ea typeface="楷体_GB2312" pitchFamily="49" charset="-122"/>
              </a:rPr>
              <a:t>门</a:t>
            </a:r>
          </a:p>
        </p:txBody>
      </p:sp>
      <p:pic>
        <p:nvPicPr>
          <p:cNvPr id="115716" name="Picture 1028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EE"/>
              </a:clrFrom>
              <a:clrTo>
                <a:srgbClr val="FFFF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39975" y="2492375"/>
            <a:ext cx="876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5292725" y="2789238"/>
            <a:ext cx="20891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5000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闪</a:t>
            </a:r>
          </a:p>
        </p:txBody>
      </p:sp>
      <p:sp>
        <p:nvSpPr>
          <p:cNvPr id="115718" name="AutoShape 103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5715000"/>
            <a:ext cx="685800" cy="731838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5719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2400" y="3657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1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2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3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4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5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0" y="22860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6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86600" y="6858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7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67000" y="5410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8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45720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9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0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1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2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2400" y="1371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3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4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5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6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7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8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86400" y="58674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9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4" descr="AG00434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35814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6" descr="AG00436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154305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0" name="Picture 7" descr="BD13634_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91200" y="609600"/>
            <a:ext cx="152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13" descr="AG00432_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486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2" name="Picture 14" descr="BK00014_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696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Rectangle 15" descr="蓝色砂纸"/>
          <p:cNvSpPr>
            <a:spLocks noChangeArrowheads="1"/>
          </p:cNvSpPr>
          <p:nvPr/>
        </p:nvSpPr>
        <p:spPr bwMode="auto">
          <a:xfrm>
            <a:off x="3429000" y="2209800"/>
            <a:ext cx="2209800" cy="1828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8800">
                <a:solidFill>
                  <a:srgbClr val="FF00FF"/>
                </a:solidFill>
              </a:rPr>
              <a:t>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2716213" y="908050"/>
            <a:ext cx="4370387" cy="4654550"/>
            <a:chOff x="1008" y="432"/>
            <a:chExt cx="3120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1008" y="1757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2568" y="432"/>
              <a:ext cx="0" cy="2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1008" y="432"/>
              <a:ext cx="3120" cy="265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025775" y="620713"/>
            <a:ext cx="3994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0000">
                <a:latin typeface="黑体" pitchFamily="2" charset="-122"/>
                <a:ea typeface="楷体_GB2312" pitchFamily="49" charset="-122"/>
              </a:rPr>
              <a:t>闪</a:t>
            </a:r>
          </a:p>
        </p:txBody>
      </p:sp>
      <p:pic>
        <p:nvPicPr>
          <p:cNvPr id="11674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52975" y="2636838"/>
            <a:ext cx="11144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225583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4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34633850">
            <a:off x="8388350" y="549275"/>
            <a:ext cx="531813" cy="936625"/>
          </a:xfrm>
          <a:prstGeom prst="moon">
            <a:avLst>
              <a:gd name="adj" fmla="val 4546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5029200" y="2514600"/>
            <a:ext cx="17097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12000" b="1">
                <a:latin typeface="黑体" pitchFamily="2" charset="-122"/>
                <a:ea typeface="楷体_GB2312" pitchFamily="49" charset="-122"/>
              </a:rPr>
              <a:t>目</a:t>
            </a:r>
          </a:p>
        </p:txBody>
      </p:sp>
      <p:grpSp>
        <p:nvGrpSpPr>
          <p:cNvPr id="117766" name="Group 6"/>
          <p:cNvGrpSpPr>
            <a:grpSpLocks/>
          </p:cNvGrpSpPr>
          <p:nvPr/>
        </p:nvGrpSpPr>
        <p:grpSpPr bwMode="auto">
          <a:xfrm>
            <a:off x="4140200" y="1196975"/>
            <a:ext cx="2108200" cy="2505075"/>
            <a:chOff x="2336" y="1706"/>
            <a:chExt cx="1088" cy="1338"/>
          </a:xfrm>
        </p:grpSpPr>
        <p:pic>
          <p:nvPicPr>
            <p:cNvPr id="117767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" y="1750"/>
              <a:ext cx="1038" cy="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68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706"/>
              <a:ext cx="840" cy="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0044 L 0.06163 0.014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18787" name="Rectangle 1027"/>
          <p:cNvSpPr>
            <a:spLocks noChangeArrowheads="1"/>
          </p:cNvSpPr>
          <p:nvPr/>
        </p:nvSpPr>
        <p:spPr bwMode="auto">
          <a:xfrm>
            <a:off x="2700338" y="1628775"/>
            <a:ext cx="460851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sz="20000" b="1">
                <a:latin typeface="黑体" pitchFamily="2" charset="-122"/>
              </a:rPr>
              <a:t> </a:t>
            </a:r>
            <a:r>
              <a:rPr kumimoji="0" lang="zh-CN" altLang="en-US" sz="20000" b="1">
                <a:latin typeface="黑体" pitchFamily="2" charset="-122"/>
                <a:ea typeface="楷体_GB2312" pitchFamily="49" charset="-122"/>
              </a:rPr>
              <a:t>星</a:t>
            </a:r>
          </a:p>
        </p:txBody>
      </p:sp>
      <p:pic>
        <p:nvPicPr>
          <p:cNvPr id="118788" name="Picture 10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2276475"/>
            <a:ext cx="15621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8789" name="AutoShape 102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43800" y="5486400"/>
            <a:ext cx="785813" cy="758825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8790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1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2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3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86600" y="6858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4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5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6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7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8" name="图片 9" descr="1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2397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184525" y="1135063"/>
            <a:ext cx="14033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>
                <a:solidFill>
                  <a:srgbClr val="3333FF"/>
                </a:solidFill>
              </a:rPr>
              <a:t>蓝</a:t>
            </a:r>
          </a:p>
        </p:txBody>
      </p:sp>
      <p:pic>
        <p:nvPicPr>
          <p:cNvPr id="112643" name="Picture 3" descr="DD01029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4" descr="PH02880J"/>
          <p:cNvPicPr>
            <a:picLocks noChangeAspect="1" noChangeArrowheads="1"/>
          </p:cNvPicPr>
          <p:nvPr/>
        </p:nvPicPr>
        <p:blipFill>
          <a:blip r:embed="rId3" cstate="email">
            <a:lum bright="12000" contrast="6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1447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Picture 5" descr="SO02947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13255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6" name="Picture 6" descr="WB0152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93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7" name="Picture 7" descr="j014522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114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8" name="AutoShape 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360363" cy="35877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476375" y="1484313"/>
            <a:ext cx="583406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latin typeface="华文彩云" pitchFamily="2" charset="-122"/>
                <a:ea typeface="华文彩云" pitchFamily="2" charset="-122"/>
              </a:rPr>
              <a:t> </a:t>
            </a:r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船  弯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坐  </a:t>
            </a:r>
          </a:p>
          <a:p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 只  看  见  </a:t>
            </a:r>
          </a:p>
          <a:p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 闪  星  蓝</a:t>
            </a:r>
          </a:p>
        </p:txBody>
      </p:sp>
      <p:pic>
        <p:nvPicPr>
          <p:cNvPr id="16413" name="Picture 29" descr="图片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765300" y="-471488"/>
            <a:ext cx="12877800" cy="73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258888" y="1557338"/>
            <a:ext cx="6781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小船  闪电  </a:t>
            </a:r>
            <a:r>
              <a:rPr lang="zh-CN" altLang="en-US" sz="54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蓝天</a:t>
            </a:r>
            <a:endParaRPr lang="zh-CN" altLang="en-US" sz="5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5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蓝色  星星  </a:t>
            </a:r>
            <a:r>
              <a:rPr lang="zh-CN" altLang="en-US" sz="54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两头尖只</a:t>
            </a:r>
            <a:r>
              <a:rPr lang="zh-CN" altLang="en-US" sz="5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看见      闪闪的小小的船 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684213" y="476250"/>
            <a:ext cx="914400" cy="914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A603AB"/>
              </a:gs>
              <a:gs pos="10501">
                <a:srgbClr val="0819FB"/>
              </a:gs>
              <a:gs pos="17501">
                <a:srgbClr val="1A8D48"/>
              </a:gs>
              <a:gs pos="26000">
                <a:srgbClr val="FFFF00"/>
              </a:gs>
              <a:gs pos="36500">
                <a:srgbClr val="EE3F17"/>
              </a:gs>
              <a:gs pos="44000">
                <a:srgbClr val="E81766"/>
              </a:gs>
              <a:gs pos="50000">
                <a:srgbClr val="A603AB"/>
              </a:gs>
              <a:gs pos="56000">
                <a:srgbClr val="E81766"/>
              </a:gs>
              <a:gs pos="63500">
                <a:srgbClr val="EE3F17"/>
              </a:gs>
              <a:gs pos="74000">
                <a:srgbClr val="FFFF00"/>
              </a:gs>
              <a:gs pos="82500">
                <a:srgbClr val="1A8D48"/>
              </a:gs>
              <a:gs pos="89500">
                <a:srgbClr val="0819FB"/>
              </a:gs>
              <a:gs pos="100000">
                <a:srgbClr val="A603AB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549275"/>
            <a:ext cx="2881313" cy="1143000"/>
          </a:xfrm>
        </p:spPr>
        <p:txBody>
          <a:bodyPr anchor="b"/>
          <a:lstStyle/>
          <a:p>
            <a:r>
              <a:rPr lang="zh-CN" altLang="en-US" sz="6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猜谜语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39838" y="2141538"/>
            <a:ext cx="6665912" cy="1617662"/>
          </a:xfrm>
        </p:spPr>
        <p:txBody>
          <a:bodyPr/>
          <a:lstStyle/>
          <a:p>
            <a:pPr marL="0" indent="0">
              <a:lnSpc>
                <a:spcPct val="190000"/>
              </a:lnSpc>
              <a:buFontTx/>
              <a:buNone/>
            </a:pPr>
            <a:r>
              <a:rPr lang="en-US" altLang="zh-CN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有时落在山腰，有时挂在树梢，有时像个圆盘，有时像把镰刀 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28688" y="3571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>
                <a:solidFill>
                  <a:srgbClr val="0033CC"/>
                </a:solidFill>
                <a:latin typeface="宋体" pitchFamily="2" charset="-122"/>
              </a:rPr>
              <a:t>cāi   mí  yǔ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132138" y="191611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3200" b="1">
                <a:solidFill>
                  <a:srgbClr val="0033CC"/>
                </a:solidFill>
                <a:latin typeface="宋体" pitchFamily="2" charset="-122"/>
              </a:rPr>
              <a:t>luò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859338" y="1857375"/>
            <a:ext cx="86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3200" b="1">
                <a:solidFill>
                  <a:srgbClr val="0033CC"/>
                </a:solidFill>
                <a:latin typeface="宋体" pitchFamily="2" charset="-122"/>
              </a:rPr>
              <a:t>yāo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804025" y="1916113"/>
            <a:ext cx="1082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3200" b="1">
                <a:solidFill>
                  <a:srgbClr val="0033CC"/>
                </a:solidFill>
                <a:latin typeface="宋体" pitchFamily="2" charset="-122"/>
              </a:rPr>
              <a:t>ɡuà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124075" y="3141663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3200" b="1" dirty="0" err="1">
                <a:solidFill>
                  <a:srgbClr val="0033CC"/>
                </a:solidFill>
                <a:latin typeface="宋体" pitchFamily="2" charset="-122"/>
              </a:rPr>
              <a:t>shāo</a:t>
            </a:r>
            <a:endParaRPr kumimoji="0" lang="en-US" altLang="zh-CN" sz="3200" b="1" dirty="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924300" y="31416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3200" b="1">
                <a:solidFill>
                  <a:srgbClr val="0033CC"/>
                </a:solidFill>
                <a:latin typeface="宋体" pitchFamily="2" charset="-122"/>
              </a:rPr>
              <a:t>xiànɡ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867400" y="3141663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>
                <a:solidFill>
                  <a:srgbClr val="0033CC"/>
                </a:solidFill>
                <a:latin typeface="宋体" pitchFamily="2" charset="-122"/>
              </a:rPr>
              <a:t>pán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555875" y="4365625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3200" b="1">
                <a:solidFill>
                  <a:srgbClr val="0033CC"/>
                </a:solidFill>
                <a:latin typeface="宋体" pitchFamily="2" charset="-122"/>
              </a:rPr>
              <a:t>lián</a:t>
            </a:r>
            <a:endParaRPr kumimoji="0" lang="en-US" altLang="zh-CN" sz="3200" b="1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4470400" y="4476750"/>
            <a:ext cx="2622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480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（月亮）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  <p:bldP spid="62468" grpId="0"/>
      <p:bldP spid="62469" grpId="0"/>
      <p:bldP spid="62470" grpId="0"/>
      <p:bldP spid="62471" grpId="0"/>
      <p:bldP spid="62472" grpId="0"/>
      <p:bldP spid="62473" grpId="0"/>
      <p:bldP spid="62474" grpId="0"/>
      <p:bldP spid="62475" grpId="0"/>
      <p:bldP spid="624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2051050" y="765175"/>
            <a:ext cx="4700588" cy="4105275"/>
            <a:chOff x="1292" y="482"/>
            <a:chExt cx="2961" cy="2586"/>
          </a:xfrm>
        </p:grpSpPr>
        <p:sp>
          <p:nvSpPr>
            <p:cNvPr id="64515" name="AutoShape 3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小船　　　</a:t>
              </a:r>
            </a:p>
          </p:txBody>
        </p:sp>
      </p:grp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2266950" y="981075"/>
            <a:ext cx="4700588" cy="4105275"/>
            <a:chOff x="1292" y="482"/>
            <a:chExt cx="2961" cy="2586"/>
          </a:xfrm>
        </p:grpSpPr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弯弯的　　　</a:t>
              </a:r>
            </a:p>
          </p:txBody>
        </p:sp>
      </p:grp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2482850" y="1196975"/>
            <a:ext cx="4700588" cy="4105275"/>
            <a:chOff x="1292" y="482"/>
            <a:chExt cx="2961" cy="2586"/>
          </a:xfrm>
        </p:grpSpPr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两头　　　</a:t>
              </a:r>
            </a:p>
          </p:txBody>
        </p:sp>
      </p:grp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698750" y="1412875"/>
            <a:ext cx="4700588" cy="4105275"/>
            <a:chOff x="1292" y="482"/>
            <a:chExt cx="2961" cy="2586"/>
          </a:xfrm>
        </p:grpSpPr>
        <p:sp>
          <p:nvSpPr>
            <p:cNvPr id="64524" name="AutoShape 12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看见　　　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914650" y="1628775"/>
            <a:ext cx="4700588" cy="4105275"/>
            <a:chOff x="1292" y="482"/>
            <a:chExt cx="2961" cy="2586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闪闪的　　　</a:t>
              </a:r>
            </a:p>
          </p:txBody>
        </p: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627313" y="333375"/>
            <a:ext cx="4700587" cy="4105275"/>
            <a:chOff x="1292" y="482"/>
            <a:chExt cx="2961" cy="2586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闪亮　　　</a:t>
              </a: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2843213" y="549275"/>
            <a:ext cx="4700587" cy="4105275"/>
            <a:chOff x="1292" y="482"/>
            <a:chExt cx="2961" cy="2586"/>
          </a:xfrm>
        </p:grpSpPr>
        <p:sp>
          <p:nvSpPr>
            <p:cNvPr id="64533" name="AutoShape 21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蓝天　　　</a:t>
              </a:r>
            </a:p>
          </p:txBody>
        </p:sp>
      </p:grp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2627313" y="908050"/>
            <a:ext cx="4700587" cy="4105275"/>
            <a:chOff x="1292" y="482"/>
            <a:chExt cx="2961" cy="2586"/>
          </a:xfrm>
        </p:grpSpPr>
        <p:sp>
          <p:nvSpPr>
            <p:cNvPr id="64536" name="AutoShape 24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船儿</a:t>
              </a:r>
            </a:p>
          </p:txBody>
        </p:sp>
      </p:grp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2484438" y="260350"/>
            <a:ext cx="4700587" cy="4105275"/>
            <a:chOff x="1292" y="482"/>
            <a:chExt cx="2961" cy="2586"/>
          </a:xfrm>
        </p:grpSpPr>
        <p:sp>
          <p:nvSpPr>
            <p:cNvPr id="64539" name="AutoShape 27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两个　　　</a:t>
              </a:r>
            </a:p>
          </p:txBody>
        </p:sp>
      </p:grpSp>
      <p:grpSp>
        <p:nvGrpSpPr>
          <p:cNvPr id="64541" name="Group 29"/>
          <p:cNvGrpSpPr>
            <a:grpSpLocks/>
          </p:cNvGrpSpPr>
          <p:nvPr/>
        </p:nvGrpSpPr>
        <p:grpSpPr bwMode="auto">
          <a:xfrm>
            <a:off x="2268538" y="765175"/>
            <a:ext cx="4700587" cy="4105275"/>
            <a:chOff x="1292" y="482"/>
            <a:chExt cx="2961" cy="2586"/>
          </a:xfrm>
        </p:grpSpPr>
        <p:sp>
          <p:nvSpPr>
            <p:cNvPr id="64542" name="AutoShape 30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月亮　　　</a:t>
              </a:r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2700338" y="692150"/>
            <a:ext cx="4700587" cy="4105275"/>
            <a:chOff x="1292" y="482"/>
            <a:chExt cx="2961" cy="2586"/>
          </a:xfrm>
        </p:grpSpPr>
        <p:sp>
          <p:nvSpPr>
            <p:cNvPr id="64545" name="AutoShape 33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见面　　　</a:t>
              </a:r>
            </a:p>
          </p:txBody>
        </p:sp>
      </p:grp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2627313" y="476250"/>
            <a:ext cx="4700587" cy="4105275"/>
            <a:chOff x="1292" y="482"/>
            <a:chExt cx="2961" cy="2586"/>
          </a:xfrm>
        </p:grpSpPr>
        <p:sp>
          <p:nvSpPr>
            <p:cNvPr id="64548" name="AutoShape 36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船头　　　</a:t>
              </a:r>
            </a:p>
          </p:txBody>
        </p:sp>
      </p:grpSp>
      <p:grpSp>
        <p:nvGrpSpPr>
          <p:cNvPr id="64550" name="Group 38"/>
          <p:cNvGrpSpPr>
            <a:grpSpLocks/>
          </p:cNvGrpSpPr>
          <p:nvPr/>
        </p:nvGrpSpPr>
        <p:grpSpPr bwMode="auto">
          <a:xfrm>
            <a:off x="2339975" y="260350"/>
            <a:ext cx="4700588" cy="4105275"/>
            <a:chOff x="1292" y="482"/>
            <a:chExt cx="2961" cy="2586"/>
          </a:xfrm>
        </p:grpSpPr>
        <p:sp>
          <p:nvSpPr>
            <p:cNvPr id="64551" name="AutoShape 39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华文彩云" pitchFamily="2" charset="-122"/>
                </a:rPr>
                <a:t>蓝蓝的　　　</a:t>
              </a:r>
            </a:p>
          </p:txBody>
        </p:sp>
      </p:grpSp>
      <p:pic>
        <p:nvPicPr>
          <p:cNvPr id="64553" name="Picture 41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4" name="Picture 42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5" name="Picture 43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88" y="2708275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6" name="Picture 44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2343150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7" name="Picture 45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8" name="Picture 46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9" name="Picture 47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90805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60" name="Picture 48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6188" y="206057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61" name="Picture 49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27988" y="119697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414463"/>
            <a:ext cx="8289925" cy="3240087"/>
          </a:xfrm>
        </p:spPr>
        <p:txBody>
          <a:bodyPr/>
          <a:lstStyle/>
          <a:p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b="1" dirty="0">
                <a:solidFill>
                  <a:srgbClr val="FF3300"/>
                </a:solidFill>
              </a:rPr>
              <a:t>门</a:t>
            </a:r>
            <a:r>
              <a:rPr lang="zh-CN" altLang="en-US" sz="4000" b="1" dirty="0"/>
              <a:t>+人——（      ） </a:t>
            </a:r>
            <a:br>
              <a:rPr lang="zh-CN" altLang="en-US" sz="4000" b="1" dirty="0"/>
            </a:b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lang="zh-CN" altLang="en-US" sz="4000" b="1" dirty="0">
                <a:solidFill>
                  <a:srgbClr val="FF3300"/>
                </a:solidFill>
              </a:rPr>
              <a:t>口</a:t>
            </a:r>
            <a:r>
              <a:rPr lang="zh-CN" altLang="en-US" sz="4000" b="1" dirty="0"/>
              <a:t>+八——（      ）</a:t>
            </a:r>
            <a:br>
              <a:rPr lang="zh-CN" altLang="en-US" sz="4000" b="1" dirty="0"/>
            </a:b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lang="zh-CN" altLang="en-US" sz="4000" b="1" dirty="0">
                <a:solidFill>
                  <a:srgbClr val="FF3300"/>
                </a:solidFill>
              </a:rPr>
              <a:t>土</a:t>
            </a:r>
            <a:r>
              <a:rPr lang="zh-CN" altLang="en-US" sz="4000" b="1" dirty="0"/>
              <a:t>+人+人——（      ）</a:t>
            </a:r>
            <a:br>
              <a:rPr lang="zh-CN" altLang="en-US" sz="4000" b="1" dirty="0"/>
            </a:br>
            <a:endParaRPr lang="zh-CN" altLang="en-US" sz="4000" b="1" dirty="0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611188" y="3644900"/>
            <a:ext cx="792003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en-US" altLang="zh-CN" sz="4400">
              <a:latin typeface="Arial" pitchFamily="34" charset="0"/>
            </a:endParaRPr>
          </a:p>
          <a:p>
            <a:pPr algn="ctr">
              <a:spcBef>
                <a:spcPct val="50000"/>
              </a:spcBef>
            </a:pPr>
            <a:endParaRPr kumimoji="0" lang="en-US" altLang="zh-CN" sz="4400">
              <a:latin typeface="Arial" pitchFamily="34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5292725" y="1196975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148263" y="2060575"/>
            <a:ext cx="86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闪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5292725" y="3286125"/>
            <a:ext cx="935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只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5580063" y="4437063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坐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325438" y="60325"/>
            <a:ext cx="4535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40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加一加，变一变：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utoUpdateAnimBg="0"/>
      <p:bldP spid="122886" grpId="0" autoUpdateAnimBg="0"/>
      <p:bldP spid="1228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218488" cy="4810125"/>
          </a:xfrm>
        </p:spPr>
        <p:txBody>
          <a:bodyPr/>
          <a:lstStyle/>
          <a:p>
            <a:pPr algn="l"/>
            <a:r>
              <a:rPr lang="zh-CN" altLang="en-US" sz="5400" b="1">
                <a:solidFill>
                  <a:srgbClr val="0000FF"/>
                </a:solidFill>
              </a:rPr>
              <a:t>土堆上坐着两个人</a:t>
            </a:r>
            <a:r>
              <a:rPr lang="en-US" altLang="zh-CN" sz="5400" b="1">
                <a:solidFill>
                  <a:srgbClr val="0000FF"/>
                </a:solidFill>
              </a:rPr>
              <a:t>——</a:t>
            </a:r>
            <a:br>
              <a:rPr lang="en-US" altLang="zh-CN" sz="5400" b="1">
                <a:solidFill>
                  <a:srgbClr val="0000FF"/>
                </a:solidFill>
              </a:rPr>
            </a:br>
            <a:r>
              <a:rPr lang="en-US" altLang="zh-CN" sz="5400" b="1">
                <a:solidFill>
                  <a:srgbClr val="0000FF"/>
                </a:solidFill>
              </a:rPr>
              <a:t/>
            </a:r>
            <a:br>
              <a:rPr lang="en-US" altLang="zh-CN" sz="5400" b="1">
                <a:solidFill>
                  <a:srgbClr val="0000FF"/>
                </a:solidFill>
              </a:rPr>
            </a:br>
            <a:r>
              <a:rPr lang="zh-CN" altLang="en-US" sz="5400" b="1">
                <a:solidFill>
                  <a:srgbClr val="0000FF"/>
                </a:solidFill>
              </a:rPr>
              <a:t>一个人走进门里去了</a:t>
            </a:r>
            <a:r>
              <a:rPr lang="en-US" altLang="zh-CN" sz="5400" b="1">
                <a:solidFill>
                  <a:srgbClr val="0000FF"/>
                </a:solidFill>
              </a:rPr>
              <a:t>——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7235825" y="1484313"/>
            <a:ext cx="1152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5400" b="1">
                <a:solidFill>
                  <a:srgbClr val="FF3300"/>
                </a:solidFill>
                <a:latin typeface="Arial" pitchFamily="34" charset="0"/>
              </a:rPr>
              <a:t>坐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7885113" y="3141663"/>
            <a:ext cx="107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5400" b="1">
                <a:solidFill>
                  <a:srgbClr val="FF3300"/>
                </a:solidFill>
                <a:latin typeface="Arial" pitchFamily="34" charset="0"/>
              </a:rPr>
              <a:t>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895600" y="1143000"/>
            <a:ext cx="4413250" cy="14335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8800" b="1">
                <a:latin typeface="黑体" pitchFamily="2" charset="-122"/>
                <a:ea typeface="楷体_GB2312" pitchFamily="49" charset="-122"/>
              </a:rPr>
              <a:t>我会写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1403350" y="3357563"/>
            <a:ext cx="1223963" cy="1223962"/>
            <a:chOff x="2426" y="1253"/>
            <a:chExt cx="1815" cy="1814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3419475" y="3357563"/>
            <a:ext cx="1223963" cy="1223962"/>
            <a:chOff x="2426" y="1253"/>
            <a:chExt cx="1815" cy="1814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5508625" y="3357563"/>
            <a:ext cx="1223963" cy="1223962"/>
            <a:chOff x="2426" y="1253"/>
            <a:chExt cx="1815" cy="1814"/>
          </a:xfrm>
        </p:grpSpPr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7524750" y="3357563"/>
            <a:ext cx="1223963" cy="1223962"/>
            <a:chOff x="2426" y="1253"/>
            <a:chExt cx="1815" cy="1814"/>
          </a:xfrm>
        </p:grpSpPr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1403350" y="3284538"/>
            <a:ext cx="741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0" hangingPunct="0"/>
            <a:r>
              <a:rPr kumimoji="0" lang="zh-CN" altLang="en-US" sz="8000" b="1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见白田电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2716213" y="908050"/>
            <a:ext cx="4370387" cy="4654550"/>
            <a:chOff x="1008" y="432"/>
            <a:chExt cx="3120" cy="2688"/>
          </a:xfrm>
        </p:grpSpPr>
        <p:sp>
          <p:nvSpPr>
            <p:cNvPr id="78852" name="Line 4"/>
            <p:cNvSpPr>
              <a:spLocks noChangeShapeType="1"/>
            </p:cNvSpPr>
            <p:nvPr/>
          </p:nvSpPr>
          <p:spPr bwMode="auto">
            <a:xfrm>
              <a:off x="1008" y="1757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2568" y="432"/>
              <a:ext cx="0" cy="2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008" y="432"/>
              <a:ext cx="3120" cy="265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3025775" y="709613"/>
            <a:ext cx="3994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0000">
                <a:latin typeface="黑体" pitchFamily="2" charset="-122"/>
                <a:ea typeface="楷体_GB2312" pitchFamily="49" charset="-122"/>
              </a:rPr>
              <a:t>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2716213" y="908050"/>
            <a:ext cx="4370387" cy="4654550"/>
            <a:chOff x="1008" y="432"/>
            <a:chExt cx="3120" cy="2688"/>
          </a:xfrm>
        </p:grpSpPr>
        <p:sp>
          <p:nvSpPr>
            <p:cNvPr id="79876" name="Line 4"/>
            <p:cNvSpPr>
              <a:spLocks noChangeShapeType="1"/>
            </p:cNvSpPr>
            <p:nvPr/>
          </p:nvSpPr>
          <p:spPr bwMode="auto">
            <a:xfrm>
              <a:off x="1008" y="1757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568" y="432"/>
              <a:ext cx="0" cy="2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008" y="432"/>
              <a:ext cx="3120" cy="265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3025775" y="852488"/>
            <a:ext cx="3994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0000">
                <a:latin typeface="黑体" pitchFamily="2" charset="-122"/>
                <a:ea typeface="楷体_GB2312" pitchFamily="49" charset="-122"/>
              </a:rPr>
              <a:t>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grpSp>
        <p:nvGrpSpPr>
          <p:cNvPr id="99331" name="Group 1027"/>
          <p:cNvGrpSpPr>
            <a:grpSpLocks/>
          </p:cNvGrpSpPr>
          <p:nvPr/>
        </p:nvGrpSpPr>
        <p:grpSpPr bwMode="auto">
          <a:xfrm>
            <a:off x="2716213" y="908050"/>
            <a:ext cx="4370387" cy="4654550"/>
            <a:chOff x="1008" y="432"/>
            <a:chExt cx="3120" cy="2688"/>
          </a:xfrm>
        </p:grpSpPr>
        <p:sp>
          <p:nvSpPr>
            <p:cNvPr id="99332" name="Line 1028"/>
            <p:cNvSpPr>
              <a:spLocks noChangeShapeType="1"/>
            </p:cNvSpPr>
            <p:nvPr/>
          </p:nvSpPr>
          <p:spPr bwMode="auto">
            <a:xfrm>
              <a:off x="1008" y="1757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3" name="Line 1029"/>
            <p:cNvSpPr>
              <a:spLocks noChangeShapeType="1"/>
            </p:cNvSpPr>
            <p:nvPr/>
          </p:nvSpPr>
          <p:spPr bwMode="auto">
            <a:xfrm>
              <a:off x="2568" y="432"/>
              <a:ext cx="0" cy="2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4" name="Rectangle 1030"/>
            <p:cNvSpPr>
              <a:spLocks noChangeArrowheads="1"/>
            </p:cNvSpPr>
            <p:nvPr/>
          </p:nvSpPr>
          <p:spPr bwMode="auto">
            <a:xfrm>
              <a:off x="1008" y="432"/>
              <a:ext cx="3120" cy="265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335" name="Text Box 1031"/>
          <p:cNvSpPr txBox="1">
            <a:spLocks noChangeArrowheads="1"/>
          </p:cNvSpPr>
          <p:nvPr/>
        </p:nvSpPr>
        <p:spPr bwMode="auto">
          <a:xfrm>
            <a:off x="3132138" y="709613"/>
            <a:ext cx="3994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0000">
                <a:latin typeface="黑体" pitchFamily="2" charset="-122"/>
                <a:ea typeface="楷体_GB2312" pitchFamily="49" charset="-122"/>
              </a:rPr>
              <a:t>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黑体" pitchFamily="2" charset="-122"/>
              <a:ea typeface="楷体_GB2312" pitchFamily="49" charset="-122"/>
            </a:endParaRP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2716213" y="908050"/>
            <a:ext cx="4370387" cy="4654550"/>
            <a:chOff x="1008" y="432"/>
            <a:chExt cx="3120" cy="2688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008" y="1757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2568" y="432"/>
              <a:ext cx="0" cy="2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1008" y="432"/>
              <a:ext cx="3120" cy="265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170238" y="709613"/>
            <a:ext cx="3994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0000">
                <a:latin typeface="黑体" pitchFamily="2" charset="-122"/>
                <a:ea typeface="楷体_GB2312" pitchFamily="49" charset="-122"/>
              </a:rPr>
              <a:t>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026"/>
          <p:cNvSpPr txBox="1">
            <a:spLocks noChangeArrowheads="1"/>
          </p:cNvSpPr>
          <p:nvPr/>
        </p:nvSpPr>
        <p:spPr bwMode="auto">
          <a:xfrm>
            <a:off x="395536" y="1196752"/>
            <a:ext cx="82804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见： 不见、见机、见习、开门见山</a:t>
            </a:r>
            <a:br>
              <a:rPr lang="zh-CN" altLang="en-US" sz="3600" b="1" dirty="0"/>
            </a:br>
            <a:endParaRPr lang="zh-CN" altLang="en-US" sz="3600" b="1" dirty="0"/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白： 白天、白米、白云、白水、长白山</a:t>
            </a:r>
            <a:br>
              <a:rPr lang="zh-CN" altLang="en-US" sz="3600" b="1" dirty="0"/>
            </a:br>
            <a:endParaRPr lang="zh-CN" altLang="en-US" sz="3600" b="1" dirty="0"/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田： 水田、下田、心田、田里</a:t>
            </a:r>
            <a:br>
              <a:rPr lang="zh-CN" altLang="en-US" sz="3600" b="1" dirty="0"/>
            </a:br>
            <a:endParaRPr lang="zh-CN" altLang="en-US" sz="3600" b="1" dirty="0"/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电： 电子、电文、电门 </a:t>
            </a:r>
          </a:p>
        </p:txBody>
      </p:sp>
      <p:sp>
        <p:nvSpPr>
          <p:cNvPr id="132099" name="Text Box 1027"/>
          <p:cNvSpPr txBox="1">
            <a:spLocks noChangeArrowheads="1"/>
          </p:cNvSpPr>
          <p:nvPr/>
        </p:nvSpPr>
        <p:spPr bwMode="auto">
          <a:xfrm>
            <a:off x="250825" y="3333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</a:rPr>
              <a:t>我会组词。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MLBwQ==_rQLVxhYrms9i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476250"/>
            <a:ext cx="453707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 descr="CrescentMo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16463" y="476250"/>
            <a:ext cx="4354512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弯弯的月儿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小小的船。</a:t>
            </a: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小小的船儿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两头尖。 </a:t>
            </a: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我在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小小的船里坐，</a:t>
            </a: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只看见闪闪的星星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蓝蓝的天。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52600" y="304800"/>
            <a:ext cx="5562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 i="1">
                <a:solidFill>
                  <a:srgbClr val="990033"/>
                </a:solidFill>
                <a:ea typeface="华文彩云" pitchFamily="2" charset="-122"/>
              </a:rPr>
              <a:t>小小的船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ChangeArrowheads="1"/>
          </p:cNvSpPr>
          <p:nvPr/>
        </p:nvSpPr>
        <p:spPr bwMode="auto">
          <a:xfrm>
            <a:off x="1981200" y="228600"/>
            <a:ext cx="1841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4800" b="1">
              <a:solidFill>
                <a:srgbClr val="800080"/>
              </a:solidFill>
            </a:endParaRPr>
          </a:p>
        </p:txBody>
      </p:sp>
      <p:graphicFrame>
        <p:nvGraphicFramePr>
          <p:cNvPr id="86019" name="Object 1027"/>
          <p:cNvGraphicFramePr>
            <a:graphicFrameLocks noChangeAspect="1"/>
          </p:cNvGraphicFramePr>
          <p:nvPr/>
        </p:nvGraphicFramePr>
        <p:xfrm>
          <a:off x="3200400" y="2209800"/>
          <a:ext cx="165100" cy="203200"/>
        </p:xfrm>
        <a:graphic>
          <a:graphicData uri="http://schemas.openxmlformats.org/presentationml/2006/ole">
            <p:oleObj spid="_x0000_s133131" name="Image" r:id="rId3" imgW="330159" imgH="406493" progId="">
              <p:embed/>
            </p:oleObj>
          </a:graphicData>
        </a:graphic>
      </p:graphicFrame>
      <p:pic>
        <p:nvPicPr>
          <p:cNvPr id="86020" name="Picture 1028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0425" y="29972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021" name="Object 1029"/>
          <p:cNvGraphicFramePr>
            <a:graphicFrameLocks noChangeAspect="1"/>
          </p:cNvGraphicFramePr>
          <p:nvPr/>
        </p:nvGraphicFramePr>
        <p:xfrm>
          <a:off x="2895600" y="3810000"/>
          <a:ext cx="165100" cy="203200"/>
        </p:xfrm>
        <a:graphic>
          <a:graphicData uri="http://schemas.openxmlformats.org/presentationml/2006/ole">
            <p:oleObj spid="_x0000_s133132" name="Image" r:id="rId5" imgW="330159" imgH="406493" progId="">
              <p:embed/>
            </p:oleObj>
          </a:graphicData>
        </a:graphic>
      </p:graphicFrame>
      <p:graphicFrame>
        <p:nvGraphicFramePr>
          <p:cNvPr id="86022" name="Object 1030"/>
          <p:cNvGraphicFramePr>
            <a:graphicFrameLocks noChangeAspect="1"/>
          </p:cNvGraphicFramePr>
          <p:nvPr/>
        </p:nvGraphicFramePr>
        <p:xfrm>
          <a:off x="685800" y="533400"/>
          <a:ext cx="165100" cy="203200"/>
        </p:xfrm>
        <a:graphic>
          <a:graphicData uri="http://schemas.openxmlformats.org/presentationml/2006/ole">
            <p:oleObj spid="_x0000_s133133" name="Image" r:id="rId6" imgW="330159" imgH="406493" progId="">
              <p:embed/>
            </p:oleObj>
          </a:graphicData>
        </a:graphic>
      </p:graphicFrame>
      <p:graphicFrame>
        <p:nvGraphicFramePr>
          <p:cNvPr id="86023" name="Object 1031"/>
          <p:cNvGraphicFramePr>
            <a:graphicFrameLocks noChangeAspect="1"/>
          </p:cNvGraphicFramePr>
          <p:nvPr/>
        </p:nvGraphicFramePr>
        <p:xfrm>
          <a:off x="4495800" y="3962400"/>
          <a:ext cx="165100" cy="203200"/>
        </p:xfrm>
        <a:graphic>
          <a:graphicData uri="http://schemas.openxmlformats.org/presentationml/2006/ole">
            <p:oleObj spid="_x0000_s133134" name="Image" r:id="rId7" imgW="330159" imgH="406493" progId="">
              <p:embed/>
            </p:oleObj>
          </a:graphicData>
        </a:graphic>
      </p:graphicFrame>
      <p:graphicFrame>
        <p:nvGraphicFramePr>
          <p:cNvPr id="86024" name="Object 1032"/>
          <p:cNvGraphicFramePr>
            <a:graphicFrameLocks noChangeAspect="1"/>
          </p:cNvGraphicFramePr>
          <p:nvPr/>
        </p:nvGraphicFramePr>
        <p:xfrm>
          <a:off x="2286000" y="5257800"/>
          <a:ext cx="165100" cy="203200"/>
        </p:xfrm>
        <a:graphic>
          <a:graphicData uri="http://schemas.openxmlformats.org/presentationml/2006/ole">
            <p:oleObj spid="_x0000_s133135" name="Image" r:id="rId8" imgW="330159" imgH="406493" progId="">
              <p:embed/>
            </p:oleObj>
          </a:graphicData>
        </a:graphic>
      </p:graphicFrame>
      <p:pic>
        <p:nvPicPr>
          <p:cNvPr id="86025" name="Picture 1033" descr="星05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3500438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6026" name="Picture 1034" descr="星05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027" name="Object 1035"/>
          <p:cNvGraphicFramePr>
            <a:graphicFrameLocks noChangeAspect="1"/>
          </p:cNvGraphicFramePr>
          <p:nvPr/>
        </p:nvGraphicFramePr>
        <p:xfrm>
          <a:off x="6019800" y="5029200"/>
          <a:ext cx="165100" cy="203200"/>
        </p:xfrm>
        <a:graphic>
          <a:graphicData uri="http://schemas.openxmlformats.org/presentationml/2006/ole">
            <p:oleObj spid="_x0000_s133136" name="Image" r:id="rId10" imgW="330159" imgH="406493" progId="">
              <p:embed/>
            </p:oleObj>
          </a:graphicData>
        </a:graphic>
      </p:graphicFrame>
      <p:graphicFrame>
        <p:nvGraphicFramePr>
          <p:cNvPr id="86028" name="Object 1036"/>
          <p:cNvGraphicFramePr>
            <a:graphicFrameLocks noChangeAspect="1"/>
          </p:cNvGraphicFramePr>
          <p:nvPr/>
        </p:nvGraphicFramePr>
        <p:xfrm>
          <a:off x="7010400" y="762000"/>
          <a:ext cx="165100" cy="203200"/>
        </p:xfrm>
        <a:graphic>
          <a:graphicData uri="http://schemas.openxmlformats.org/presentationml/2006/ole">
            <p:oleObj spid="_x0000_s133137" name="Image" r:id="rId11" imgW="330159" imgH="406493" progId="">
              <p:embed/>
            </p:oleObj>
          </a:graphicData>
        </a:graphic>
      </p:graphicFrame>
      <p:graphicFrame>
        <p:nvGraphicFramePr>
          <p:cNvPr id="86029" name="Object 1037"/>
          <p:cNvGraphicFramePr>
            <a:graphicFrameLocks noChangeAspect="1"/>
          </p:cNvGraphicFramePr>
          <p:nvPr/>
        </p:nvGraphicFramePr>
        <p:xfrm>
          <a:off x="609600" y="3048000"/>
          <a:ext cx="165100" cy="203200"/>
        </p:xfrm>
        <a:graphic>
          <a:graphicData uri="http://schemas.openxmlformats.org/presentationml/2006/ole">
            <p:oleObj spid="_x0000_s133138" name="Image" r:id="rId12" imgW="330159" imgH="406493" progId="">
              <p:embed/>
            </p:oleObj>
          </a:graphicData>
        </a:graphic>
      </p:graphicFrame>
      <p:graphicFrame>
        <p:nvGraphicFramePr>
          <p:cNvPr id="86030" name="Object 1038"/>
          <p:cNvGraphicFramePr>
            <a:graphicFrameLocks noChangeAspect="1"/>
          </p:cNvGraphicFramePr>
          <p:nvPr/>
        </p:nvGraphicFramePr>
        <p:xfrm>
          <a:off x="5029200" y="2895600"/>
          <a:ext cx="165100" cy="203200"/>
        </p:xfrm>
        <a:graphic>
          <a:graphicData uri="http://schemas.openxmlformats.org/presentationml/2006/ole">
            <p:oleObj spid="_x0000_s133139" name="Image" r:id="rId13" imgW="330159" imgH="406493" progId="">
              <p:embed/>
            </p:oleObj>
          </a:graphicData>
        </a:graphic>
      </p:graphicFrame>
      <p:graphicFrame>
        <p:nvGraphicFramePr>
          <p:cNvPr id="86031" name="Object 1039"/>
          <p:cNvGraphicFramePr>
            <a:graphicFrameLocks noChangeAspect="1"/>
          </p:cNvGraphicFramePr>
          <p:nvPr/>
        </p:nvGraphicFramePr>
        <p:xfrm>
          <a:off x="1524000" y="1524000"/>
          <a:ext cx="165100" cy="203200"/>
        </p:xfrm>
        <a:graphic>
          <a:graphicData uri="http://schemas.openxmlformats.org/presentationml/2006/ole">
            <p:oleObj spid="_x0000_s133140" name="Image" r:id="rId14" imgW="330159" imgH="406493" progId="">
              <p:embed/>
            </p:oleObj>
          </a:graphicData>
        </a:graphic>
      </p:graphicFrame>
      <p:graphicFrame>
        <p:nvGraphicFramePr>
          <p:cNvPr id="86032" name="Object 1040"/>
          <p:cNvGraphicFramePr>
            <a:graphicFrameLocks noChangeAspect="1"/>
          </p:cNvGraphicFramePr>
          <p:nvPr/>
        </p:nvGraphicFramePr>
        <p:xfrm>
          <a:off x="3962400" y="990600"/>
          <a:ext cx="165100" cy="203200"/>
        </p:xfrm>
        <a:graphic>
          <a:graphicData uri="http://schemas.openxmlformats.org/presentationml/2006/ole">
            <p:oleObj spid="_x0000_s133141" name="Image" r:id="rId15" imgW="330159" imgH="406493" progId="">
              <p:embed/>
            </p:oleObj>
          </a:graphicData>
        </a:graphic>
      </p:graphicFrame>
      <p:sp>
        <p:nvSpPr>
          <p:cNvPr id="86033" name="Rectangle 1041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gradFill rotWithShape="1">
            <a:gsLst>
              <a:gs pos="0">
                <a:srgbClr val="FFFFFF">
                  <a:alpha val="72000"/>
                </a:srgbClr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4400">
              <a:solidFill>
                <a:schemeClr val="bg1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86034" name="Rectangle 1042"/>
          <p:cNvSpPr>
            <a:spLocks noChangeArrowheads="1"/>
          </p:cNvSpPr>
          <p:nvPr/>
        </p:nvSpPr>
        <p:spPr bwMode="auto">
          <a:xfrm>
            <a:off x="717550" y="196850"/>
            <a:ext cx="7042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latin typeface="黑体" pitchFamily="2" charset="-122"/>
                <a:ea typeface="楷体_GB2312" pitchFamily="49" charset="-122"/>
              </a:rPr>
              <a:t>弯弯的月儿小小的船。</a:t>
            </a:r>
          </a:p>
        </p:txBody>
      </p:sp>
      <p:sp>
        <p:nvSpPr>
          <p:cNvPr id="86035" name="Rectangle 1043"/>
          <p:cNvSpPr>
            <a:spLocks noChangeArrowheads="1"/>
          </p:cNvSpPr>
          <p:nvPr/>
        </p:nvSpPr>
        <p:spPr bwMode="auto">
          <a:xfrm>
            <a:off x="717550" y="1339850"/>
            <a:ext cx="6356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latin typeface="黑体" pitchFamily="2" charset="-122"/>
                <a:ea typeface="楷体_GB2312" pitchFamily="49" charset="-122"/>
              </a:rPr>
              <a:t>小小的船儿两头尖。</a:t>
            </a:r>
          </a:p>
        </p:txBody>
      </p:sp>
      <p:pic>
        <p:nvPicPr>
          <p:cNvPr id="86036" name="Picture 1044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5516563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6037" name="Picture 1045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501332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6038" name="Picture 1046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63713" y="2708275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039" name="AutoShape 1047"/>
          <p:cNvSpPr>
            <a:spLocks noChangeArrowheads="1"/>
          </p:cNvSpPr>
          <p:nvPr/>
        </p:nvSpPr>
        <p:spPr bwMode="auto">
          <a:xfrm rot="15410251">
            <a:off x="4598987" y="1858963"/>
            <a:ext cx="2405063" cy="3449638"/>
          </a:xfrm>
          <a:prstGeom prst="moon">
            <a:avLst>
              <a:gd name="adj" fmla="val 3582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0" name="Rectangle 1048"/>
          <p:cNvSpPr>
            <a:spLocks noChangeArrowheads="1"/>
          </p:cNvSpPr>
          <p:nvPr/>
        </p:nvSpPr>
        <p:spPr bwMode="auto">
          <a:xfrm>
            <a:off x="742950" y="188913"/>
            <a:ext cx="3613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弯弯的月儿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Image12"/>
          <p:cNvPicPr>
            <a:picLocks noChangeAspect="1" noChangeArrowheads="1"/>
          </p:cNvPicPr>
          <p:nvPr/>
        </p:nvPicPr>
        <p:blipFill>
          <a:blip r:embed="rId3" cstate="email">
            <a:lum contras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4437063"/>
            <a:ext cx="4391025" cy="1800225"/>
          </a:xfrm>
          <a:prstGeom prst="rect">
            <a:avLst/>
          </a:prstGeom>
          <a:noFill/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395" name="Picture 3" descr="hz16_3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1657350"/>
            <a:ext cx="436086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067175" y="587375"/>
            <a:ext cx="2222500" cy="701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4000" b="1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对比体会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884613" y="37163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rgbClr val="076123"/>
                </a:solidFill>
                <a:latin typeface="黑体" pitchFamily="2" charset="-122"/>
                <a:ea typeface="楷体_GB2312" pitchFamily="49" charset="-122"/>
              </a:rPr>
              <a:t>　弯弯的月儿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484688" y="6234113"/>
            <a:ext cx="2319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rgbClr val="076123"/>
                </a:solidFill>
                <a:latin typeface="黑体" pitchFamily="2" charset="-122"/>
                <a:ea typeface="楷体_GB2312" pitchFamily="49" charset="-122"/>
              </a:rPr>
              <a:t>小小的船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  <p:bldP spid="593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ChangeArrowheads="1"/>
          </p:cNvSpPr>
          <p:nvPr/>
        </p:nvSpPr>
        <p:spPr bwMode="auto">
          <a:xfrm>
            <a:off x="2339975" y="1844675"/>
            <a:ext cx="5545138" cy="2808288"/>
          </a:xfrm>
          <a:prstGeom prst="rect">
            <a:avLst/>
          </a:prstGeom>
          <a:solidFill>
            <a:schemeClr val="bg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Text Box 1028"/>
          <p:cNvSpPr txBox="1">
            <a:spLocks noChangeArrowheads="1"/>
          </p:cNvSpPr>
          <p:nvPr/>
        </p:nvSpPr>
        <p:spPr bwMode="auto">
          <a:xfrm>
            <a:off x="2411413" y="2060575"/>
            <a:ext cx="5400675" cy="20415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kumimoji="0" lang="zh-CN" altLang="en-US" sz="4000" b="1" dirty="0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弯</a:t>
            </a:r>
            <a:r>
              <a:rPr kumimoji="0" lang="zh-CN" altLang="en-US" sz="4000" b="1" dirty="0">
                <a:latin typeface="黑体" pitchFamily="2" charset="-122"/>
                <a:ea typeface="楷体_GB2312" pitchFamily="49" charset="-122"/>
              </a:rPr>
              <a:t>弯的月儿小小的船。</a:t>
            </a:r>
          </a:p>
          <a:p>
            <a:pPr eaLnBrk="0" hangingPunct="0">
              <a:lnSpc>
                <a:spcPct val="160000"/>
              </a:lnSpc>
            </a:pPr>
            <a:r>
              <a:rPr kumimoji="0" lang="zh-CN" altLang="en-US" sz="4000" b="1" dirty="0">
                <a:latin typeface="黑体" pitchFamily="2" charset="-122"/>
                <a:ea typeface="楷体_GB2312" pitchFamily="49" charset="-122"/>
              </a:rPr>
              <a:t>小小的船儿两头</a:t>
            </a:r>
            <a:r>
              <a:rPr kumimoji="0" lang="zh-CN" altLang="en-US" sz="4000" b="1" dirty="0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尖</a:t>
            </a:r>
            <a:r>
              <a:rPr kumimoji="0" lang="zh-CN" altLang="en-US" sz="4000" b="1" dirty="0">
                <a:latin typeface="黑体" pitchFamily="2" charset="-122"/>
                <a:ea typeface="楷体_GB2312" pitchFamily="49" charset="-122"/>
              </a:rPr>
              <a:t>。</a:t>
            </a:r>
          </a:p>
        </p:txBody>
      </p:sp>
      <p:sp>
        <p:nvSpPr>
          <p:cNvPr id="88070" name="Text Box 1030"/>
          <p:cNvSpPr txBox="1">
            <a:spLocks noChangeArrowheads="1"/>
          </p:cNvSpPr>
          <p:nvPr/>
        </p:nvSpPr>
        <p:spPr bwMode="auto">
          <a:xfrm>
            <a:off x="1042988" y="5084763"/>
            <a:ext cx="810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 dirty="0">
                <a:solidFill>
                  <a:srgbClr val="054B1B"/>
                </a:solidFill>
                <a:latin typeface="黑体" pitchFamily="2" charset="-122"/>
                <a:ea typeface="楷体_GB2312" pitchFamily="49" charset="-122"/>
              </a:rPr>
              <a:t>弯弯的月儿是什么样的，请同学们画一画。</a:t>
            </a:r>
          </a:p>
        </p:txBody>
      </p:sp>
      <p:sp>
        <p:nvSpPr>
          <p:cNvPr id="88071" name="Text Box 1031"/>
          <p:cNvSpPr txBox="1">
            <a:spLocks noChangeArrowheads="1"/>
          </p:cNvSpPr>
          <p:nvPr/>
        </p:nvSpPr>
        <p:spPr bwMode="auto">
          <a:xfrm>
            <a:off x="1258888" y="5876925"/>
            <a:ext cx="7745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 dirty="0">
                <a:solidFill>
                  <a:srgbClr val="054B1B"/>
                </a:solidFill>
                <a:latin typeface="黑体" pitchFamily="2" charset="-122"/>
                <a:ea typeface="楷体_GB2312" pitchFamily="49" charset="-122"/>
              </a:rPr>
              <a:t>你在生活中还见过哪些“弯弯”的事物？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/>
      <p:bldP spid="88068" grpId="0"/>
      <p:bldP spid="88070" grpId="0"/>
      <p:bldP spid="880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47813" y="260350"/>
            <a:ext cx="36131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i="1">
                <a:solidFill>
                  <a:srgbClr val="6666FF"/>
                </a:solidFill>
                <a:ea typeface="MS Gothic" pitchFamily="49" charset="-128"/>
              </a:rPr>
              <a:t>弯弯的拱桥</a:t>
            </a:r>
          </a:p>
          <a:p>
            <a:endParaRPr lang="en-US" altLang="zh-CN" sz="5400" b="1" i="1">
              <a:solidFill>
                <a:srgbClr val="6666FF"/>
              </a:solidFill>
              <a:ea typeface="MS Gothic" pitchFamily="49" charset="-128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03663" y="293688"/>
            <a:ext cx="399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>
                <a:solidFill>
                  <a:srgbClr val="FF9999"/>
                </a:solidFill>
              </a:rPr>
              <a:t>弯弯的小河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00113" y="260350"/>
            <a:ext cx="5759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CCCC00"/>
                </a:solidFill>
                <a:latin typeface="仿宋_GB2312" pitchFamily="49" charset="-122"/>
                <a:ea typeface="MS PMincho" pitchFamily="18" charset="-128"/>
              </a:rPr>
              <a:t>弯弯的台灯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9750" y="4581525"/>
            <a:ext cx="5688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FFCC"/>
                </a:solidFill>
                <a:ea typeface="华文彩云" pitchFamily="2" charset="-122"/>
              </a:rPr>
              <a:t>弯弯的小路</a:t>
            </a:r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1028"/>
          <p:cNvSpPr txBox="1">
            <a:spLocks noChangeArrowheads="1"/>
          </p:cNvSpPr>
          <p:nvPr/>
        </p:nvSpPr>
        <p:spPr bwMode="auto">
          <a:xfrm>
            <a:off x="539750" y="1125538"/>
            <a:ext cx="43751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>
                <a:solidFill>
                  <a:srgbClr val="9933FF"/>
                </a:solidFill>
              </a:rPr>
              <a:t>弯弯的香蕉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635375" y="1398588"/>
            <a:ext cx="18605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>
                <a:solidFill>
                  <a:srgbClr val="A50021"/>
                </a:solidFill>
                <a:ea typeface="楷体_GB2312" pitchFamily="49" charset="-122"/>
              </a:rPr>
              <a:t>小船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916238" y="2622550"/>
            <a:ext cx="35369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>
                <a:solidFill>
                  <a:srgbClr val="A50021"/>
                </a:solidFill>
                <a:ea typeface="楷体_GB2312" pitchFamily="49" charset="-122"/>
              </a:rPr>
              <a:t>很小的船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771775" y="3992563"/>
            <a:ext cx="38417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>
                <a:solidFill>
                  <a:srgbClr val="A50021"/>
                </a:solidFill>
                <a:ea typeface="楷体_GB2312" pitchFamily="49" charset="-122"/>
              </a:rPr>
              <a:t>小小的船</a:t>
            </a: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P76小小的船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1555750"/>
            <a:ext cx="82804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弯弯的月儿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302000" y="814388"/>
            <a:ext cx="2640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4000">
                <a:solidFill>
                  <a:srgbClr val="0033CC"/>
                </a:solidFill>
                <a:latin typeface="Arial" pitchFamily="34" charset="0"/>
                <a:ea typeface="楷体_GB2312" pitchFamily="49" charset="-122"/>
              </a:rPr>
              <a:t>小 小 的 船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305175" y="549275"/>
            <a:ext cx="259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solidFill>
                  <a:srgbClr val="0033CC"/>
                </a:solidFill>
                <a:latin typeface="宋体" pitchFamily="2" charset="-122"/>
              </a:rPr>
              <a:t>xiǎo xiǎo  de chuán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645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47813" y="2924175"/>
            <a:ext cx="33448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/>
              <a:t>弯弯的月儿</a:t>
            </a:r>
            <a:r>
              <a:rPr lang="zh-CN" altLang="en-US" sz="4800" b="1" dirty="0">
                <a:solidFill>
                  <a:srgbClr val="D60093"/>
                </a:solidFill>
              </a:rPr>
              <a:t>像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716463" y="3068638"/>
            <a:ext cx="2735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/>
              <a:t>弯弯的小船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33448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/>
              <a:t>蓝蓝的天空</a:t>
            </a:r>
            <a:r>
              <a:rPr lang="zh-CN" altLang="en-US" sz="4800" b="1" dirty="0">
                <a:solidFill>
                  <a:srgbClr val="D60093"/>
                </a:solidFill>
              </a:rPr>
              <a:t>像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547813" y="4508500"/>
            <a:ext cx="33448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/>
              <a:t>闪闪的星星</a:t>
            </a:r>
            <a:r>
              <a:rPr lang="zh-CN" altLang="en-US" sz="4800" b="1">
                <a:solidFill>
                  <a:srgbClr val="D60093"/>
                </a:solidFill>
              </a:rPr>
              <a:t>像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16463" y="3789363"/>
            <a:ext cx="287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/>
              <a:t>蓝蓝的大海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643438" y="4652963"/>
            <a:ext cx="2952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/>
              <a:t>闪闪的宝石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787900" y="5229225"/>
            <a:ext cx="2376488" cy="73025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787900" y="3716338"/>
            <a:ext cx="2376488" cy="73025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787900" y="4365625"/>
            <a:ext cx="2376488" cy="73025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403350" y="1268413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我会说</a:t>
            </a: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5" grpId="0"/>
      <p:bldP spid="368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5955" name="Picture 3" descr="200746201713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298982">
            <a:off x="268288" y="-490538"/>
            <a:ext cx="2624137" cy="401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6" name="Picture 4" descr="未标题-1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260350"/>
            <a:ext cx="5580062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-323850" y="4298950"/>
            <a:ext cx="91440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5400" b="1">
                <a:solidFill>
                  <a:srgbClr val="FFFF66"/>
                </a:solidFill>
                <a:latin typeface="Arial" pitchFamily="34" charset="0"/>
              </a:rPr>
              <a:t>     </a:t>
            </a:r>
            <a:r>
              <a:rPr kumimoji="0" lang="zh-CN" altLang="en-US" sz="5400" b="1">
                <a:solidFill>
                  <a:srgbClr val="0000FF"/>
                </a:solidFill>
                <a:latin typeface="Arial" pitchFamily="34" charset="0"/>
              </a:rPr>
              <a:t>弯弯的月亮</a:t>
            </a:r>
            <a:r>
              <a:rPr kumimoji="0" lang="zh-CN" altLang="en-US" sz="5400" b="1">
                <a:solidFill>
                  <a:srgbClr val="FF0000"/>
                </a:solidFill>
                <a:latin typeface="Arial" pitchFamily="34" charset="0"/>
              </a:rPr>
              <a:t>像</a:t>
            </a:r>
            <a:r>
              <a:rPr kumimoji="0" lang="en-US" altLang="zh-CN" sz="5400" b="1">
                <a:solidFill>
                  <a:srgbClr val="FFFF66"/>
                </a:solidFill>
                <a:latin typeface="Arial" pitchFamily="34" charset="0"/>
              </a:rPr>
              <a:t>_________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。</a:t>
            </a:r>
            <a:endParaRPr kumimoji="0" lang="zh-CN" altLang="en-US" sz="6600" b="1">
              <a:solidFill>
                <a:srgbClr val="FFFF66"/>
              </a:solidFill>
              <a:latin typeface="Arial" pitchFamily="34" charset="0"/>
            </a:endParaRPr>
          </a:p>
          <a:p>
            <a:endParaRPr kumimoji="0" lang="zh-CN" altLang="en-US" sz="5400" b="1" u="sng">
              <a:solidFill>
                <a:srgbClr val="FFFF66"/>
              </a:solidFill>
              <a:latin typeface="Arial" pitchFamily="34" charset="0"/>
            </a:endParaRPr>
          </a:p>
          <a:p>
            <a:r>
              <a:rPr kumimoji="0" lang="zh-CN" altLang="en-US" sz="5400" b="1" u="sng">
                <a:solidFill>
                  <a:srgbClr val="FFFF66"/>
                </a:solidFill>
                <a:latin typeface="Arial" pitchFamily="34" charset="0"/>
              </a:rPr>
              <a:t>     </a:t>
            </a:r>
            <a:endParaRPr kumimoji="0" lang="zh-CN" altLang="en-US" sz="7200" b="1">
              <a:solidFill>
                <a:srgbClr val="FFFF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26979" name="Picture 3" descr="弯月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68313" y="3933825"/>
            <a:ext cx="8675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4000">
                <a:latin typeface="Arial" pitchFamily="34" charset="0"/>
              </a:rPr>
              <a:t> </a:t>
            </a:r>
            <a:r>
              <a:rPr kumimoji="0" lang="zh-CN" altLang="en-US" sz="6000" b="1" u="sng">
                <a:solidFill>
                  <a:srgbClr val="0000FF"/>
                </a:solidFill>
                <a:latin typeface="Arial" pitchFamily="34" charset="0"/>
              </a:rPr>
              <a:t>蓝蓝的天空</a:t>
            </a:r>
            <a:r>
              <a:rPr kumimoji="0" lang="zh-CN" altLang="en-US" sz="6000" b="1">
                <a:solidFill>
                  <a:srgbClr val="FF0000"/>
                </a:solidFill>
                <a:latin typeface="Arial" pitchFamily="34" charset="0"/>
              </a:rPr>
              <a:t>像</a:t>
            </a:r>
            <a:r>
              <a:rPr kumimoji="0" lang="zh-CN" altLang="en-US" sz="6000" b="1" u="sng">
                <a:latin typeface="Arial" pitchFamily="34" charset="0"/>
              </a:rPr>
              <a:t>               </a:t>
            </a:r>
            <a:r>
              <a:rPr kumimoji="0" lang="zh-CN" altLang="en-US" sz="6000" b="1">
                <a:latin typeface="Arial" pitchFamily="34" charset="0"/>
              </a:rPr>
              <a:t>。</a:t>
            </a:r>
            <a:r>
              <a:rPr kumimoji="0" lang="zh-CN" altLang="en-US" sz="1800">
                <a:latin typeface="Arial" pitchFamily="34" charset="0"/>
              </a:rPr>
              <a:t>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048375" y="4005263"/>
            <a:ext cx="3095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 b="1">
                <a:latin typeface="Arial" pitchFamily="34" charset="0"/>
              </a:rPr>
              <a:t>大海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1028" descr="图片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002" name="Text Box 1026"/>
          <p:cNvSpPr txBox="1">
            <a:spLocks noChangeArrowheads="1"/>
          </p:cNvSpPr>
          <p:nvPr/>
        </p:nvSpPr>
        <p:spPr bwMode="auto">
          <a:xfrm>
            <a:off x="0" y="3068638"/>
            <a:ext cx="91440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6000" b="1" u="sng">
                <a:solidFill>
                  <a:srgbClr val="FFFF66"/>
                </a:solidFill>
                <a:latin typeface="Arial" pitchFamily="34" charset="0"/>
              </a:rPr>
              <a:t>闪闪的星星</a:t>
            </a:r>
            <a:r>
              <a:rPr kumimoji="0" lang="zh-CN" altLang="en-US" sz="6000" b="1">
                <a:solidFill>
                  <a:srgbClr val="FF0000"/>
                </a:solidFill>
                <a:latin typeface="Arial" pitchFamily="34" charset="0"/>
              </a:rPr>
              <a:t>像</a:t>
            </a:r>
            <a:r>
              <a:rPr kumimoji="0" lang="zh-CN" altLang="en-US" sz="6000" b="1" u="sng">
                <a:solidFill>
                  <a:srgbClr val="FFFF66"/>
                </a:solidFill>
                <a:latin typeface="Arial" pitchFamily="34" charset="0"/>
              </a:rPr>
              <a:t>                </a:t>
            </a:r>
            <a:r>
              <a:rPr kumimoji="0" lang="zh-CN" altLang="en-US" sz="6000" b="1">
                <a:solidFill>
                  <a:srgbClr val="FFFF66"/>
                </a:solidFill>
                <a:latin typeface="Arial" pitchFamily="34" charset="0"/>
              </a:rPr>
              <a:t>。     </a:t>
            </a:r>
          </a:p>
          <a:p>
            <a:endParaRPr kumimoji="0" lang="zh-CN" altLang="en-US" sz="6000" b="1">
              <a:solidFill>
                <a:srgbClr val="FFFF66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kumimoji="0" lang="en-US" altLang="zh-CN" sz="6000" b="1" u="sng">
              <a:latin typeface="Arial" pitchFamily="34" charset="0"/>
            </a:endParaRPr>
          </a:p>
        </p:txBody>
      </p:sp>
      <p:sp>
        <p:nvSpPr>
          <p:cNvPr id="128003" name="Text Box 1027"/>
          <p:cNvSpPr txBox="1">
            <a:spLocks noChangeArrowheads="1"/>
          </p:cNvSpPr>
          <p:nvPr/>
        </p:nvSpPr>
        <p:spPr bwMode="auto">
          <a:xfrm>
            <a:off x="5580063" y="2781300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6000" b="1" u="sng">
                <a:solidFill>
                  <a:schemeClr val="bg1"/>
                </a:solidFill>
                <a:latin typeface="Arial" pitchFamily="34" charset="0"/>
              </a:rPr>
              <a:t>宝石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3964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066800"/>
            <a:r>
              <a:rPr lang="zh-CN" altLang="en-US" sz="4400" b="1" dirty="0">
                <a:solidFill>
                  <a:schemeClr val="bg1"/>
                </a:solidFill>
              </a:rPr>
              <a:t>照样子说话训练：</a:t>
            </a:r>
          </a:p>
          <a:p>
            <a:pPr indent="1066800"/>
            <a:endParaRPr lang="zh-CN" altLang="en-US" sz="4400" b="1" dirty="0">
              <a:solidFill>
                <a:srgbClr val="FFFF00"/>
              </a:solidFill>
            </a:endParaRPr>
          </a:p>
          <a:p>
            <a:pPr indent="1066800"/>
            <a:r>
              <a:rPr lang="zh-CN" altLang="en-US" sz="4400" b="1" dirty="0">
                <a:solidFill>
                  <a:srgbClr val="FFFF00"/>
                </a:solidFill>
              </a:rPr>
              <a:t>弯弯的月亮像小船。</a:t>
            </a:r>
          </a:p>
          <a:p>
            <a:pPr indent="1066800"/>
            <a:r>
              <a:rPr lang="zh-CN" altLang="en-US" sz="4400" b="1" dirty="0">
                <a:solidFill>
                  <a:srgbClr val="FFFF00"/>
                </a:solidFill>
              </a:rPr>
              <a:t>圆圆的西瓜像</a:t>
            </a:r>
            <a:r>
              <a:rPr lang="en-US" altLang="zh-CN" sz="4400" b="1" dirty="0">
                <a:solidFill>
                  <a:srgbClr val="FFFF00"/>
                </a:solidFill>
              </a:rPr>
              <a:t>(            )</a:t>
            </a:r>
            <a:r>
              <a:rPr lang="zh-CN" altLang="en-US" sz="4400" b="1" dirty="0">
                <a:solidFill>
                  <a:srgbClr val="FFFF00"/>
                </a:solidFill>
              </a:rPr>
              <a:t>。</a:t>
            </a:r>
          </a:p>
          <a:p>
            <a:pPr indent="1066800"/>
            <a:r>
              <a:rPr lang="zh-CN" altLang="en-US" sz="4400" b="1" dirty="0">
                <a:solidFill>
                  <a:srgbClr val="FFFF00"/>
                </a:solidFill>
              </a:rPr>
              <a:t>细细的柳条像</a:t>
            </a:r>
            <a:r>
              <a:rPr lang="en-US" altLang="zh-CN" sz="4400" b="1" dirty="0">
                <a:solidFill>
                  <a:srgbClr val="FFFF00"/>
                </a:solidFill>
              </a:rPr>
              <a:t>(            )</a:t>
            </a:r>
            <a:r>
              <a:rPr lang="zh-CN" altLang="en-US" sz="4400" b="1" dirty="0">
                <a:solidFill>
                  <a:srgbClr val="FFFF00"/>
                </a:solidFill>
              </a:rPr>
              <a:t>。</a:t>
            </a:r>
          </a:p>
          <a:p>
            <a:pPr indent="1066800"/>
            <a:r>
              <a:rPr lang="zh-CN" altLang="en-US" sz="4400" b="1" dirty="0">
                <a:solidFill>
                  <a:srgbClr val="FFFF00"/>
                </a:solidFill>
              </a:rPr>
              <a:t>洁白的云朵像</a:t>
            </a:r>
            <a:r>
              <a:rPr lang="en-US" altLang="zh-CN" sz="4400" b="1" dirty="0">
                <a:solidFill>
                  <a:srgbClr val="FFFF00"/>
                </a:solidFill>
              </a:rPr>
              <a:t>(            )</a:t>
            </a:r>
            <a:r>
              <a:rPr lang="zh-CN" altLang="en-US" sz="4400" b="1" dirty="0">
                <a:solidFill>
                  <a:srgbClr val="FFFF00"/>
                </a:solidFill>
              </a:rPr>
              <a:t>。</a:t>
            </a:r>
          </a:p>
          <a:p>
            <a:pPr indent="1066800"/>
            <a:r>
              <a:rPr lang="zh-CN" altLang="en-US" sz="4400" b="1" dirty="0">
                <a:solidFill>
                  <a:srgbClr val="FFFF00"/>
                </a:solidFill>
              </a:rPr>
              <a:t>红红的太阳像（          ）。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116013" y="5084763"/>
            <a:ext cx="6911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FFFF00"/>
                </a:solidFill>
              </a:rPr>
              <a:t>(      )</a:t>
            </a:r>
            <a:r>
              <a:rPr lang="zh-CN" altLang="en-US" sz="4800" b="1">
                <a:solidFill>
                  <a:srgbClr val="FFFF00"/>
                </a:solidFill>
              </a:rPr>
              <a:t>的</a:t>
            </a:r>
            <a:r>
              <a:rPr lang="en-US" altLang="zh-CN" sz="4800" b="1">
                <a:solidFill>
                  <a:srgbClr val="FFFF00"/>
                </a:solidFill>
              </a:rPr>
              <a:t>(      )</a:t>
            </a:r>
            <a:r>
              <a:rPr lang="zh-CN" altLang="en-US" sz="4800" b="1">
                <a:solidFill>
                  <a:srgbClr val="FFFF00"/>
                </a:solidFill>
              </a:rPr>
              <a:t>像</a:t>
            </a:r>
            <a:r>
              <a:rPr lang="en-US" altLang="zh-CN" sz="4800" b="1">
                <a:solidFill>
                  <a:srgbClr val="FFFF00"/>
                </a:solidFill>
              </a:rPr>
              <a:t>(        )</a:t>
            </a:r>
            <a:r>
              <a:rPr lang="zh-CN" altLang="en-US" sz="4800" b="1">
                <a:solidFill>
                  <a:srgbClr val="FFFF00"/>
                </a:solidFill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026" descr="bei jing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1" name="Text Box 1027"/>
          <p:cNvSpPr txBox="1">
            <a:spLocks noChangeArrowheads="1"/>
          </p:cNvSpPr>
          <p:nvPr/>
        </p:nvSpPr>
        <p:spPr bwMode="auto">
          <a:xfrm>
            <a:off x="685800" y="914400"/>
            <a:ext cx="3733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chemeClr val="accent2"/>
                </a:solidFill>
              </a:rPr>
              <a:t>1 </a:t>
            </a:r>
            <a:r>
              <a:rPr lang="zh-CN" altLang="en-US" sz="4800" b="1">
                <a:solidFill>
                  <a:schemeClr val="accent2"/>
                </a:solidFill>
              </a:rPr>
              <a:t>月亮</a:t>
            </a: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2843213" y="908050"/>
            <a:ext cx="20891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２像</a:t>
            </a:r>
          </a:p>
        </p:txBody>
      </p:sp>
      <p:sp>
        <p:nvSpPr>
          <p:cNvPr id="68613" name="Text Box 1029"/>
          <p:cNvSpPr txBox="1">
            <a:spLocks noChangeArrowheads="1"/>
          </p:cNvSpPr>
          <p:nvPr/>
        </p:nvSpPr>
        <p:spPr bwMode="auto">
          <a:xfrm>
            <a:off x="684213" y="3644900"/>
            <a:ext cx="2519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圆圆的</a:t>
            </a:r>
          </a:p>
        </p:txBody>
      </p:sp>
      <p:sp>
        <p:nvSpPr>
          <p:cNvPr id="68614" name="Text Box 1030"/>
          <p:cNvSpPr txBox="1">
            <a:spLocks noChangeArrowheads="1"/>
          </p:cNvSpPr>
          <p:nvPr/>
        </p:nvSpPr>
        <p:spPr bwMode="auto">
          <a:xfrm>
            <a:off x="4500563" y="3644900"/>
            <a:ext cx="23764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一面</a:t>
            </a:r>
          </a:p>
        </p:txBody>
      </p:sp>
      <p:sp>
        <p:nvSpPr>
          <p:cNvPr id="68615" name="Line 1031"/>
          <p:cNvSpPr>
            <a:spLocks noChangeShapeType="1"/>
          </p:cNvSpPr>
          <p:nvPr/>
        </p:nvSpPr>
        <p:spPr bwMode="auto">
          <a:xfrm flipV="1">
            <a:off x="395288" y="4437063"/>
            <a:ext cx="8353425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7092950" y="3429000"/>
            <a:ext cx="94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CC00CC"/>
                </a:solidFill>
              </a:rPr>
              <a:t>。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4716463" y="947738"/>
            <a:ext cx="30797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３圆圆的   </a:t>
            </a:r>
          </a:p>
        </p:txBody>
      </p:sp>
      <p:sp>
        <p:nvSpPr>
          <p:cNvPr id="68618" name="Text Box 1034"/>
          <p:cNvSpPr txBox="1">
            <a:spLocks noChangeArrowheads="1"/>
          </p:cNvSpPr>
          <p:nvPr/>
        </p:nvSpPr>
        <p:spPr bwMode="auto">
          <a:xfrm>
            <a:off x="611188" y="2133600"/>
            <a:ext cx="40322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 dirty="0">
                <a:solidFill>
                  <a:schemeClr val="accent2"/>
                </a:solidFill>
              </a:rPr>
              <a:t>４ 镜 </a:t>
            </a:r>
            <a:r>
              <a:rPr lang="en-US" altLang="zh-CN" sz="4800" b="1" dirty="0" err="1">
                <a:solidFill>
                  <a:schemeClr val="accent2"/>
                </a:solidFill>
              </a:rPr>
              <a:t>jìnɡ</a:t>
            </a:r>
            <a:r>
              <a:rPr lang="zh-CN" altLang="en-US" sz="4800" b="1" dirty="0">
                <a:solidFill>
                  <a:schemeClr val="accent2"/>
                </a:solidFill>
              </a:rPr>
              <a:t>子</a:t>
            </a:r>
          </a:p>
        </p:txBody>
      </p:sp>
      <p:sp>
        <p:nvSpPr>
          <p:cNvPr id="68619" name="Rectangle 1035"/>
          <p:cNvSpPr>
            <a:spLocks noChangeArrowheads="1"/>
          </p:cNvSpPr>
          <p:nvPr/>
        </p:nvSpPr>
        <p:spPr bwMode="auto">
          <a:xfrm>
            <a:off x="2555875" y="3644900"/>
            <a:ext cx="19446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月亮</a:t>
            </a:r>
          </a:p>
        </p:txBody>
      </p:sp>
      <p:sp>
        <p:nvSpPr>
          <p:cNvPr id="68620" name="Rectangle 1036"/>
          <p:cNvSpPr>
            <a:spLocks noChangeArrowheads="1"/>
          </p:cNvSpPr>
          <p:nvPr/>
        </p:nvSpPr>
        <p:spPr bwMode="auto">
          <a:xfrm>
            <a:off x="3851275" y="3644900"/>
            <a:ext cx="793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像</a:t>
            </a:r>
          </a:p>
        </p:txBody>
      </p:sp>
      <p:sp>
        <p:nvSpPr>
          <p:cNvPr id="68621" name="Rectangle 1037"/>
          <p:cNvSpPr>
            <a:spLocks noChangeArrowheads="1"/>
          </p:cNvSpPr>
          <p:nvPr/>
        </p:nvSpPr>
        <p:spPr bwMode="auto">
          <a:xfrm>
            <a:off x="5795963" y="3644900"/>
            <a:ext cx="17287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镜子</a:t>
            </a:r>
          </a:p>
        </p:txBody>
      </p:sp>
      <p:sp>
        <p:nvSpPr>
          <p:cNvPr id="68622" name="Text Box 1038"/>
          <p:cNvSpPr txBox="1">
            <a:spLocks noChangeArrowheads="1"/>
          </p:cNvSpPr>
          <p:nvPr/>
        </p:nvSpPr>
        <p:spPr bwMode="auto">
          <a:xfrm>
            <a:off x="4787900" y="2060575"/>
            <a:ext cx="2663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５一面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2" grpId="0"/>
      <p:bldP spid="68613" grpId="0"/>
      <p:bldP spid="68614" grpId="0"/>
      <p:bldP spid="68615" grpId="0" animBg="1"/>
      <p:bldP spid="68616" grpId="0"/>
      <p:bldP spid="68617" grpId="0"/>
      <p:bldP spid="68618" grpId="0"/>
      <p:bldP spid="68619" grpId="0"/>
      <p:bldP spid="68620" grpId="0"/>
      <p:bldP spid="68621" grpId="0"/>
      <p:bldP spid="686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bei jing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3733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chemeClr val="accent2"/>
                </a:solidFill>
              </a:rPr>
              <a:t>1 </a:t>
            </a:r>
            <a:r>
              <a:rPr lang="zh-CN" altLang="en-US" sz="4800" b="1">
                <a:solidFill>
                  <a:schemeClr val="accent2"/>
                </a:solidFill>
              </a:rPr>
              <a:t>我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492500" y="1989138"/>
            <a:ext cx="31670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６里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411413" y="836613"/>
            <a:ext cx="1905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２在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95288" y="1989138"/>
            <a:ext cx="30178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５ 弯弯的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4213" y="3789363"/>
            <a:ext cx="6667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我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339975" y="3789363"/>
            <a:ext cx="208756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弯弯的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787900" y="3789363"/>
            <a:ext cx="6683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里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V="1">
            <a:off x="395288" y="4437063"/>
            <a:ext cx="8353425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804025" y="3500438"/>
            <a:ext cx="94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CC00CC"/>
                </a:solidFill>
              </a:rPr>
              <a:t>。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924300" y="836613"/>
            <a:ext cx="17367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３坐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364163" y="836613"/>
            <a:ext cx="31686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</a:rPr>
              <a:t>４ 看星星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1258888" y="3789363"/>
            <a:ext cx="66833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坐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835150" y="3789363"/>
            <a:ext cx="6683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在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3779838" y="3789363"/>
            <a:ext cx="151288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小船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940425" y="1989138"/>
            <a:ext cx="3203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chemeClr val="accent2"/>
                </a:solidFill>
              </a:rPr>
              <a:t>7 </a:t>
            </a:r>
            <a:r>
              <a:rPr lang="zh-CN" altLang="en-US" sz="4800" b="1">
                <a:solidFill>
                  <a:schemeClr val="accent2"/>
                </a:solidFill>
              </a:rPr>
              <a:t>小船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5364163" y="3789363"/>
            <a:ext cx="216058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800" b="1">
                <a:solidFill>
                  <a:schemeClr val="accent2"/>
                </a:solidFill>
                <a:latin typeface="黑体" pitchFamily="2" charset="-122"/>
              </a:rPr>
              <a:t>看星星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2" dur="80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3" dur="80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80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6" dur="80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7" dur="80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80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3" dur="80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4" dur="80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80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0" dur="80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1" dur="80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80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88" grpId="0"/>
      <p:bldP spid="67589" grpId="0"/>
      <p:bldP spid="67590" grpId="0"/>
      <p:bldP spid="67591" grpId="0"/>
      <p:bldP spid="67592" grpId="0"/>
      <p:bldP spid="67593" grpId="0"/>
      <p:bldP spid="67594" grpId="0" animBg="1"/>
      <p:bldP spid="67595" grpId="0"/>
      <p:bldP spid="67596" grpId="0"/>
      <p:bldP spid="67597" grpId="0"/>
      <p:bldP spid="67598" grpId="0"/>
      <p:bldP spid="67599" grpId="0"/>
      <p:bldP spid="67600" grpId="0"/>
      <p:bldP spid="67601" grpId="0"/>
      <p:bldP spid="6760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0" y="3860800"/>
            <a:ext cx="9144000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5400" b="1">
                <a:solidFill>
                  <a:srgbClr val="FFFF66"/>
                </a:solidFill>
                <a:latin typeface="Arial" pitchFamily="34" charset="0"/>
              </a:rPr>
              <a:t>     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弯弯的月儿 </a:t>
            </a:r>
            <a:r>
              <a:rPr kumimoji="0" lang="en-US" altLang="zh-CN" sz="5400" b="1">
                <a:solidFill>
                  <a:schemeClr val="hlink"/>
                </a:solidFill>
                <a:latin typeface="Arial" pitchFamily="34" charset="0"/>
              </a:rPr>
              <a:t>/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小小的船，</a:t>
            </a:r>
            <a:endParaRPr kumimoji="0" lang="zh-CN" altLang="en-US" sz="6600" b="1">
              <a:solidFill>
                <a:srgbClr val="FFFF66"/>
              </a:solidFill>
              <a:latin typeface="Arial" pitchFamily="34" charset="0"/>
            </a:endParaRPr>
          </a:p>
          <a:p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     小小的船儿</a:t>
            </a:r>
            <a:r>
              <a:rPr kumimoji="0" lang="en-US" altLang="zh-CN" sz="5400" b="1">
                <a:solidFill>
                  <a:schemeClr val="hlink"/>
                </a:solidFill>
                <a:latin typeface="Arial" pitchFamily="34" charset="0"/>
              </a:rPr>
              <a:t>/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两头尖</a:t>
            </a:r>
            <a:r>
              <a:rPr kumimoji="0" lang="zh-CN" altLang="en-US" sz="7200" b="1">
                <a:solidFill>
                  <a:srgbClr val="FFFF66"/>
                </a:solidFill>
                <a:latin typeface="Arial" pitchFamily="34" charset="0"/>
              </a:rPr>
              <a:t>。</a:t>
            </a:r>
          </a:p>
          <a:p>
            <a:endParaRPr kumimoji="0" lang="zh-CN" altLang="en-US" sz="7200" b="1">
              <a:solidFill>
                <a:srgbClr val="FFFF66"/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endParaRPr kumimoji="0" lang="en-US" altLang="zh-CN" sz="7200" b="1">
              <a:solidFill>
                <a:srgbClr val="FFFF66"/>
              </a:solidFill>
              <a:latin typeface="Arial" pitchFamily="34" charset="0"/>
            </a:endParaRPr>
          </a:p>
        </p:txBody>
      </p:sp>
      <p:sp>
        <p:nvSpPr>
          <p:cNvPr id="124931" name="Oval 1027"/>
          <p:cNvSpPr>
            <a:spLocks noChangeArrowheads="1"/>
          </p:cNvSpPr>
          <p:nvPr/>
        </p:nvSpPr>
        <p:spPr bwMode="auto">
          <a:xfrm>
            <a:off x="1187450" y="47244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124932" name="Oval 1028"/>
          <p:cNvSpPr>
            <a:spLocks noChangeArrowheads="1"/>
          </p:cNvSpPr>
          <p:nvPr/>
        </p:nvSpPr>
        <p:spPr bwMode="auto">
          <a:xfrm>
            <a:off x="1908175" y="47974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124933" name="Oval 1029"/>
          <p:cNvSpPr>
            <a:spLocks noChangeArrowheads="1"/>
          </p:cNvSpPr>
          <p:nvPr/>
        </p:nvSpPr>
        <p:spPr bwMode="auto">
          <a:xfrm>
            <a:off x="5148263" y="47974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124934" name="Oval 1030"/>
          <p:cNvSpPr>
            <a:spLocks noChangeArrowheads="1"/>
          </p:cNvSpPr>
          <p:nvPr/>
        </p:nvSpPr>
        <p:spPr bwMode="auto">
          <a:xfrm>
            <a:off x="5867400" y="47974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124935" name="Oval 1031"/>
          <p:cNvSpPr>
            <a:spLocks noChangeArrowheads="1"/>
          </p:cNvSpPr>
          <p:nvPr/>
        </p:nvSpPr>
        <p:spPr bwMode="auto">
          <a:xfrm>
            <a:off x="1258888" y="58769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124936" name="Oval 1032"/>
          <p:cNvSpPr>
            <a:spLocks noChangeArrowheads="1"/>
          </p:cNvSpPr>
          <p:nvPr/>
        </p:nvSpPr>
        <p:spPr bwMode="auto">
          <a:xfrm>
            <a:off x="1979613" y="594995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pic>
        <p:nvPicPr>
          <p:cNvPr id="124937" name="Picture 1033" descr="2007462017130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298982">
            <a:off x="684213" y="-171450"/>
            <a:ext cx="262413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8" name="Picture 1034" descr="未标题-1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188913"/>
            <a:ext cx="5580062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2007131203507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1" name="Picture 3" descr="星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91175" y="1295400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4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9788" y="44958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63888" y="6096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64288" y="52578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5" name="Picture 7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4488" y="18288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6" name="Picture 8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124075" y="580548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7" name="Picture 9" descr="星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16688" y="5445125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8" name="Picture 10" descr="星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6888" y="3810000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9" name="Picture 11" descr="星0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25688" y="2362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100" name="Picture 12" descr="星0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3088" y="3124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101" name="Picture 13" descr="星0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12088" y="33528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102" name="Picture 14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103" name="Picture 15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63825" y="16287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104" name="Picture 16" descr="星0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17925" y="1752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0" y="0"/>
            <a:ext cx="9144000" cy="2636838"/>
          </a:xfrm>
          <a:prstGeom prst="rect">
            <a:avLst/>
          </a:prstGeom>
          <a:gradFill rotWithShape="1">
            <a:gsLst>
              <a:gs pos="0">
                <a:srgbClr val="FFFFFF">
                  <a:alpha val="67000"/>
                </a:srgbClr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9106" name="Picture 18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24300" y="3357563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179388" y="188913"/>
            <a:ext cx="10099675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5400" b="1">
                <a:latin typeface="黑体" pitchFamily="2" charset="-122"/>
                <a:ea typeface="楷体_GB2312" pitchFamily="49" charset="-122"/>
              </a:rPr>
              <a:t>我在小小的船里坐，</a:t>
            </a:r>
          </a:p>
          <a:p>
            <a:pPr>
              <a:spcBef>
                <a:spcPct val="50000"/>
              </a:spcBef>
            </a:pPr>
            <a:r>
              <a:rPr kumimoji="0" lang="zh-CN" altLang="en-US" sz="5400" b="1">
                <a:latin typeface="黑体" pitchFamily="2" charset="-122"/>
                <a:ea typeface="楷体_GB2312" pitchFamily="49" charset="-122"/>
              </a:rPr>
              <a:t>只看见闪闪的星星蓝蓝的天。</a:t>
            </a: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2268538" y="1412875"/>
            <a:ext cx="3613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闪闪的星星</a:t>
            </a:r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5676900" y="1412875"/>
            <a:ext cx="2927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solidFill>
                  <a:srgbClr val="0000CC"/>
                </a:solidFill>
                <a:latin typeface="黑体" pitchFamily="2" charset="-122"/>
                <a:ea typeface="楷体_GB2312" pitchFamily="49" charset="-122"/>
              </a:rPr>
              <a:t>蓝蓝的天</a:t>
            </a:r>
          </a:p>
        </p:txBody>
      </p:sp>
      <p:pic>
        <p:nvPicPr>
          <p:cNvPr id="89110" name="Picture 22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0563" y="558958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111" name="Picture 23" descr="星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4797425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8" grpId="0" autoUpdateAnimBg="0"/>
      <p:bldP spid="8910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04bz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6842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102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052" name="Text Box 1028"/>
          <p:cNvSpPr txBox="1">
            <a:spLocks noChangeArrowheads="1"/>
          </p:cNvSpPr>
          <p:nvPr/>
        </p:nvSpPr>
        <p:spPr bwMode="auto">
          <a:xfrm>
            <a:off x="468313" y="333375"/>
            <a:ext cx="8207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5400">
                <a:latin typeface="楷体" pitchFamily="49" charset="-122"/>
                <a:ea typeface="楷体" pitchFamily="49" charset="-122"/>
              </a:rPr>
              <a:t>    </a:t>
            </a:r>
            <a:r>
              <a:rPr kumimoji="0" lang="zh-CN" altLang="en-US" sz="5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想一想，你坐在小船里会看到些什么？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0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76" fill="hold"/>
                                        <p:tgtEl>
                                          <p:spTgt spid="1300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050"/>
                  </p:tgtEl>
                </p:cond>
              </p:nextCondLst>
            </p:seq>
            <p:audio>
              <p:cMediaNode>
                <p:cTn id="7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005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5"/>
          <p:cNvSpPr>
            <a:spLocks noChangeArrowheads="1"/>
          </p:cNvSpPr>
          <p:nvPr/>
        </p:nvSpPr>
        <p:spPr bwMode="auto">
          <a:xfrm>
            <a:off x="2819400" y="1981200"/>
            <a:ext cx="3962400" cy="2514600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427" name="Text Box 7"/>
          <p:cNvSpPr txBox="1">
            <a:spLocks noChangeArrowheads="1"/>
          </p:cNvSpPr>
          <p:nvPr/>
        </p:nvSpPr>
        <p:spPr bwMode="auto">
          <a:xfrm>
            <a:off x="4419600" y="2743200"/>
            <a:ext cx="10223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6600">
                <a:solidFill>
                  <a:srgbClr val="FF00FF"/>
                </a:solidFill>
              </a:rPr>
              <a:t>船</a:t>
            </a:r>
          </a:p>
        </p:txBody>
      </p:sp>
      <p:pic>
        <p:nvPicPr>
          <p:cNvPr id="103428" name="Picture 8" descr="TN00680_"/>
          <p:cNvPicPr>
            <a:picLocks noChangeAspect="1" noChangeArrowheads="1"/>
          </p:cNvPicPr>
          <p:nvPr/>
        </p:nvPicPr>
        <p:blipFill>
          <a:blip r:embed="rId2" cstate="email">
            <a:lum bright="-6000" contrast="36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3573463"/>
            <a:ext cx="4332288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Picture 9" descr="TN01142_"/>
          <p:cNvPicPr>
            <a:picLocks noChangeAspect="1" noChangeArrowheads="1"/>
          </p:cNvPicPr>
          <p:nvPr/>
        </p:nvPicPr>
        <p:blipFill>
          <a:blip r:embed="rId3" cstate="email">
            <a:lum bright="1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781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10" descr="PE06102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830388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7924800" y="6858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1" name="AutoShape 3"/>
          <p:cNvSpPr>
            <a:spLocks noChangeArrowheads="1"/>
          </p:cNvSpPr>
          <p:nvPr/>
        </p:nvSpPr>
        <p:spPr bwMode="auto">
          <a:xfrm>
            <a:off x="6438900" y="7810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6858000" y="12954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6057900" y="16573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auto">
          <a:xfrm>
            <a:off x="4572000" y="17526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4991100" y="22669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8324850" y="287178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6838950" y="296703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7258050" y="348138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9" name="AutoShape 11"/>
          <p:cNvSpPr>
            <a:spLocks noChangeArrowheads="1"/>
          </p:cNvSpPr>
          <p:nvPr/>
        </p:nvSpPr>
        <p:spPr bwMode="auto">
          <a:xfrm>
            <a:off x="6057900" y="4587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0" name="AutoShape 12"/>
          <p:cNvSpPr>
            <a:spLocks noChangeArrowheads="1"/>
          </p:cNvSpPr>
          <p:nvPr/>
        </p:nvSpPr>
        <p:spPr bwMode="auto">
          <a:xfrm>
            <a:off x="4572000" y="5540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1" name="AutoShape 13"/>
          <p:cNvSpPr>
            <a:spLocks noChangeArrowheads="1"/>
          </p:cNvSpPr>
          <p:nvPr/>
        </p:nvSpPr>
        <p:spPr bwMode="auto">
          <a:xfrm>
            <a:off x="4991100" y="10683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2" name="AutoShape 14"/>
          <p:cNvSpPr>
            <a:spLocks noChangeArrowheads="1"/>
          </p:cNvSpPr>
          <p:nvPr/>
        </p:nvSpPr>
        <p:spPr bwMode="auto">
          <a:xfrm>
            <a:off x="4191000" y="14303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3" name="AutoShape 15"/>
          <p:cNvSpPr>
            <a:spLocks noChangeArrowheads="1"/>
          </p:cNvSpPr>
          <p:nvPr/>
        </p:nvSpPr>
        <p:spPr bwMode="auto">
          <a:xfrm>
            <a:off x="2705100" y="15255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4" name="AutoShape 16"/>
          <p:cNvSpPr>
            <a:spLocks noChangeArrowheads="1"/>
          </p:cNvSpPr>
          <p:nvPr/>
        </p:nvSpPr>
        <p:spPr bwMode="auto">
          <a:xfrm>
            <a:off x="3124200" y="20399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5" name="AutoShape 17"/>
          <p:cNvSpPr>
            <a:spLocks noChangeArrowheads="1"/>
          </p:cNvSpPr>
          <p:nvPr/>
        </p:nvSpPr>
        <p:spPr bwMode="auto">
          <a:xfrm>
            <a:off x="6457950" y="264477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6" name="AutoShape 18"/>
          <p:cNvSpPr>
            <a:spLocks noChangeArrowheads="1"/>
          </p:cNvSpPr>
          <p:nvPr/>
        </p:nvSpPr>
        <p:spPr bwMode="auto">
          <a:xfrm>
            <a:off x="4972050" y="274002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7" name="AutoShape 19"/>
          <p:cNvSpPr>
            <a:spLocks noChangeArrowheads="1"/>
          </p:cNvSpPr>
          <p:nvPr/>
        </p:nvSpPr>
        <p:spPr bwMode="auto">
          <a:xfrm>
            <a:off x="5391150" y="325437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410450" y="29718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69" name="AutoShape 21"/>
          <p:cNvSpPr>
            <a:spLocks noChangeArrowheads="1"/>
          </p:cNvSpPr>
          <p:nvPr/>
        </p:nvSpPr>
        <p:spPr bwMode="auto">
          <a:xfrm>
            <a:off x="5924550" y="30670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343650" y="35814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1" name="AutoShape 23"/>
          <p:cNvSpPr>
            <a:spLocks noChangeArrowheads="1"/>
          </p:cNvSpPr>
          <p:nvPr/>
        </p:nvSpPr>
        <p:spPr bwMode="auto">
          <a:xfrm>
            <a:off x="5543550" y="39433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4057650" y="40386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4476750" y="45529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4" name="AutoShape 26"/>
          <p:cNvSpPr>
            <a:spLocks noChangeArrowheads="1"/>
          </p:cNvSpPr>
          <p:nvPr/>
        </p:nvSpPr>
        <p:spPr bwMode="auto">
          <a:xfrm>
            <a:off x="7810500" y="515778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5" name="AutoShape 27"/>
          <p:cNvSpPr>
            <a:spLocks noChangeArrowheads="1"/>
          </p:cNvSpPr>
          <p:nvPr/>
        </p:nvSpPr>
        <p:spPr bwMode="auto">
          <a:xfrm>
            <a:off x="6324600" y="525303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6" name="AutoShape 28"/>
          <p:cNvSpPr>
            <a:spLocks noChangeArrowheads="1"/>
          </p:cNvSpPr>
          <p:nvPr/>
        </p:nvSpPr>
        <p:spPr bwMode="auto">
          <a:xfrm>
            <a:off x="6743700" y="576738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>
            <a:off x="5543550" y="27447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4057650" y="28400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>
            <a:off x="4476750" y="33543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0" name="AutoShape 32"/>
          <p:cNvSpPr>
            <a:spLocks noChangeArrowheads="1"/>
          </p:cNvSpPr>
          <p:nvPr/>
        </p:nvSpPr>
        <p:spPr bwMode="auto">
          <a:xfrm>
            <a:off x="3676650" y="37163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1" name="AutoShape 33"/>
          <p:cNvSpPr>
            <a:spLocks noChangeArrowheads="1"/>
          </p:cNvSpPr>
          <p:nvPr/>
        </p:nvSpPr>
        <p:spPr bwMode="auto">
          <a:xfrm>
            <a:off x="5943600" y="493077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2" name="AutoShape 34"/>
          <p:cNvSpPr>
            <a:spLocks noChangeArrowheads="1"/>
          </p:cNvSpPr>
          <p:nvPr/>
        </p:nvSpPr>
        <p:spPr bwMode="auto">
          <a:xfrm>
            <a:off x="4457700" y="502602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3" name="AutoShape 35"/>
          <p:cNvSpPr>
            <a:spLocks noChangeArrowheads="1"/>
          </p:cNvSpPr>
          <p:nvPr/>
        </p:nvSpPr>
        <p:spPr bwMode="auto">
          <a:xfrm>
            <a:off x="4876800" y="554037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4" name="AutoShape 36"/>
          <p:cNvSpPr>
            <a:spLocks noChangeArrowheads="1"/>
          </p:cNvSpPr>
          <p:nvPr/>
        </p:nvSpPr>
        <p:spPr bwMode="auto">
          <a:xfrm>
            <a:off x="4324350" y="34099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5" name="AutoShape 37"/>
          <p:cNvSpPr>
            <a:spLocks noChangeArrowheads="1"/>
          </p:cNvSpPr>
          <p:nvPr/>
        </p:nvSpPr>
        <p:spPr bwMode="auto">
          <a:xfrm>
            <a:off x="2838450" y="35052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6" name="AutoShape 38"/>
          <p:cNvSpPr>
            <a:spLocks noChangeArrowheads="1"/>
          </p:cNvSpPr>
          <p:nvPr/>
        </p:nvSpPr>
        <p:spPr bwMode="auto">
          <a:xfrm>
            <a:off x="3257550" y="40195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7" name="AutoShape 39"/>
          <p:cNvSpPr>
            <a:spLocks noChangeArrowheads="1"/>
          </p:cNvSpPr>
          <p:nvPr/>
        </p:nvSpPr>
        <p:spPr bwMode="auto">
          <a:xfrm>
            <a:off x="2457450" y="43815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8" name="AutoShape 40"/>
          <p:cNvSpPr>
            <a:spLocks noChangeArrowheads="1"/>
          </p:cNvSpPr>
          <p:nvPr/>
        </p:nvSpPr>
        <p:spPr bwMode="auto">
          <a:xfrm>
            <a:off x="971550" y="447675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9" name="AutoShape 41"/>
          <p:cNvSpPr>
            <a:spLocks noChangeArrowheads="1"/>
          </p:cNvSpPr>
          <p:nvPr/>
        </p:nvSpPr>
        <p:spPr bwMode="auto">
          <a:xfrm>
            <a:off x="1390650" y="4991100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0" name="AutoShape 42"/>
          <p:cNvSpPr>
            <a:spLocks noChangeArrowheads="1"/>
          </p:cNvSpPr>
          <p:nvPr/>
        </p:nvSpPr>
        <p:spPr bwMode="auto">
          <a:xfrm>
            <a:off x="4724400" y="559593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1" name="AutoShape 43"/>
          <p:cNvSpPr>
            <a:spLocks noChangeArrowheads="1"/>
          </p:cNvSpPr>
          <p:nvPr/>
        </p:nvSpPr>
        <p:spPr bwMode="auto">
          <a:xfrm>
            <a:off x="3238500" y="569118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2" name="AutoShape 44"/>
          <p:cNvSpPr>
            <a:spLocks noChangeArrowheads="1"/>
          </p:cNvSpPr>
          <p:nvPr/>
        </p:nvSpPr>
        <p:spPr bwMode="auto">
          <a:xfrm>
            <a:off x="3657600" y="6205538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3" name="AutoShape 45"/>
          <p:cNvSpPr>
            <a:spLocks noChangeArrowheads="1"/>
          </p:cNvSpPr>
          <p:nvPr/>
        </p:nvSpPr>
        <p:spPr bwMode="auto">
          <a:xfrm>
            <a:off x="2457450" y="31829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4" name="AutoShape 46"/>
          <p:cNvSpPr>
            <a:spLocks noChangeArrowheads="1"/>
          </p:cNvSpPr>
          <p:nvPr/>
        </p:nvSpPr>
        <p:spPr bwMode="auto">
          <a:xfrm>
            <a:off x="971550" y="32781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5" name="AutoShape 47"/>
          <p:cNvSpPr>
            <a:spLocks noChangeArrowheads="1"/>
          </p:cNvSpPr>
          <p:nvPr/>
        </p:nvSpPr>
        <p:spPr bwMode="auto">
          <a:xfrm>
            <a:off x="1390650" y="379253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6" name="AutoShape 48"/>
          <p:cNvSpPr>
            <a:spLocks noChangeArrowheads="1"/>
          </p:cNvSpPr>
          <p:nvPr/>
        </p:nvSpPr>
        <p:spPr bwMode="auto">
          <a:xfrm>
            <a:off x="590550" y="4154488"/>
            <a:ext cx="209550" cy="25717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7" name="AutoShape 49"/>
          <p:cNvSpPr>
            <a:spLocks noChangeArrowheads="1"/>
          </p:cNvSpPr>
          <p:nvPr/>
        </p:nvSpPr>
        <p:spPr bwMode="auto">
          <a:xfrm>
            <a:off x="2857500" y="536892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8" name="AutoShape 50"/>
          <p:cNvSpPr>
            <a:spLocks noChangeArrowheads="1"/>
          </p:cNvSpPr>
          <p:nvPr/>
        </p:nvSpPr>
        <p:spPr bwMode="auto">
          <a:xfrm>
            <a:off x="1371600" y="546417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99" name="AutoShape 51"/>
          <p:cNvSpPr>
            <a:spLocks noChangeArrowheads="1"/>
          </p:cNvSpPr>
          <p:nvPr/>
        </p:nvSpPr>
        <p:spPr bwMode="auto">
          <a:xfrm>
            <a:off x="1790700" y="5978525"/>
            <a:ext cx="209550" cy="174625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9860" name="Object 52"/>
          <p:cNvGraphicFramePr>
            <a:graphicFrameLocks noChangeAspect="1"/>
          </p:cNvGraphicFramePr>
          <p:nvPr/>
        </p:nvGraphicFramePr>
        <p:xfrm>
          <a:off x="285750" y="968375"/>
          <a:ext cx="3286125" cy="2867025"/>
        </p:xfrm>
        <a:graphic>
          <a:graphicData uri="http://schemas.openxmlformats.org/presentationml/2006/ole">
            <p:oleObj spid="_x0000_s134145" name="BMP 图象" r:id="rId3" imgW="3285714" imgH="2866667" progId="PBrush">
              <p:embed/>
            </p:oleObj>
          </a:graphicData>
        </a:graphic>
      </p:graphicFrame>
      <p:sp>
        <p:nvSpPr>
          <p:cNvPr id="78901" name="Text Box 53"/>
          <p:cNvSpPr txBox="1">
            <a:spLocks noChangeArrowheads="1"/>
          </p:cNvSpPr>
          <p:nvPr/>
        </p:nvSpPr>
        <p:spPr bwMode="auto">
          <a:xfrm>
            <a:off x="3717925" y="2762250"/>
            <a:ext cx="3878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400" b="1">
                <a:solidFill>
                  <a:srgbClr val="FF0000"/>
                </a:solidFill>
                <a:latin typeface="C39HrP72DlTt"/>
                <a:ea typeface="楷体_GB2312" pitchFamily="49" charset="-122"/>
              </a:rPr>
              <a:t>闪闪的星星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9" name="Picture 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115" name="Picture 3" descr="200746201713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 rot="1298982">
            <a:off x="873125" y="398463"/>
            <a:ext cx="2681288" cy="29956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3529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黑体" pitchFamily="2" charset="-122"/>
            </a:endParaRPr>
          </a:p>
        </p:txBody>
      </p:sp>
      <p:sp>
        <p:nvSpPr>
          <p:cNvPr id="90117" name="WordArt 5" descr="窄竖线"/>
          <p:cNvSpPr>
            <a:spLocks noChangeArrowheads="1" noChangeShapeType="1" noTextEdit="1"/>
          </p:cNvSpPr>
          <p:nvPr/>
        </p:nvSpPr>
        <p:spPr bwMode="auto">
          <a:xfrm>
            <a:off x="5795963" y="2133600"/>
            <a:ext cx="2016125" cy="666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宋体"/>
                <a:ea typeface="宋体"/>
              </a:rPr>
              <a:t>闪闪的星星</a:t>
            </a:r>
          </a:p>
        </p:txBody>
      </p:sp>
      <p:sp>
        <p:nvSpPr>
          <p:cNvPr id="90118" name="WordArt 6"/>
          <p:cNvSpPr>
            <a:spLocks noChangeArrowheads="1" noChangeShapeType="1" noTextEdit="1"/>
          </p:cNvSpPr>
          <p:nvPr/>
        </p:nvSpPr>
        <p:spPr bwMode="auto">
          <a:xfrm>
            <a:off x="5940425" y="333375"/>
            <a:ext cx="1871663" cy="627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蓝蓝的天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901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29027" name="Picture 3" descr="图片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3644900"/>
            <a:ext cx="91440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4800" b="1">
                <a:latin typeface="楷体" pitchFamily="49" charset="-122"/>
                <a:ea typeface="楷体" pitchFamily="49" charset="-122"/>
              </a:rPr>
              <a:t>我在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latin typeface="楷体" pitchFamily="49" charset="-122"/>
                <a:ea typeface="楷体" pitchFamily="49" charset="-122"/>
              </a:rPr>
              <a:t>小小的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latin typeface="楷体" pitchFamily="49" charset="-122"/>
                <a:ea typeface="楷体" pitchFamily="49" charset="-122"/>
              </a:rPr>
              <a:t>船里坐，</a:t>
            </a:r>
          </a:p>
          <a:p>
            <a:endParaRPr kumimoji="0" lang="zh-CN" altLang="en-US" sz="4800" b="1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kumimoji="0" lang="zh-CN" altLang="en-US" sz="4800" b="1">
                <a:latin typeface="楷体" pitchFamily="49" charset="-122"/>
                <a:ea typeface="楷体" pitchFamily="49" charset="-122"/>
              </a:rPr>
              <a:t>只看见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latin typeface="楷体" pitchFamily="49" charset="-122"/>
                <a:ea typeface="楷体" pitchFamily="49" charset="-122"/>
              </a:rPr>
              <a:t>闪闪的星星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latin typeface="楷体" pitchFamily="49" charset="-122"/>
                <a:ea typeface="楷体" pitchFamily="49" charset="-122"/>
              </a:rPr>
              <a:t>蓝蓝的天。</a:t>
            </a:r>
          </a:p>
          <a:p>
            <a:pPr>
              <a:spcBef>
                <a:spcPct val="50000"/>
              </a:spcBef>
            </a:pPr>
            <a:endParaRPr kumimoji="0" lang="en-US" altLang="zh-CN" sz="4800" b="1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9029" name="Picture 5" descr="2894125710539050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2363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5219700" y="45085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1403350" y="60213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129032" name="Oval 8"/>
          <p:cNvSpPr>
            <a:spLocks noChangeArrowheads="1"/>
          </p:cNvSpPr>
          <p:nvPr/>
        </p:nvSpPr>
        <p:spPr bwMode="auto">
          <a:xfrm>
            <a:off x="900113" y="60213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pic>
        <p:nvPicPr>
          <p:cNvPr id="129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357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5580063" y="188913"/>
            <a:ext cx="280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闪闪的星星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5508625" y="1700213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FFFF00"/>
                </a:solidFill>
                <a:latin typeface="Arial" pitchFamily="34" charset="0"/>
              </a:rPr>
              <a:t>蓝蓝的天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34" grpId="0" autoUpdateAnimBg="0"/>
      <p:bldP spid="12903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2007131203507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1" name="Picture 3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812213" y="44958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3" name="Picture 5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5" name="Picture 7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6" name="Picture 8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00800" y="52578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7" name="Picture 9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8" name="Picture 10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53000" y="58674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19" name="Picture 11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20" name="Picture 12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1905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21" name="Picture 13" descr="星0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43200" y="6858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22" name="Picture 14" descr="星0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23" name="Picture 15" descr="星0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24" name="Picture 16" descr="星0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225" name="Picture 17" descr="星0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48600" y="33528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5400" b="1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468313" y="1412875"/>
            <a:ext cx="7042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弯弯的月儿小小的船。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39750" y="2492375"/>
            <a:ext cx="6356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小小的船儿两头尖。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468313" y="3644900"/>
            <a:ext cx="10585450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我在小小的船里坐，</a:t>
            </a:r>
          </a:p>
          <a:p>
            <a:pPr>
              <a:spcBef>
                <a:spcPct val="50000"/>
              </a:spcBef>
            </a:pP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只看见闪闪的星星蓝蓝的天。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1447800" y="304800"/>
            <a:ext cx="47752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7200" b="1">
                <a:latin typeface="楷体_GB2312" pitchFamily="49" charset="-122"/>
                <a:ea typeface="楷体_GB2312" pitchFamily="49" charset="-122"/>
              </a:rPr>
              <a:t>7 </a:t>
            </a:r>
            <a:r>
              <a:rPr kumimoji="0" lang="zh-CN" altLang="en-US" sz="7200" b="1">
                <a:latin typeface="楷体_GB2312" pitchFamily="49" charset="-122"/>
                <a:ea typeface="楷体_GB2312" pitchFamily="49" charset="-122"/>
              </a:rPr>
              <a:t>小小的船</a:t>
            </a:r>
          </a:p>
        </p:txBody>
      </p:sp>
      <p:pic>
        <p:nvPicPr>
          <p:cNvPr id="94232" name="7 小小的船(3)儿歌《小小的船》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732213"/>
            <a:ext cx="649288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4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798" fill="hold"/>
                                        <p:tgtEl>
                                          <p:spTgt spid="942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23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4232"/>
                </p:tgtEl>
              </p:cMediaNode>
            </p:audio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424863" cy="762000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 b="1" dirty="0">
                <a:latin typeface="黑体" pitchFamily="2" charset="-122"/>
              </a:rPr>
              <a:t>弯弯的 闪闪的  蓝蓝的  小小的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39750" y="4076700"/>
            <a:ext cx="8280400" cy="762000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 b="1">
                <a:latin typeface="黑体" pitchFamily="2" charset="-122"/>
              </a:rPr>
              <a:t>船      天    星星      月儿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1403350" y="2276475"/>
            <a:ext cx="6481763" cy="1657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492500" y="2349500"/>
            <a:ext cx="1295400" cy="1511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>
            <a:off x="3276600" y="2349500"/>
            <a:ext cx="2232025" cy="16557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971550" y="2349500"/>
            <a:ext cx="6696075" cy="1584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 animBg="1"/>
      <p:bldP spid="93188" grpId="0" animBg="1"/>
      <p:bldP spid="93189" grpId="0" animBg="1"/>
      <p:bldP spid="93190" grpId="0" animBg="1"/>
      <p:bldP spid="9319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月亮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48263" y="4703763"/>
            <a:ext cx="2879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飞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04025" y="260350"/>
            <a:ext cx="18129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120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Picture 7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35150" y="3500438"/>
            <a:ext cx="1219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3505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9" name="Picture 9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小学语文（散文）02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2667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11" name="Picture 11" descr="我会画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11001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卡通脸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9906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835150" y="2205038"/>
            <a:ext cx="7021513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99CCFF"/>
                </a:solidFill>
                <a:latin typeface="华文彩云" pitchFamily="2" charset="-122"/>
                <a:ea typeface="华文彩云" pitchFamily="2" charset="-122"/>
              </a:rPr>
              <a:t>我会画：把你看到或想象到的星空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99CCFF"/>
                </a:solidFill>
                <a:latin typeface="华文彩云" pitchFamily="2" charset="-122"/>
                <a:ea typeface="华文彩云" pitchFamily="2" charset="-122"/>
              </a:rPr>
              <a:t>画下来。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484438" y="4076700"/>
            <a:ext cx="6124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9CCFF"/>
                </a:solidFill>
                <a:latin typeface="华文彩云" pitchFamily="2" charset="-122"/>
                <a:ea typeface="华文彩云" pitchFamily="2" charset="-122"/>
              </a:rPr>
              <a:t>思考：月亮上面真的有嫦娥吗？</a:t>
            </a:r>
            <a:r>
              <a:rPr lang="zh-CN" altLang="en-US" sz="3600" dirty="0">
                <a:solidFill>
                  <a:srgbClr val="FFFFCC"/>
                </a:solidFill>
                <a:latin typeface="华文彩云" pitchFamily="2" charset="-122"/>
                <a:ea typeface="华文彩云" pitchFamily="2" charset="-122"/>
              </a:rPr>
              <a:t>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843213" y="814388"/>
            <a:ext cx="2640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4000" dirty="0">
                <a:solidFill>
                  <a:srgbClr val="0033CC"/>
                </a:solidFill>
                <a:latin typeface="Arial" pitchFamily="34" charset="0"/>
                <a:ea typeface="楷体_GB2312" pitchFamily="49" charset="-122"/>
              </a:rPr>
              <a:t>小 小 的 船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846388" y="549275"/>
            <a:ext cx="259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solidFill>
                  <a:srgbClr val="0033CC"/>
                </a:solidFill>
                <a:latin typeface="宋体" pitchFamily="2" charset="-122"/>
              </a:rPr>
              <a:t>xiǎo xiǎo  de chuán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63575" y="1466850"/>
            <a:ext cx="8483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kumimoji="0" lang="zh-CN" altLang="en-US" sz="4000" dirty="0">
                <a:solidFill>
                  <a:srgbClr val="0033CC"/>
                </a:solidFill>
                <a:latin typeface="Arial" pitchFamily="34" charset="0"/>
                <a:ea typeface="楷体_GB2312" pitchFamily="49" charset="-122"/>
              </a:rPr>
              <a:t>弯 弯 的 月 儿 小 小 的 船 。</a:t>
            </a:r>
          </a:p>
          <a:p>
            <a:pPr>
              <a:lnSpc>
                <a:spcPct val="180000"/>
              </a:lnSpc>
            </a:pPr>
            <a:r>
              <a:rPr kumimoji="0" lang="zh-CN" altLang="en-US" sz="4000" dirty="0">
                <a:solidFill>
                  <a:srgbClr val="0033CC"/>
                </a:solidFill>
                <a:latin typeface="Arial" pitchFamily="34" charset="0"/>
                <a:ea typeface="楷体_GB2312" pitchFamily="49" charset="-122"/>
              </a:rPr>
              <a:t>小 小 的 船 儿 两 头 尖 。</a:t>
            </a:r>
          </a:p>
          <a:p>
            <a:pPr>
              <a:lnSpc>
                <a:spcPct val="180000"/>
              </a:lnSpc>
            </a:pPr>
            <a:r>
              <a:rPr kumimoji="0" lang="zh-CN" altLang="en-US" sz="4000" dirty="0">
                <a:solidFill>
                  <a:srgbClr val="0033CC"/>
                </a:solidFill>
                <a:latin typeface="Arial" pitchFamily="34" charset="0"/>
                <a:ea typeface="楷体_GB2312" pitchFamily="49" charset="-122"/>
              </a:rPr>
              <a:t>我 在 小 小 的 船 里 坐 ，</a:t>
            </a:r>
          </a:p>
          <a:p>
            <a:pPr>
              <a:lnSpc>
                <a:spcPct val="180000"/>
              </a:lnSpc>
            </a:pPr>
            <a:r>
              <a:rPr kumimoji="0" lang="zh-CN" altLang="en-US" sz="4000" dirty="0">
                <a:solidFill>
                  <a:srgbClr val="0033CC"/>
                </a:solidFill>
                <a:latin typeface="Arial" pitchFamily="34" charset="0"/>
                <a:ea typeface="楷体_GB2312" pitchFamily="49" charset="-122"/>
              </a:rPr>
              <a:t>只 看 见 闪 闪 的 星 星 蓝 蓝 的 天 。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14375" y="1571625"/>
            <a:ext cx="589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solidFill>
                  <a:srgbClr val="0033CC"/>
                </a:solidFill>
                <a:latin typeface="宋体" pitchFamily="2" charset="-122"/>
              </a:rPr>
              <a:t>wān   wān  de   yuè  er  xiǎo  xiǎo de  chuán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4213" y="2708275"/>
            <a:ext cx="513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xiǎo</a:t>
            </a:r>
            <a:r>
              <a:rPr kumimoji="0" lang="en-US" altLang="zh-CN" sz="2000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xiǎo</a:t>
            </a:r>
            <a:r>
              <a:rPr kumimoji="0" lang="en-US" altLang="zh-CN" sz="2000" dirty="0">
                <a:solidFill>
                  <a:srgbClr val="0033CC"/>
                </a:solidFill>
                <a:latin typeface="宋体" pitchFamily="2" charset="-122"/>
              </a:rPr>
              <a:t>  de  </a:t>
            </a:r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chuán</a:t>
            </a:r>
            <a:r>
              <a:rPr kumimoji="0" lang="en-US" altLang="zh-CN" sz="2000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er</a:t>
            </a:r>
            <a:r>
              <a:rPr kumimoji="0" lang="en-US" altLang="zh-CN" sz="2000" dirty="0">
                <a:solidFill>
                  <a:srgbClr val="0033CC"/>
                </a:solidFill>
                <a:latin typeface="宋体" pitchFamily="2" charset="-122"/>
              </a:rPr>
              <a:t>  </a:t>
            </a:r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liǎnɡ</a:t>
            </a:r>
            <a:r>
              <a:rPr kumimoji="0" lang="en-US" altLang="zh-CN" sz="2000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tóu</a:t>
            </a:r>
            <a:r>
              <a:rPr kumimoji="0" lang="en-US" altLang="zh-CN" sz="2000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0" lang="en-US" altLang="zh-CN" sz="2000" dirty="0" err="1">
                <a:solidFill>
                  <a:srgbClr val="0033CC"/>
                </a:solidFill>
                <a:latin typeface="宋体" pitchFamily="2" charset="-122"/>
              </a:rPr>
              <a:t>jiān</a:t>
            </a:r>
            <a:endParaRPr kumimoji="0" lang="en-US" altLang="zh-CN" sz="2000" dirty="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55650" y="3716338"/>
            <a:ext cx="506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solidFill>
                  <a:srgbClr val="0033CC"/>
                </a:solidFill>
                <a:latin typeface="宋体" pitchFamily="2" charset="-122"/>
              </a:rPr>
              <a:t>wǒ   zài  xiǎo xiǎo  de chuán  l</a:t>
            </a:r>
            <a:r>
              <a:rPr kumimoji="0" lang="en-US" altLang="zh-CN" sz="2800"/>
              <a:t>ǐ</a:t>
            </a:r>
            <a:r>
              <a:rPr kumimoji="0" lang="en-US" altLang="zh-CN" sz="2000">
                <a:solidFill>
                  <a:srgbClr val="0033CC"/>
                </a:solidFill>
                <a:latin typeface="宋体" pitchFamily="2" charset="-122"/>
              </a:rPr>
              <a:t>  zuò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785813" y="4786313"/>
            <a:ext cx="767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solidFill>
                  <a:srgbClr val="0033CC"/>
                </a:solidFill>
                <a:latin typeface="宋体" pitchFamily="2" charset="-122"/>
              </a:rPr>
              <a:t>zhǐ  kàn jiàn  shǎn shǎn  de  xīnɡ xinɡ  lán  lán  de  tiān</a:t>
            </a:r>
            <a:endParaRPr kumimoji="0" lang="en-US" altLang="zh-CN" sz="2000">
              <a:solidFill>
                <a:srgbClr val="0033CC"/>
              </a:solidFill>
              <a:latin typeface="Arial" pitchFamily="34" charset="0"/>
            </a:endParaRPr>
          </a:p>
        </p:txBody>
      </p:sp>
      <p:pic>
        <p:nvPicPr>
          <p:cNvPr id="104458" name="课文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021138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4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55" fill="hold"/>
                                        <p:tgtEl>
                                          <p:spTgt spid="1044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45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90600" y="457200"/>
            <a:ext cx="4495800" cy="457200"/>
          </a:xfrm>
        </p:spPr>
        <p:txBody>
          <a:bodyPr/>
          <a:lstStyle/>
          <a:p>
            <a:r>
              <a:rPr lang="zh-CN" altLang="en-US" sz="4000" b="1">
                <a:solidFill>
                  <a:srgbClr val="66FF33"/>
                </a:solidFill>
                <a:ea typeface="华文彩云" pitchFamily="2" charset="-122"/>
              </a:rPr>
              <a:t>认读生字</a:t>
            </a:r>
            <a:br>
              <a:rPr lang="zh-CN" altLang="en-US" sz="4000" b="1">
                <a:solidFill>
                  <a:srgbClr val="66FF33"/>
                </a:solidFill>
                <a:ea typeface="华文彩云" pitchFamily="2" charset="-122"/>
              </a:rPr>
            </a:b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685800"/>
            <a:ext cx="8229600" cy="6172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          </a:t>
            </a:r>
            <a:r>
              <a:rPr lang="en-US" altLang="zh-CN" sz="3600">
                <a:solidFill>
                  <a:schemeClr val="accent2"/>
                </a:solidFill>
              </a:rPr>
              <a:t>chu</a:t>
            </a:r>
            <a:r>
              <a:rPr kumimoji="0" lang="en-US" altLang="zh-CN" sz="3600">
                <a:solidFill>
                  <a:srgbClr val="0033CC"/>
                </a:solidFill>
                <a:latin typeface="宋体" pitchFamily="2" charset="-122"/>
              </a:rPr>
              <a:t>á</a:t>
            </a:r>
            <a:r>
              <a:rPr lang="en-US" altLang="zh-CN" sz="3600">
                <a:solidFill>
                  <a:schemeClr val="accent2"/>
                </a:solidFill>
              </a:rPr>
              <a:t>n       w</a:t>
            </a:r>
            <a:r>
              <a:rPr kumimoji="0" lang="en-US" altLang="zh-CN" sz="3600">
                <a:solidFill>
                  <a:srgbClr val="0033CC"/>
                </a:solidFill>
                <a:latin typeface="宋体" pitchFamily="2" charset="-122"/>
              </a:rPr>
              <a:t>ā</a:t>
            </a:r>
            <a:r>
              <a:rPr lang="en-US" altLang="zh-CN" sz="3600">
                <a:solidFill>
                  <a:schemeClr val="accent2"/>
                </a:solidFill>
              </a:rPr>
              <a:t>n          zuò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            </a:t>
            </a:r>
            <a:r>
              <a:rPr lang="zh-CN" altLang="en-US" sz="6000" b="1">
                <a:solidFill>
                  <a:srgbClr val="0000CC"/>
                </a:solidFill>
                <a:ea typeface="楷体_GB2312" pitchFamily="49" charset="-122"/>
              </a:rPr>
              <a:t>船      弯     坐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</a:rPr>
              <a:t>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</a:rPr>
              <a:t>            </a:t>
            </a:r>
            <a:r>
              <a:rPr lang="en-US" altLang="zh-CN" sz="3600">
                <a:solidFill>
                  <a:schemeClr val="accent2"/>
                </a:solidFill>
              </a:rPr>
              <a:t>zhǐ           k</a:t>
            </a:r>
            <a:r>
              <a:rPr kumimoji="0" lang="en-US" altLang="zh-CN" sz="3600">
                <a:solidFill>
                  <a:srgbClr val="0033CC"/>
                </a:solidFill>
                <a:latin typeface="宋体" pitchFamily="2" charset="-122"/>
              </a:rPr>
              <a:t>à</a:t>
            </a:r>
            <a:r>
              <a:rPr lang="en-US" altLang="zh-CN" sz="3600">
                <a:solidFill>
                  <a:schemeClr val="accent2"/>
                </a:solidFill>
              </a:rPr>
              <a:t>n           ji</a:t>
            </a:r>
            <a:r>
              <a:rPr kumimoji="0" lang="en-US" altLang="zh-CN" sz="3600">
                <a:solidFill>
                  <a:srgbClr val="0033CC"/>
                </a:solidFill>
                <a:latin typeface="宋体" pitchFamily="2" charset="-122"/>
              </a:rPr>
              <a:t>à</a:t>
            </a:r>
            <a:r>
              <a:rPr lang="en-US" altLang="zh-CN" sz="3600">
                <a:solidFill>
                  <a:schemeClr val="accent2"/>
                </a:solidFill>
              </a:rPr>
              <a:t>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            </a:t>
            </a:r>
            <a:r>
              <a:rPr lang="zh-CN" altLang="en-US" sz="6000" b="1">
                <a:solidFill>
                  <a:srgbClr val="0000CC"/>
                </a:solidFill>
                <a:ea typeface="楷体_GB2312" pitchFamily="49" charset="-122"/>
              </a:rPr>
              <a:t>只      看      见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</a:rPr>
              <a:t>   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</a:rPr>
              <a:t>            </a:t>
            </a:r>
            <a:r>
              <a:rPr lang="en-US" altLang="zh-CN" sz="3600">
                <a:solidFill>
                  <a:schemeClr val="accent2"/>
                </a:solidFill>
              </a:rPr>
              <a:t>sh</a:t>
            </a:r>
            <a:r>
              <a:rPr kumimoji="0" lang="en-US" altLang="zh-CN" sz="3600">
                <a:solidFill>
                  <a:srgbClr val="0033CC"/>
                </a:solidFill>
                <a:latin typeface="宋体" pitchFamily="2" charset="-122"/>
              </a:rPr>
              <a:t>ǎ</a:t>
            </a:r>
            <a:r>
              <a:rPr lang="en-US" altLang="zh-CN" sz="3600">
                <a:solidFill>
                  <a:schemeClr val="accent2"/>
                </a:solidFill>
              </a:rPr>
              <a:t>n         xīnɡ          l</a:t>
            </a:r>
            <a:r>
              <a:rPr kumimoji="0" lang="en-US" altLang="zh-CN" sz="3600">
                <a:solidFill>
                  <a:srgbClr val="0033CC"/>
                </a:solidFill>
                <a:latin typeface="宋体" pitchFamily="2" charset="-122"/>
              </a:rPr>
              <a:t>á</a:t>
            </a:r>
            <a:r>
              <a:rPr lang="en-US" altLang="zh-CN" sz="3600">
                <a:solidFill>
                  <a:schemeClr val="accent2"/>
                </a:solidFill>
              </a:rPr>
              <a:t>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            </a:t>
            </a:r>
            <a:r>
              <a:rPr lang="zh-CN" altLang="en-US" sz="6000" b="1">
                <a:solidFill>
                  <a:srgbClr val="0000CC"/>
                </a:solidFill>
                <a:ea typeface="楷体_GB2312" pitchFamily="49" charset="-122"/>
              </a:rPr>
              <a:t>闪      星      蓝</a:t>
            </a:r>
          </a:p>
          <a:p>
            <a:pPr>
              <a:lnSpc>
                <a:spcPct val="90000"/>
              </a:lnSpc>
            </a:pPr>
            <a:endParaRPr lang="en-US" altLang="zh-CN" sz="6000" b="1">
              <a:solidFill>
                <a:srgbClr val="0000CC"/>
              </a:solidFill>
              <a:ea typeface="楷体_GB2312" pitchFamily="49" charset="-122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4214813" y="5715000"/>
            <a:ext cx="914400" cy="915988"/>
            <a:chOff x="576" y="3456"/>
            <a:chExt cx="576" cy="577"/>
          </a:xfrm>
        </p:grpSpPr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55" name="Group 11"/>
          <p:cNvGrpSpPr>
            <a:grpSpLocks/>
          </p:cNvGrpSpPr>
          <p:nvPr/>
        </p:nvGrpSpPr>
        <p:grpSpPr bwMode="auto">
          <a:xfrm>
            <a:off x="6072188" y="5715000"/>
            <a:ext cx="914400" cy="915988"/>
            <a:chOff x="576" y="3456"/>
            <a:chExt cx="576" cy="577"/>
          </a:xfrm>
        </p:grpSpPr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2339975" y="5734050"/>
            <a:ext cx="914400" cy="915988"/>
            <a:chOff x="576" y="3456"/>
            <a:chExt cx="576" cy="577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6096000" y="3581400"/>
            <a:ext cx="914400" cy="915988"/>
            <a:chOff x="576" y="3456"/>
            <a:chExt cx="576" cy="577"/>
          </a:xfrm>
        </p:grpSpPr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1" name="Line 27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4" name="Line 30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76" name="Group 32"/>
          <p:cNvGrpSpPr>
            <a:grpSpLocks/>
          </p:cNvGrpSpPr>
          <p:nvPr/>
        </p:nvGrpSpPr>
        <p:grpSpPr bwMode="auto">
          <a:xfrm>
            <a:off x="4191000" y="3581400"/>
            <a:ext cx="914400" cy="915988"/>
            <a:chOff x="576" y="3456"/>
            <a:chExt cx="576" cy="577"/>
          </a:xfrm>
        </p:grpSpPr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0" name="Line 36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83" name="Group 39"/>
          <p:cNvGrpSpPr>
            <a:grpSpLocks/>
          </p:cNvGrpSpPr>
          <p:nvPr/>
        </p:nvGrpSpPr>
        <p:grpSpPr bwMode="auto">
          <a:xfrm>
            <a:off x="2286000" y="3581400"/>
            <a:ext cx="914400" cy="915988"/>
            <a:chOff x="576" y="3456"/>
            <a:chExt cx="576" cy="577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6" name="Line 42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90" name="Group 46"/>
          <p:cNvGrpSpPr>
            <a:grpSpLocks/>
          </p:cNvGrpSpPr>
          <p:nvPr/>
        </p:nvGrpSpPr>
        <p:grpSpPr bwMode="auto">
          <a:xfrm>
            <a:off x="6000750" y="1285875"/>
            <a:ext cx="914400" cy="915988"/>
            <a:chOff x="576" y="3456"/>
            <a:chExt cx="576" cy="577"/>
          </a:xfrm>
        </p:grpSpPr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5" name="Line 51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97" name="Group 53"/>
          <p:cNvGrpSpPr>
            <a:grpSpLocks/>
          </p:cNvGrpSpPr>
          <p:nvPr/>
        </p:nvGrpSpPr>
        <p:grpSpPr bwMode="auto">
          <a:xfrm>
            <a:off x="4191000" y="1295400"/>
            <a:ext cx="914400" cy="915988"/>
            <a:chOff x="576" y="3456"/>
            <a:chExt cx="576" cy="577"/>
          </a:xfrm>
        </p:grpSpPr>
        <p:sp>
          <p:nvSpPr>
            <p:cNvPr id="108598" name="Line 54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1" name="Line 57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604" name="Group 60"/>
          <p:cNvGrpSpPr>
            <a:grpSpLocks/>
          </p:cNvGrpSpPr>
          <p:nvPr/>
        </p:nvGrpSpPr>
        <p:grpSpPr bwMode="auto">
          <a:xfrm>
            <a:off x="2209800" y="1295400"/>
            <a:ext cx="914400" cy="915988"/>
            <a:chOff x="576" y="3456"/>
            <a:chExt cx="576" cy="577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 rot="5400000">
              <a:off x="863" y="3169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>
              <a:off x="1152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7" name="Line 63"/>
            <p:cNvSpPr>
              <a:spLocks noChangeShapeType="1"/>
            </p:cNvSpPr>
            <p:nvPr/>
          </p:nvSpPr>
          <p:spPr bwMode="auto">
            <a:xfrm>
              <a:off x="576" y="3456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 rot="5400000">
              <a:off x="863" y="3745"/>
              <a:ext cx="1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>
              <a:off x="576" y="3744"/>
              <a:ext cx="576" cy="0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0" name="Line 66"/>
            <p:cNvSpPr>
              <a:spLocks noChangeShapeType="1"/>
            </p:cNvSpPr>
            <p:nvPr/>
          </p:nvSpPr>
          <p:spPr bwMode="auto">
            <a:xfrm>
              <a:off x="864" y="3456"/>
              <a:ext cx="0" cy="576"/>
            </a:xfrm>
            <a:prstGeom prst="line">
              <a:avLst/>
            </a:prstGeom>
            <a:noFill/>
            <a:ln w="9525" cap="rnd">
              <a:solidFill>
                <a:srgbClr val="66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1026"/>
          <p:cNvSpPr>
            <a:spLocks/>
          </p:cNvSpPr>
          <p:nvPr/>
        </p:nvSpPr>
        <p:spPr bwMode="auto">
          <a:xfrm>
            <a:off x="1908175" y="1484313"/>
            <a:ext cx="577850" cy="2089150"/>
          </a:xfrm>
          <a:prstGeom prst="leftBrace">
            <a:avLst>
              <a:gd name="adj1" fmla="val 30128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黑体" pitchFamily="2" charset="-122"/>
            </a:endParaRPr>
          </a:p>
        </p:txBody>
      </p:sp>
      <p:sp>
        <p:nvSpPr>
          <p:cNvPr id="113667" name="Text Box 1027"/>
          <p:cNvSpPr txBox="1">
            <a:spLocks noChangeArrowheads="1"/>
          </p:cNvSpPr>
          <p:nvPr/>
        </p:nvSpPr>
        <p:spPr bwMode="auto">
          <a:xfrm>
            <a:off x="2843213" y="1412875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>
                <a:latin typeface="黑体" pitchFamily="2" charset="-122"/>
              </a:rPr>
              <a:t>zhī (</a:t>
            </a:r>
            <a:r>
              <a:rPr kumimoji="0" lang="zh-CN" altLang="en-US" sz="3600" b="1">
                <a:latin typeface="黑体" pitchFamily="2" charset="-122"/>
              </a:rPr>
              <a:t>一只</a:t>
            </a:r>
            <a:r>
              <a:rPr kumimoji="0" lang="en-US" altLang="zh-CN" sz="3600" b="1">
                <a:latin typeface="黑体" pitchFamily="2" charset="-122"/>
              </a:rPr>
              <a:t>)</a:t>
            </a:r>
          </a:p>
        </p:txBody>
      </p:sp>
      <p:sp>
        <p:nvSpPr>
          <p:cNvPr id="113668" name="Text Box 1028"/>
          <p:cNvSpPr txBox="1">
            <a:spLocks noChangeArrowheads="1"/>
          </p:cNvSpPr>
          <p:nvPr/>
        </p:nvSpPr>
        <p:spPr bwMode="auto">
          <a:xfrm>
            <a:off x="2843213" y="299720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>
                <a:latin typeface="黑体" pitchFamily="2" charset="-122"/>
              </a:rPr>
              <a:t>zhǐ</a:t>
            </a:r>
            <a:r>
              <a:rPr kumimoji="0" lang="zh-CN" altLang="en-US" sz="3600" b="1">
                <a:latin typeface="黑体" pitchFamily="2" charset="-122"/>
              </a:rPr>
              <a:t>（只有）（只要）</a:t>
            </a:r>
          </a:p>
        </p:txBody>
      </p:sp>
      <p:sp>
        <p:nvSpPr>
          <p:cNvPr id="113669" name="Text Box 1029"/>
          <p:cNvSpPr txBox="1">
            <a:spLocks noChangeArrowheads="1"/>
          </p:cNvSpPr>
          <p:nvPr/>
        </p:nvSpPr>
        <p:spPr bwMode="auto">
          <a:xfrm>
            <a:off x="900113" y="2133600"/>
            <a:ext cx="792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黑体" pitchFamily="2" charset="-122"/>
              </a:rPr>
              <a:t>只</a:t>
            </a:r>
          </a:p>
        </p:txBody>
      </p:sp>
      <p:pic>
        <p:nvPicPr>
          <p:cNvPr id="113670" name="Picture 1030" descr="165810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1725" y="53736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8" descr="fxloyour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4925" y="3573463"/>
            <a:ext cx="4392613" cy="3297237"/>
          </a:xfrm>
          <a:noFill/>
        </p:spPr>
      </p:pic>
      <p:pic>
        <p:nvPicPr>
          <p:cNvPr id="109571" name="Picture 26" descr="r_a0joe3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4140200" y="115888"/>
            <a:ext cx="4824413" cy="3529012"/>
          </a:xfrm>
          <a:noFill/>
        </p:spPr>
      </p:pic>
      <p:sp>
        <p:nvSpPr>
          <p:cNvPr id="109572" name="Text Box 39"/>
          <p:cNvSpPr txBox="1">
            <a:spLocks noChangeArrowheads="1"/>
          </p:cNvSpPr>
          <p:nvPr/>
        </p:nvSpPr>
        <p:spPr bwMode="auto">
          <a:xfrm>
            <a:off x="6011863" y="4581525"/>
            <a:ext cx="1223962" cy="1446213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8800" b="1">
                <a:solidFill>
                  <a:schemeClr val="accent2"/>
                </a:solidFill>
              </a:rPr>
              <a:t>弯</a:t>
            </a:r>
          </a:p>
        </p:txBody>
      </p:sp>
      <p:pic>
        <p:nvPicPr>
          <p:cNvPr id="109573" name="Picture 44" descr="图片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 rot="20080747">
            <a:off x="612775" y="554038"/>
            <a:ext cx="1584325" cy="111601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658</Words>
  <Application>Microsoft Office PowerPoint</Application>
  <PresentationFormat>全屏显示(4:3)</PresentationFormat>
  <Paragraphs>183</Paragraphs>
  <Slides>55</Slides>
  <Notes>0</Notes>
  <HiddenSlides>0</HiddenSlides>
  <MMClips>4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Arial</vt:lpstr>
      <vt:lpstr>宋体</vt:lpstr>
      <vt:lpstr>楷体_GB2312</vt:lpstr>
      <vt:lpstr>Times New Roman</vt:lpstr>
      <vt:lpstr>华文彩云</vt:lpstr>
      <vt:lpstr>黑体</vt:lpstr>
      <vt:lpstr>MS Gothic</vt:lpstr>
      <vt:lpstr>仿宋_GB2312</vt:lpstr>
      <vt:lpstr>MS PMincho</vt:lpstr>
      <vt:lpstr>楷体</vt:lpstr>
      <vt:lpstr>C39HrP72DlTt</vt:lpstr>
      <vt:lpstr>第一PPT模板网-WWW.1PPT.COM</vt:lpstr>
      <vt:lpstr>Image</vt:lpstr>
      <vt:lpstr>BMP 图象</vt:lpstr>
      <vt:lpstr>幻灯片 1</vt:lpstr>
      <vt:lpstr>猜谜语</vt:lpstr>
      <vt:lpstr>幻灯片 3</vt:lpstr>
      <vt:lpstr>幻灯片 4</vt:lpstr>
      <vt:lpstr>幻灯片 5</vt:lpstr>
      <vt:lpstr>幻灯片 6</vt:lpstr>
      <vt:lpstr>认读生字 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   门+人——（      ）   口+八——（      ）  土+人+人——（      ） </vt:lpstr>
      <vt:lpstr>土堆上坐着两个人——  一个人走进门里去了——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173</cp:revision>
  <dcterms:created xsi:type="dcterms:W3CDTF">2000-11-13T06:26:10Z</dcterms:created>
  <dcterms:modified xsi:type="dcterms:W3CDTF">2017-04-14T14:49:31Z</dcterms:modified>
  <cp:category>第一PPT模板网-WWW.1PPT.COM</cp:category>
</cp:coreProperties>
</file>