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20" r:id="rId2"/>
    <p:sldId id="313" r:id="rId3"/>
    <p:sldId id="319" r:id="rId4"/>
    <p:sldId id="298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268" r:id="rId17"/>
    <p:sldId id="332" r:id="rId18"/>
    <p:sldId id="333" r:id="rId19"/>
    <p:sldId id="308" r:id="rId20"/>
    <p:sldId id="296" r:id="rId21"/>
    <p:sldId id="280" r:id="rId22"/>
    <p:sldId id="334" r:id="rId23"/>
    <p:sldId id="301" r:id="rId24"/>
    <p:sldId id="335" r:id="rId25"/>
    <p:sldId id="304" r:id="rId26"/>
    <p:sldId id="285" r:id="rId27"/>
    <p:sldId id="287" r:id="rId28"/>
    <p:sldId id="289" r:id="rId29"/>
    <p:sldId id="290" r:id="rId30"/>
    <p:sldId id="291" r:id="rId31"/>
    <p:sldId id="292" r:id="rId32"/>
    <p:sldId id="337" r:id="rId33"/>
    <p:sldId id="336" r:id="rId34"/>
    <p:sldId id="343" r:id="rId35"/>
    <p:sldId id="344" r:id="rId36"/>
    <p:sldId id="339" r:id="rId37"/>
    <p:sldId id="340" r:id="rId38"/>
    <p:sldId id="342" r:id="rId39"/>
    <p:sldId id="284" r:id="rId40"/>
    <p:sldId id="315" r:id="rId41"/>
    <p:sldId id="316" r:id="rId42"/>
  </p:sldIdLst>
  <p:sldSz cx="9144000" cy="6858000" type="screen4x3"/>
  <p:notesSz cx="6858000" cy="9144000"/>
  <p:embeddedFontLst>
    <p:embeddedFont>
      <p:font typeface="楷体_GB2312" charset="-122"/>
      <p:regular r:id="rId43"/>
    </p:embeddedFont>
    <p:embeddedFont>
      <p:font typeface="黑体" pitchFamily="49" charset="-122"/>
      <p:regular r:id="rId44"/>
    </p:embeddedFont>
    <p:embeddedFont>
      <p:font typeface="华文彩云" pitchFamily="2" charset="-122"/>
      <p:regular r:id="rId45"/>
    </p:embeddedFont>
    <p:embeddedFont>
      <p:font typeface="PMingLiU" pitchFamily="18" charset="-120"/>
      <p:regular r:id="rId46"/>
    </p:embeddedFont>
    <p:embeddedFont>
      <p:font typeface="MS Gothic" pitchFamily="49" charset="-128"/>
      <p:regular r:id="rId47"/>
    </p:embeddedFont>
    <p:embeddedFont>
      <p:font typeface="Franklin Gothic Medium" pitchFamily="34" charset="0"/>
      <p:regular r:id="rId48"/>
      <p:italic r:id="rId49"/>
    </p:embeddedFont>
    <p:embeddedFont>
      <p:font typeface="仿宋_GB2312" charset="-122"/>
      <p:regular r:id="rId50"/>
    </p:embeddedFont>
    <p:embeddedFont>
      <p:font typeface="Batang" pitchFamily="18" charset="-127"/>
      <p:regular r:id="rId51"/>
    </p:embeddedFont>
    <p:embeddedFont>
      <p:font typeface="楷体" pitchFamily="49" charset="-122"/>
      <p:regular r:id="rId52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3300"/>
    <a:srgbClr val="9933FF"/>
    <a:srgbClr val="FFFFCC"/>
    <a:srgbClr val="0000FF"/>
    <a:srgbClr val="FF0000"/>
    <a:srgbClr val="FFFF00"/>
    <a:srgbClr val="FFCC00"/>
    <a:srgbClr val="33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5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08349-EDAB-49DC-BED2-DFB5A1E9B1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3164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5CA244-22E0-4C0E-A233-76E06B427F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4322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6D3A92-3004-41CB-8214-3690E594B1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4686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AE542-B44C-4C3B-B745-6CD6C353A3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2914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1C4B2-8DD7-46AF-8E05-484F301F9D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886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A8F5B-BB1D-4238-A2C7-B1C027205E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1453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BEA72-BDC5-4FAC-82B8-A625F8EC61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2032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8564B-50BC-48D1-843A-4F56CCC222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5168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6EF01-9F2F-47A5-9B14-FBE63D2005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481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C0DAC-40F2-426E-8DB5-8D604872E0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8947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64CBB-2A3B-4A2A-ABF0-5928852B4B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6879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6F9C25-4CB3-432A-ADE5-E64B8E31F5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gif"/><Relationship Id="rId2" Type="http://schemas.openxmlformats.org/officeDocument/2006/relationships/audio" Target="file:///C:\Documents%20and%20Settings\Administrator\&#26700;&#38754;\&#20799;&#27468;&#27468;&#26354;_&#12298;&#23567;&#23567;&#30340;&#33337;&#12299;\&#1057;&#1057;&#308;.mp3" TargetMode="External"/><Relationship Id="rId1" Type="http://schemas.openxmlformats.org/officeDocument/2006/relationships/audio" Target="file:///C:\Documents%20and%20Settings\Administrator\My%20Documents\My%20Music\&#33457;&#20185;&#23376;.mp3" TargetMode="Externa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Documents%20and%20Settings\Administrator\&#26700;&#38754;\&#20799;&#27468;&#27468;&#26354;_&#12298;&#23567;&#23567;&#30340;&#33337;&#12299;\&#31532;&#19971;&#35838;_&#23567;&#23567;&#30340;&#33337;.mp3" TargetMode="Externa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audio" Target="file:///E:\&#32599;&#33395;\&#23567;&#23567;&#30340;&#33337;2.wav" TargetMode="Externa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file:///C:\Documents%20and%20Settings\Administrator\&#26700;&#38754;\&#20799;&#27468;&#27468;&#26354;_&#12298;&#23567;&#23567;&#30340;&#33337;&#12299;\&#1057;&#1057;&#308;.mp3" TargetMode="External"/><Relationship Id="rId1" Type="http://schemas.openxmlformats.org/officeDocument/2006/relationships/audio" Target="file:///H:\04bz.mp3" TargetMode="External"/><Relationship Id="rId5" Type="http://schemas.openxmlformats.org/officeDocument/2006/relationships/image" Target="../media/image23.jpe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audio" Target="file:///E:\&#32599;&#33395;\&#23567;&#23567;&#30340;&#33337;2.wav" TargetMode="Externa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20799;&#27468;&#27468;&#26354;_&#12298;&#23567;&#23567;&#30340;&#33337;&#12299;.avi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gif"/><Relationship Id="rId2" Type="http://schemas.openxmlformats.org/officeDocument/2006/relationships/audio" Target="file:///C:\Documents%20and%20Settings\Administrator\&#26700;&#38754;\%5b&#20799;&#27468;%5d&#23567;&#23567;&#30340;&#33337;-&#20799;&#27468;.mp3" TargetMode="External"/><Relationship Id="rId1" Type="http://schemas.openxmlformats.org/officeDocument/2006/relationships/audio" Target="file:///C:\Documents%20and%20Settings\Administrator\My%20Documents\My%20Music\&#33457;&#20185;&#23376;.mp3" TargetMode="Externa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78851" name="Picture 3" descr="弯月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WordArt 4"/>
          <p:cNvSpPr>
            <a:spLocks noChangeArrowheads="1" noChangeShapeType="1"/>
          </p:cNvSpPr>
          <p:nvPr/>
        </p:nvSpPr>
        <p:spPr bwMode="auto">
          <a:xfrm>
            <a:off x="755576" y="1556792"/>
            <a:ext cx="5105400" cy="148319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9600" b="1" i="1" dirty="0"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小小的船</a:t>
            </a:r>
          </a:p>
        </p:txBody>
      </p:sp>
      <p:pic>
        <p:nvPicPr>
          <p:cNvPr id="78855" name="Picture 7" descr="未标题-1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923928" y="4005064"/>
            <a:ext cx="5184775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219700" y="3933825"/>
            <a:ext cx="7461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5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60700" y="4005263"/>
            <a:ext cx="7461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6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11188" y="4149725"/>
            <a:ext cx="7461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79388" y="549275"/>
            <a:ext cx="15128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66"/>
                </a:solidFill>
                <a:latin typeface="Arial" pitchFamily="34" charset="0"/>
              </a:rPr>
              <a:t>chuán</a:t>
            </a:r>
            <a:r>
              <a:rPr kumimoji="0" lang="zh-CN" altLang="en-US" sz="3200" b="1">
                <a:solidFill>
                  <a:srgbClr val="FFFF66"/>
                </a:solidFill>
                <a:latin typeface="Arial" pitchFamily="34" charset="0"/>
              </a:rPr>
              <a:t>船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2843213" y="260350"/>
            <a:ext cx="13700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66"/>
                </a:solidFill>
                <a:latin typeface="Arial" pitchFamily="34" charset="0"/>
              </a:rPr>
              <a:t>Wān</a:t>
            </a:r>
            <a:r>
              <a:rPr kumimoji="0" lang="zh-CN" altLang="en-US" sz="3200" b="1">
                <a:solidFill>
                  <a:srgbClr val="FFFF66"/>
                </a:solidFill>
                <a:latin typeface="Arial" pitchFamily="34" charset="0"/>
              </a:rPr>
              <a:t>弯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900113" y="2205038"/>
            <a:ext cx="9366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</a:rPr>
              <a:t>kàn</a:t>
            </a:r>
            <a:r>
              <a:rPr kumimoji="0" lang="zh-CN" altLang="en-US" sz="3200" b="1">
                <a:solidFill>
                  <a:srgbClr val="FFFF00"/>
                </a:solidFill>
                <a:latin typeface="Arial" pitchFamily="34" charset="0"/>
              </a:rPr>
              <a:t>看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3203575" y="1989138"/>
            <a:ext cx="1584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</a:rPr>
              <a:t>jiàn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5724525" y="0"/>
            <a:ext cx="16557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</a:rPr>
              <a:t>zuò</a:t>
            </a:r>
          </a:p>
          <a:p>
            <a:pPr algn="ctr">
              <a:spcBef>
                <a:spcPct val="50000"/>
              </a:spcBef>
            </a:pPr>
            <a:r>
              <a:rPr kumimoji="0" lang="zh-CN" altLang="en-US" sz="3200" b="1">
                <a:solidFill>
                  <a:srgbClr val="FFFF00"/>
                </a:solidFill>
                <a:latin typeface="Arial" pitchFamily="34" charset="0"/>
              </a:rPr>
              <a:t>坐</a:t>
            </a:r>
          </a:p>
        </p:txBody>
      </p:sp>
      <p:pic>
        <p:nvPicPr>
          <p:cNvPr id="85002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940425" y="2420938"/>
            <a:ext cx="746125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3563938" y="2708275"/>
            <a:ext cx="9350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000" b="1">
                <a:solidFill>
                  <a:srgbClr val="FFFF00"/>
                </a:solidFill>
                <a:latin typeface="Arial" pitchFamily="34" charset="0"/>
              </a:rPr>
              <a:t>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0" grpId="0" autoUpdateAnimBg="0"/>
      <p:bldP spid="8500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867400" y="3429000"/>
            <a:ext cx="7461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92500" y="4221163"/>
            <a:ext cx="7461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79388" y="549275"/>
            <a:ext cx="15128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66"/>
                </a:solidFill>
                <a:latin typeface="Arial" pitchFamily="34" charset="0"/>
              </a:rPr>
              <a:t>chuán</a:t>
            </a:r>
            <a:r>
              <a:rPr kumimoji="0" lang="zh-CN" altLang="en-US" sz="3200" b="1">
                <a:solidFill>
                  <a:srgbClr val="FFFF66"/>
                </a:solidFill>
                <a:latin typeface="Arial" pitchFamily="34" charset="0"/>
              </a:rPr>
              <a:t>船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2843213" y="260350"/>
            <a:ext cx="13700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66"/>
                </a:solidFill>
                <a:latin typeface="Arial" pitchFamily="34" charset="0"/>
              </a:rPr>
              <a:t>Wān</a:t>
            </a:r>
            <a:r>
              <a:rPr kumimoji="0" lang="zh-CN" altLang="en-US" sz="3200" b="1">
                <a:solidFill>
                  <a:srgbClr val="FFFF66"/>
                </a:solidFill>
                <a:latin typeface="Arial" pitchFamily="34" charset="0"/>
              </a:rPr>
              <a:t>弯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827088" y="2276475"/>
            <a:ext cx="9366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</a:rPr>
              <a:t>kàn</a:t>
            </a:r>
            <a:r>
              <a:rPr kumimoji="0" lang="zh-CN" altLang="en-US" sz="3200" b="1">
                <a:solidFill>
                  <a:srgbClr val="FFFF00"/>
                </a:solidFill>
                <a:latin typeface="Arial" pitchFamily="34" charset="0"/>
              </a:rPr>
              <a:t>看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3203575" y="1773238"/>
            <a:ext cx="15843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</a:rPr>
              <a:t>jiàn</a:t>
            </a:r>
          </a:p>
          <a:p>
            <a:pPr algn="ctr">
              <a:spcBef>
                <a:spcPct val="50000"/>
              </a:spcBef>
            </a:pPr>
            <a:r>
              <a:rPr kumimoji="0" lang="zh-CN" altLang="en-US" sz="3200" b="1">
                <a:solidFill>
                  <a:srgbClr val="FFFF00"/>
                </a:solidFill>
                <a:latin typeface="Arial" pitchFamily="34" charset="0"/>
              </a:rPr>
              <a:t>见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5724525" y="1773238"/>
            <a:ext cx="1439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</a:rPr>
              <a:t>shǎn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5940425" y="0"/>
            <a:ext cx="14398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</a:rPr>
              <a:t>zuò</a:t>
            </a:r>
          </a:p>
          <a:p>
            <a:pPr algn="ctr">
              <a:spcBef>
                <a:spcPct val="50000"/>
              </a:spcBef>
            </a:pPr>
            <a:r>
              <a:rPr kumimoji="0" lang="zh-CN" altLang="en-US" sz="3200" b="1">
                <a:solidFill>
                  <a:srgbClr val="FFFF00"/>
                </a:solidFill>
                <a:latin typeface="Arial" pitchFamily="34" charset="0"/>
              </a:rPr>
              <a:t>坐</a:t>
            </a:r>
          </a:p>
        </p:txBody>
      </p:sp>
      <p:pic>
        <p:nvPicPr>
          <p:cNvPr id="86026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71550" y="4005263"/>
            <a:ext cx="746125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5867400" y="2420938"/>
            <a:ext cx="1368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000" b="1">
                <a:solidFill>
                  <a:srgbClr val="FFFF00"/>
                </a:solidFill>
                <a:latin typeface="Arial" pitchFamily="34" charset="0"/>
              </a:rPr>
              <a:t>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4" grpId="0" autoUpdateAnimBg="0"/>
      <p:bldP spid="8602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219700" y="3933825"/>
            <a:ext cx="7461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79388" y="549275"/>
            <a:ext cx="15128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66"/>
                </a:solidFill>
                <a:latin typeface="Arial" pitchFamily="34" charset="0"/>
              </a:rPr>
              <a:t>chuán</a:t>
            </a:r>
            <a:r>
              <a:rPr kumimoji="0" lang="zh-CN" altLang="en-US" sz="3200" b="1">
                <a:solidFill>
                  <a:srgbClr val="FFFF66"/>
                </a:solidFill>
                <a:latin typeface="Arial" pitchFamily="34" charset="0"/>
              </a:rPr>
              <a:t>船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843213" y="260350"/>
            <a:ext cx="13700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66"/>
                </a:solidFill>
                <a:latin typeface="Arial" pitchFamily="34" charset="0"/>
              </a:rPr>
              <a:t>Wān</a:t>
            </a:r>
            <a:r>
              <a:rPr kumimoji="0" lang="zh-CN" altLang="en-US" sz="3200" b="1">
                <a:solidFill>
                  <a:srgbClr val="FFFF66"/>
                </a:solidFill>
                <a:latin typeface="Arial" pitchFamily="34" charset="0"/>
              </a:rPr>
              <a:t>弯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827088" y="2276475"/>
            <a:ext cx="9366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</a:rPr>
              <a:t>kàn</a:t>
            </a:r>
            <a:r>
              <a:rPr kumimoji="0" lang="zh-CN" altLang="en-US" sz="3200" b="1">
                <a:solidFill>
                  <a:srgbClr val="FFFF00"/>
                </a:solidFill>
                <a:latin typeface="Arial" pitchFamily="34" charset="0"/>
              </a:rPr>
              <a:t>看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2987675" y="1844675"/>
            <a:ext cx="15843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</a:rPr>
              <a:t>jiàn</a:t>
            </a:r>
          </a:p>
          <a:p>
            <a:pPr algn="ctr">
              <a:spcBef>
                <a:spcPct val="50000"/>
              </a:spcBef>
            </a:pPr>
            <a:r>
              <a:rPr kumimoji="0" lang="zh-CN" altLang="en-US" sz="3200" b="1">
                <a:solidFill>
                  <a:srgbClr val="FFFF00"/>
                </a:solidFill>
                <a:latin typeface="Arial" pitchFamily="34" charset="0"/>
              </a:rPr>
              <a:t>见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5508625" y="2133600"/>
            <a:ext cx="14382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</a:rPr>
              <a:t>shǎn</a:t>
            </a:r>
            <a:r>
              <a:rPr kumimoji="0" lang="zh-CN" altLang="en-US" sz="3200" b="1">
                <a:solidFill>
                  <a:srgbClr val="FFFF00"/>
                </a:solidFill>
                <a:latin typeface="Arial" pitchFamily="34" charset="0"/>
              </a:rPr>
              <a:t>闪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5940425" y="0"/>
            <a:ext cx="14398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</a:rPr>
              <a:t>zuò</a:t>
            </a:r>
          </a:p>
          <a:p>
            <a:pPr algn="ctr">
              <a:spcBef>
                <a:spcPct val="50000"/>
              </a:spcBef>
            </a:pPr>
            <a:r>
              <a:rPr kumimoji="0" lang="zh-CN" altLang="en-US" sz="3200" b="1">
                <a:solidFill>
                  <a:srgbClr val="FFFF00"/>
                </a:solidFill>
                <a:latin typeface="Arial" pitchFamily="34" charset="0"/>
              </a:rPr>
              <a:t>坐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684213" y="3860800"/>
            <a:ext cx="1655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ī</a:t>
            </a: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ng</a:t>
            </a:r>
            <a:endParaRPr kumimoji="0" lang="en-US" altLang="zh-CN" sz="1800">
              <a:latin typeface="Arial" pitchFamily="34" charset="0"/>
            </a:endParaRPr>
          </a:p>
        </p:txBody>
      </p:sp>
      <p:pic>
        <p:nvPicPr>
          <p:cNvPr id="87050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76600" y="4221163"/>
            <a:ext cx="746125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1116013" y="4508500"/>
            <a:ext cx="1009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000" b="1">
                <a:solidFill>
                  <a:srgbClr val="FFFF00"/>
                </a:solidFill>
                <a:latin typeface="Arial" pitchFamily="34" charset="0"/>
              </a:rPr>
              <a:t>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9" grpId="0" autoUpdateAnimBg="0"/>
      <p:bldP spid="8705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219700" y="3933825"/>
            <a:ext cx="7461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79388" y="549275"/>
            <a:ext cx="15128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66"/>
                </a:solidFill>
                <a:latin typeface="Arial" pitchFamily="34" charset="0"/>
              </a:rPr>
              <a:t>chuán</a:t>
            </a:r>
            <a:r>
              <a:rPr kumimoji="0" lang="zh-CN" altLang="en-US" sz="3200" b="1">
                <a:solidFill>
                  <a:srgbClr val="FFFF66"/>
                </a:solidFill>
                <a:latin typeface="Arial" pitchFamily="34" charset="0"/>
              </a:rPr>
              <a:t>船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843213" y="260350"/>
            <a:ext cx="13700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66"/>
                </a:solidFill>
                <a:latin typeface="Arial" pitchFamily="34" charset="0"/>
              </a:rPr>
              <a:t>Wān</a:t>
            </a:r>
            <a:r>
              <a:rPr kumimoji="0" lang="zh-CN" altLang="en-US" sz="3200" b="1">
                <a:solidFill>
                  <a:srgbClr val="FFFF66"/>
                </a:solidFill>
                <a:latin typeface="Arial" pitchFamily="34" charset="0"/>
              </a:rPr>
              <a:t>弯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27088" y="2276475"/>
            <a:ext cx="9366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</a:rPr>
              <a:t>kàn</a:t>
            </a:r>
            <a:r>
              <a:rPr kumimoji="0" lang="zh-CN" altLang="en-US" sz="3200" b="1">
                <a:solidFill>
                  <a:srgbClr val="FFFF00"/>
                </a:solidFill>
                <a:latin typeface="Arial" pitchFamily="34" charset="0"/>
              </a:rPr>
              <a:t>看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2987675" y="1844675"/>
            <a:ext cx="15843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</a:rPr>
              <a:t>jiàn</a:t>
            </a:r>
          </a:p>
          <a:p>
            <a:pPr algn="ctr">
              <a:spcBef>
                <a:spcPct val="50000"/>
              </a:spcBef>
            </a:pPr>
            <a:r>
              <a:rPr kumimoji="0" lang="zh-CN" altLang="en-US" sz="3200" b="1">
                <a:solidFill>
                  <a:srgbClr val="FFFF00"/>
                </a:solidFill>
                <a:latin typeface="Arial" pitchFamily="34" charset="0"/>
              </a:rPr>
              <a:t>见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5508625" y="2133600"/>
            <a:ext cx="14382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</a:rPr>
              <a:t>shǎn</a:t>
            </a:r>
            <a:r>
              <a:rPr kumimoji="0" lang="zh-CN" altLang="en-US" sz="3200" b="1">
                <a:solidFill>
                  <a:srgbClr val="FFFF00"/>
                </a:solidFill>
                <a:latin typeface="Arial" pitchFamily="34" charset="0"/>
              </a:rPr>
              <a:t>闪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5940425" y="0"/>
            <a:ext cx="14398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</a:rPr>
              <a:t>zuò</a:t>
            </a:r>
          </a:p>
          <a:p>
            <a:pPr algn="ctr">
              <a:spcBef>
                <a:spcPct val="50000"/>
              </a:spcBef>
            </a:pPr>
            <a:r>
              <a:rPr kumimoji="0" lang="zh-CN" altLang="en-US" sz="3200" b="1">
                <a:solidFill>
                  <a:srgbClr val="FFFF00"/>
                </a:solidFill>
                <a:latin typeface="Arial" pitchFamily="34" charset="0"/>
              </a:rPr>
              <a:t>坐</a:t>
            </a: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684213" y="3860800"/>
            <a:ext cx="16557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ī</a:t>
            </a: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ng</a:t>
            </a:r>
          </a:p>
          <a:p>
            <a:pPr algn="ctr">
              <a:spcBef>
                <a:spcPct val="50000"/>
              </a:spcBef>
            </a:pPr>
            <a:r>
              <a:rPr kumimoji="0" lang="zh-CN" altLang="en-US" sz="3200" b="1">
                <a:solidFill>
                  <a:srgbClr val="FFFF00"/>
                </a:solidFill>
                <a:latin typeface="Arial" pitchFamily="34" charset="0"/>
              </a:rPr>
              <a:t>星</a:t>
            </a:r>
            <a:endParaRPr kumimoji="0" lang="zh-CN" altLang="en-US" sz="1800">
              <a:latin typeface="Arial" pitchFamily="34" charset="0"/>
            </a:endParaRP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2987675" y="3789363"/>
            <a:ext cx="1655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á</a:t>
            </a: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</a:t>
            </a:r>
            <a:endParaRPr kumimoji="0" lang="en-US" altLang="zh-CN" sz="1800">
              <a:latin typeface="Arial" pitchFamily="34" charset="0"/>
            </a:endParaRP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3419475" y="4508500"/>
            <a:ext cx="12239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000" b="1">
                <a:solidFill>
                  <a:srgbClr val="FFFF00"/>
                </a:solidFill>
                <a:latin typeface="Arial" pitchFamily="34" charset="0"/>
              </a:rPr>
              <a:t>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4" grpId="0" autoUpdateAnimBg="0"/>
      <p:bldP spid="8807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1512887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66"/>
                </a:solidFill>
                <a:latin typeface="Arial" pitchFamily="34" charset="0"/>
              </a:rPr>
              <a:t>chuán</a:t>
            </a:r>
            <a:r>
              <a:rPr kumimoji="0" lang="zh-CN" altLang="en-US" sz="4000" b="1">
                <a:solidFill>
                  <a:srgbClr val="FFFF66"/>
                </a:solidFill>
                <a:latin typeface="Arial" pitchFamily="34" charset="0"/>
              </a:rPr>
              <a:t>船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2843213" y="260350"/>
            <a:ext cx="1370012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66"/>
                </a:solidFill>
                <a:latin typeface="Arial" pitchFamily="34" charset="0"/>
              </a:rPr>
              <a:t>Wān</a:t>
            </a:r>
            <a:r>
              <a:rPr kumimoji="0" lang="zh-CN" altLang="en-US" sz="4000" b="1">
                <a:solidFill>
                  <a:srgbClr val="FFFF66"/>
                </a:solidFill>
                <a:latin typeface="Arial" pitchFamily="34" charset="0"/>
              </a:rPr>
              <a:t>弯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044575" y="2276475"/>
            <a:ext cx="9366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</a:rPr>
              <a:t>kàn</a:t>
            </a:r>
            <a:r>
              <a:rPr kumimoji="0" lang="zh-CN" altLang="en-US" sz="4000" b="1">
                <a:solidFill>
                  <a:srgbClr val="FFFF00"/>
                </a:solidFill>
                <a:latin typeface="Arial" pitchFamily="34" charset="0"/>
              </a:rPr>
              <a:t>看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3492500" y="1844675"/>
            <a:ext cx="1584325" cy="149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</a:rPr>
              <a:t>jiàn</a:t>
            </a:r>
          </a:p>
          <a:p>
            <a:pPr algn="ctr">
              <a:spcBef>
                <a:spcPct val="50000"/>
              </a:spcBef>
            </a:pPr>
            <a:r>
              <a:rPr kumimoji="0" lang="zh-CN" altLang="en-US" sz="4000" b="1">
                <a:solidFill>
                  <a:srgbClr val="FFFF00"/>
                </a:solidFill>
                <a:latin typeface="Arial" pitchFamily="34" charset="0"/>
              </a:rPr>
              <a:t>见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6372225" y="2060575"/>
            <a:ext cx="1439863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</a:rPr>
              <a:t>shǎn</a:t>
            </a:r>
            <a:r>
              <a:rPr kumimoji="0" lang="zh-CN" altLang="en-US" sz="4000" b="1">
                <a:solidFill>
                  <a:srgbClr val="FFFF00"/>
                </a:solidFill>
                <a:latin typeface="Arial" pitchFamily="34" charset="0"/>
              </a:rPr>
              <a:t>闪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684213" y="3860800"/>
            <a:ext cx="1655762" cy="149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ī</a:t>
            </a: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ng</a:t>
            </a:r>
          </a:p>
          <a:p>
            <a:pPr algn="ctr">
              <a:spcBef>
                <a:spcPct val="50000"/>
              </a:spcBef>
            </a:pPr>
            <a:r>
              <a:rPr kumimoji="0" lang="zh-CN" altLang="en-US" sz="4000" b="1">
                <a:solidFill>
                  <a:srgbClr val="FFFF00"/>
                </a:solidFill>
                <a:latin typeface="Arial" pitchFamily="34" charset="0"/>
              </a:rPr>
              <a:t>星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5003800" y="3357563"/>
            <a:ext cx="1366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</a:rPr>
              <a:t>zhǐ</a:t>
            </a:r>
            <a:endParaRPr kumimoji="0" lang="en-US" altLang="zh-CN" sz="4000" b="1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5292725" y="0"/>
            <a:ext cx="1439863" cy="149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</a:rPr>
              <a:t>zuò</a:t>
            </a:r>
          </a:p>
          <a:p>
            <a:pPr algn="ctr">
              <a:spcBef>
                <a:spcPct val="50000"/>
              </a:spcBef>
            </a:pPr>
            <a:r>
              <a:rPr kumimoji="0" lang="zh-CN" altLang="en-US" sz="4000" b="1">
                <a:solidFill>
                  <a:srgbClr val="FFFF00"/>
                </a:solidFill>
                <a:latin typeface="Arial" pitchFamily="34" charset="0"/>
              </a:rPr>
              <a:t>坐</a:t>
            </a:r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2987675" y="3789363"/>
            <a:ext cx="1655763" cy="149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á</a:t>
            </a: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</a:t>
            </a:r>
          </a:p>
          <a:p>
            <a:pPr algn="ctr">
              <a:spcBef>
                <a:spcPct val="50000"/>
              </a:spcBef>
            </a:pPr>
            <a:r>
              <a:rPr kumimoji="0" lang="zh-CN" altLang="en-US" sz="4000" b="1">
                <a:solidFill>
                  <a:srgbClr val="FFFF00"/>
                </a:solidFill>
                <a:latin typeface="Arial" pitchFamily="34" charset="0"/>
              </a:rPr>
              <a:t>蓝</a:t>
            </a:r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5219700" y="4005263"/>
            <a:ext cx="12239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000" b="1">
                <a:solidFill>
                  <a:srgbClr val="FFFF00"/>
                </a:solidFill>
                <a:latin typeface="Arial" pitchFamily="34" charset="0"/>
              </a:rPr>
              <a:t>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6" grpId="0" autoUpdateAnimBg="0"/>
      <p:bldP spid="8909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3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AutoShape 2"/>
          <p:cNvSpPr>
            <a:spLocks/>
          </p:cNvSpPr>
          <p:nvPr/>
        </p:nvSpPr>
        <p:spPr bwMode="auto">
          <a:xfrm>
            <a:off x="1908175" y="1484313"/>
            <a:ext cx="577850" cy="2089150"/>
          </a:xfrm>
          <a:prstGeom prst="leftBrace">
            <a:avLst>
              <a:gd name="adj1" fmla="val 30128"/>
              <a:gd name="adj2" fmla="val 50000"/>
            </a:avLst>
          </a:prstGeom>
          <a:noFill/>
          <a:ln w="5715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1800">
              <a:latin typeface="Arial" pitchFamily="34" charset="0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2843213" y="1412875"/>
            <a:ext cx="295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b="1">
                <a:latin typeface="Arial" pitchFamily="34" charset="0"/>
              </a:rPr>
              <a:t>zhī (</a:t>
            </a:r>
            <a:r>
              <a:rPr kumimoji="0" lang="zh-CN" altLang="en-US" sz="3600" b="1">
                <a:latin typeface="Arial" pitchFamily="34" charset="0"/>
              </a:rPr>
              <a:t>一只</a:t>
            </a:r>
            <a:r>
              <a:rPr kumimoji="0" lang="en-US" altLang="zh-CN" sz="3600" b="1">
                <a:latin typeface="Arial" pitchFamily="34" charset="0"/>
              </a:rPr>
              <a:t>)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2843213" y="299720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b="1">
                <a:latin typeface="Arial" pitchFamily="34" charset="0"/>
              </a:rPr>
              <a:t>zhǐ</a:t>
            </a:r>
            <a:r>
              <a:rPr kumimoji="0" lang="zh-CN" altLang="en-US" sz="3600" b="1">
                <a:latin typeface="Arial" pitchFamily="34" charset="0"/>
              </a:rPr>
              <a:t>（只有）（只要）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900113" y="2133600"/>
            <a:ext cx="7921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000" b="1">
                <a:solidFill>
                  <a:srgbClr val="FFFF66"/>
                </a:solidFill>
                <a:latin typeface="Arial" pitchFamily="34" charset="0"/>
              </a:rPr>
              <a:t>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476375" y="1484313"/>
            <a:ext cx="5834063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54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8000" b="1">
                <a:latin typeface="楷体_GB2312" pitchFamily="49" charset="-122"/>
                <a:ea typeface="楷体_GB2312" pitchFamily="49" charset="-122"/>
              </a:rPr>
              <a:t>船  弯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8000" b="1">
                <a:latin typeface="楷体_GB2312" pitchFamily="49" charset="-122"/>
                <a:ea typeface="楷体_GB2312" pitchFamily="49" charset="-122"/>
              </a:rPr>
              <a:t>坐  </a:t>
            </a:r>
          </a:p>
          <a:p>
            <a:r>
              <a:rPr lang="zh-CN" altLang="en-US" sz="8000" b="1">
                <a:latin typeface="楷体_GB2312" pitchFamily="49" charset="-122"/>
                <a:ea typeface="楷体_GB2312" pitchFamily="49" charset="-122"/>
              </a:rPr>
              <a:t> 只  看  见  </a:t>
            </a:r>
          </a:p>
          <a:p>
            <a:r>
              <a:rPr lang="zh-CN" altLang="en-US" sz="8000" b="1">
                <a:latin typeface="楷体_GB2312" pitchFamily="49" charset="-122"/>
                <a:ea typeface="楷体_GB2312" pitchFamily="49" charset="-122"/>
              </a:rPr>
              <a:t> 闪  星  蓝</a:t>
            </a:r>
          </a:p>
        </p:txBody>
      </p:sp>
      <p:pic>
        <p:nvPicPr>
          <p:cNvPr id="16413" name="Picture 29" descr="图片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1908175" y="-242888"/>
            <a:ext cx="12877800" cy="732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3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1414463"/>
            <a:ext cx="8289925" cy="3240087"/>
          </a:xfrm>
        </p:spPr>
        <p:txBody>
          <a:bodyPr/>
          <a:lstStyle/>
          <a:p>
            <a:r>
              <a:rPr lang="zh-CN" altLang="en-US" sz="4000"/>
              <a:t/>
            </a:r>
            <a:br>
              <a:rPr lang="zh-CN" altLang="en-US" sz="4000"/>
            </a:br>
            <a:r>
              <a:rPr lang="zh-CN" altLang="en-US" sz="4000"/>
              <a:t/>
            </a:r>
            <a:br>
              <a:rPr lang="zh-CN" altLang="en-US" sz="4000"/>
            </a:br>
            <a:r>
              <a:rPr lang="zh-CN" altLang="en-US" sz="4000"/>
              <a:t/>
            </a:r>
            <a:br>
              <a:rPr lang="zh-CN" altLang="en-US" sz="4000"/>
            </a:br>
            <a:r>
              <a:rPr lang="zh-CN" altLang="en-US" sz="4000">
                <a:solidFill>
                  <a:srgbClr val="FF3300"/>
                </a:solidFill>
              </a:rPr>
              <a:t>门</a:t>
            </a:r>
            <a:r>
              <a:rPr lang="zh-CN" altLang="en-US" sz="4000"/>
              <a:t>+人——（      ） </a:t>
            </a:r>
            <a:br>
              <a:rPr lang="zh-CN" altLang="en-US" sz="4000"/>
            </a:br>
            <a:r>
              <a:rPr lang="zh-CN" altLang="en-US" sz="4000"/>
              <a:t/>
            </a:r>
            <a:br>
              <a:rPr lang="zh-CN" altLang="en-US" sz="4000"/>
            </a:br>
            <a:r>
              <a:rPr lang="zh-CN" altLang="en-US" sz="4000">
                <a:solidFill>
                  <a:srgbClr val="FF3300"/>
                </a:solidFill>
              </a:rPr>
              <a:t>口</a:t>
            </a:r>
            <a:r>
              <a:rPr lang="zh-CN" altLang="en-US" sz="4000"/>
              <a:t>+八——（      ）</a:t>
            </a:r>
            <a:br>
              <a:rPr lang="zh-CN" altLang="en-US" sz="4000"/>
            </a:br>
            <a:r>
              <a:rPr lang="zh-CN" altLang="en-US" sz="4000"/>
              <a:t/>
            </a:r>
            <a:br>
              <a:rPr lang="zh-CN" altLang="en-US" sz="4000"/>
            </a:br>
            <a:r>
              <a:rPr lang="zh-CN" altLang="en-US" sz="4000">
                <a:solidFill>
                  <a:srgbClr val="FF3300"/>
                </a:solidFill>
              </a:rPr>
              <a:t>土</a:t>
            </a:r>
            <a:r>
              <a:rPr lang="zh-CN" altLang="en-US" sz="4000"/>
              <a:t>+人+人——（      ）</a:t>
            </a:r>
            <a:br>
              <a:rPr lang="zh-CN" altLang="en-US" sz="4000"/>
            </a:br>
            <a:endParaRPr lang="zh-CN" altLang="en-US" sz="4000"/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611188" y="3644900"/>
            <a:ext cx="7920037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kumimoji="0" lang="en-US" altLang="zh-CN" sz="4400">
              <a:latin typeface="Arial" pitchFamily="34" charset="0"/>
            </a:endParaRPr>
          </a:p>
          <a:p>
            <a:pPr algn="ctr">
              <a:spcBef>
                <a:spcPct val="50000"/>
              </a:spcBef>
            </a:pPr>
            <a:endParaRPr kumimoji="0" lang="en-US" altLang="zh-CN" sz="4400">
              <a:latin typeface="Arial" pitchFamily="34" charset="0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5292725" y="1196975"/>
            <a:ext cx="1081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0" lang="zh-CN" altLang="zh-CN" sz="1800">
              <a:latin typeface="Arial" pitchFamily="34" charset="0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5148263" y="2060575"/>
            <a:ext cx="8651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000" b="1">
                <a:latin typeface="Arial" pitchFamily="34" charset="0"/>
              </a:rPr>
              <a:t>闪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5292725" y="3286125"/>
            <a:ext cx="9350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000" b="1">
                <a:latin typeface="Arial" pitchFamily="34" charset="0"/>
              </a:rPr>
              <a:t>只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580063" y="4437063"/>
            <a:ext cx="936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000" b="1">
                <a:latin typeface="Arial" pitchFamily="34" charset="0"/>
              </a:rPr>
              <a:t>坐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325438" y="60325"/>
            <a:ext cx="45354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4000">
                <a:solidFill>
                  <a:srgbClr val="FFFF66"/>
                </a:solidFill>
                <a:latin typeface="Arial" pitchFamily="34" charset="0"/>
                <a:ea typeface="楷体_GB2312" pitchFamily="49" charset="-122"/>
              </a:rPr>
              <a:t>加一加，变一变：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utoUpdateAnimBg="0"/>
      <p:bldP spid="91142" grpId="0" autoUpdateAnimBg="0"/>
      <p:bldP spid="9114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3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8218488" cy="4810125"/>
          </a:xfrm>
        </p:spPr>
        <p:txBody>
          <a:bodyPr/>
          <a:lstStyle/>
          <a:p>
            <a:pPr algn="l"/>
            <a:r>
              <a:rPr lang="zh-CN" altLang="en-US" sz="5400" b="1">
                <a:solidFill>
                  <a:srgbClr val="FFFF00"/>
                </a:solidFill>
              </a:rPr>
              <a:t>土堆上坐着两个人</a:t>
            </a:r>
            <a:r>
              <a:rPr lang="en-US" altLang="zh-CN" sz="5400" b="1">
                <a:solidFill>
                  <a:srgbClr val="FFFF00"/>
                </a:solidFill>
              </a:rPr>
              <a:t>——</a:t>
            </a:r>
            <a:br>
              <a:rPr lang="en-US" altLang="zh-CN" sz="5400" b="1">
                <a:solidFill>
                  <a:srgbClr val="FFFF00"/>
                </a:solidFill>
              </a:rPr>
            </a:br>
            <a:r>
              <a:rPr lang="en-US" altLang="zh-CN" sz="5400" b="1">
                <a:solidFill>
                  <a:srgbClr val="FFFF00"/>
                </a:solidFill>
              </a:rPr>
              <a:t/>
            </a:r>
            <a:br>
              <a:rPr lang="en-US" altLang="zh-CN" sz="5400" b="1">
                <a:solidFill>
                  <a:srgbClr val="FFFF00"/>
                </a:solidFill>
              </a:rPr>
            </a:br>
            <a:r>
              <a:rPr lang="zh-CN" altLang="en-US" sz="5400" b="1">
                <a:solidFill>
                  <a:srgbClr val="FFFF00"/>
                </a:solidFill>
              </a:rPr>
              <a:t>一个人走进门里去了</a:t>
            </a:r>
            <a:r>
              <a:rPr lang="en-US" altLang="zh-CN" sz="5400" b="1">
                <a:solidFill>
                  <a:srgbClr val="FFFF00"/>
                </a:solidFill>
              </a:rPr>
              <a:t>——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7235825" y="1484313"/>
            <a:ext cx="11525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5400" b="1">
                <a:solidFill>
                  <a:srgbClr val="FF3300"/>
                </a:solidFill>
                <a:latin typeface="Arial" pitchFamily="34" charset="0"/>
              </a:rPr>
              <a:t>坐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885113" y="3141663"/>
            <a:ext cx="107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5400" b="1">
                <a:solidFill>
                  <a:srgbClr val="FF3300"/>
                </a:solidFill>
                <a:latin typeface="Arial" pitchFamily="34" charset="0"/>
              </a:rPr>
              <a:t>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autoUpdateAnimBg="0"/>
      <p:bldP spid="9216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2051050" y="765175"/>
            <a:ext cx="4700588" cy="4105275"/>
            <a:chOff x="1292" y="482"/>
            <a:chExt cx="2961" cy="2586"/>
          </a:xfrm>
        </p:grpSpPr>
        <p:sp>
          <p:nvSpPr>
            <p:cNvPr id="64515" name="AutoShape 3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16" name="Text Box 4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小船　　　</a:t>
              </a:r>
            </a:p>
          </p:txBody>
        </p:sp>
      </p:grp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2266950" y="981075"/>
            <a:ext cx="4700588" cy="4105275"/>
            <a:chOff x="1292" y="482"/>
            <a:chExt cx="2961" cy="2586"/>
          </a:xfrm>
        </p:grpSpPr>
        <p:sp>
          <p:nvSpPr>
            <p:cNvPr id="64518" name="AutoShape 6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弯弯的　　　</a:t>
              </a:r>
            </a:p>
          </p:txBody>
        </p:sp>
      </p:grpSp>
      <p:grpSp>
        <p:nvGrpSpPr>
          <p:cNvPr id="64520" name="Group 8"/>
          <p:cNvGrpSpPr>
            <a:grpSpLocks/>
          </p:cNvGrpSpPr>
          <p:nvPr/>
        </p:nvGrpSpPr>
        <p:grpSpPr bwMode="auto">
          <a:xfrm>
            <a:off x="2482850" y="1196975"/>
            <a:ext cx="4700588" cy="4105275"/>
            <a:chOff x="1292" y="482"/>
            <a:chExt cx="2961" cy="2586"/>
          </a:xfrm>
        </p:grpSpPr>
        <p:sp>
          <p:nvSpPr>
            <p:cNvPr id="64521" name="AutoShape 9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22" name="Text Box 10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两头　　　</a:t>
              </a:r>
            </a:p>
          </p:txBody>
        </p:sp>
      </p:grpSp>
      <p:grpSp>
        <p:nvGrpSpPr>
          <p:cNvPr id="64523" name="Group 11"/>
          <p:cNvGrpSpPr>
            <a:grpSpLocks/>
          </p:cNvGrpSpPr>
          <p:nvPr/>
        </p:nvGrpSpPr>
        <p:grpSpPr bwMode="auto">
          <a:xfrm>
            <a:off x="2698750" y="1412875"/>
            <a:ext cx="4700588" cy="4105275"/>
            <a:chOff x="1292" y="482"/>
            <a:chExt cx="2961" cy="2586"/>
          </a:xfrm>
        </p:grpSpPr>
        <p:sp>
          <p:nvSpPr>
            <p:cNvPr id="64524" name="AutoShape 12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看见　　　</a:t>
              </a:r>
            </a:p>
          </p:txBody>
        </p:sp>
      </p:grpSp>
      <p:grpSp>
        <p:nvGrpSpPr>
          <p:cNvPr id="64526" name="Group 14"/>
          <p:cNvGrpSpPr>
            <a:grpSpLocks/>
          </p:cNvGrpSpPr>
          <p:nvPr/>
        </p:nvGrpSpPr>
        <p:grpSpPr bwMode="auto">
          <a:xfrm>
            <a:off x="2914650" y="1628775"/>
            <a:ext cx="4700588" cy="4105275"/>
            <a:chOff x="1292" y="482"/>
            <a:chExt cx="2961" cy="2586"/>
          </a:xfrm>
        </p:grpSpPr>
        <p:sp>
          <p:nvSpPr>
            <p:cNvPr id="64527" name="AutoShape 15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28" name="Text Box 16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闪闪的　　　</a:t>
              </a:r>
            </a:p>
          </p:txBody>
        </p:sp>
      </p:grp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2627313" y="333375"/>
            <a:ext cx="4700587" cy="4105275"/>
            <a:chOff x="1292" y="482"/>
            <a:chExt cx="2961" cy="2586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31" name="Text Box 19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闪亮　　　</a:t>
              </a:r>
            </a:p>
          </p:txBody>
        </p:sp>
      </p:grpSp>
      <p:grpSp>
        <p:nvGrpSpPr>
          <p:cNvPr id="64532" name="Group 20"/>
          <p:cNvGrpSpPr>
            <a:grpSpLocks/>
          </p:cNvGrpSpPr>
          <p:nvPr/>
        </p:nvGrpSpPr>
        <p:grpSpPr bwMode="auto">
          <a:xfrm>
            <a:off x="2843213" y="549275"/>
            <a:ext cx="4700587" cy="4105275"/>
            <a:chOff x="1292" y="482"/>
            <a:chExt cx="2961" cy="2586"/>
          </a:xfrm>
        </p:grpSpPr>
        <p:sp>
          <p:nvSpPr>
            <p:cNvPr id="64533" name="AutoShape 21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34" name="Text Box 22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蓝天　　　</a:t>
              </a:r>
            </a:p>
          </p:txBody>
        </p:sp>
      </p:grpSp>
      <p:grpSp>
        <p:nvGrpSpPr>
          <p:cNvPr id="64535" name="Group 23"/>
          <p:cNvGrpSpPr>
            <a:grpSpLocks/>
          </p:cNvGrpSpPr>
          <p:nvPr/>
        </p:nvGrpSpPr>
        <p:grpSpPr bwMode="auto">
          <a:xfrm>
            <a:off x="2627313" y="908050"/>
            <a:ext cx="4700587" cy="4105275"/>
            <a:chOff x="1292" y="482"/>
            <a:chExt cx="2961" cy="2586"/>
          </a:xfrm>
        </p:grpSpPr>
        <p:sp>
          <p:nvSpPr>
            <p:cNvPr id="64536" name="AutoShape 24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37" name="Text Box 25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船儿</a:t>
              </a:r>
            </a:p>
          </p:txBody>
        </p:sp>
      </p:grpSp>
      <p:grpSp>
        <p:nvGrpSpPr>
          <p:cNvPr id="64538" name="Group 26"/>
          <p:cNvGrpSpPr>
            <a:grpSpLocks/>
          </p:cNvGrpSpPr>
          <p:nvPr/>
        </p:nvGrpSpPr>
        <p:grpSpPr bwMode="auto">
          <a:xfrm>
            <a:off x="2484438" y="260350"/>
            <a:ext cx="4700587" cy="4105275"/>
            <a:chOff x="1292" y="482"/>
            <a:chExt cx="2961" cy="2586"/>
          </a:xfrm>
        </p:grpSpPr>
        <p:sp>
          <p:nvSpPr>
            <p:cNvPr id="64539" name="AutoShape 27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40" name="Text Box 28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两个　　　</a:t>
              </a:r>
            </a:p>
          </p:txBody>
        </p:sp>
      </p:grpSp>
      <p:grpSp>
        <p:nvGrpSpPr>
          <p:cNvPr id="64541" name="Group 29"/>
          <p:cNvGrpSpPr>
            <a:grpSpLocks/>
          </p:cNvGrpSpPr>
          <p:nvPr/>
        </p:nvGrpSpPr>
        <p:grpSpPr bwMode="auto">
          <a:xfrm>
            <a:off x="2268538" y="765175"/>
            <a:ext cx="4700587" cy="4105275"/>
            <a:chOff x="1292" y="482"/>
            <a:chExt cx="2961" cy="2586"/>
          </a:xfrm>
        </p:grpSpPr>
        <p:sp>
          <p:nvSpPr>
            <p:cNvPr id="64542" name="AutoShape 30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43" name="Text Box 31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月亮　　　</a:t>
              </a:r>
            </a:p>
          </p:txBody>
        </p:sp>
      </p:grpSp>
      <p:grpSp>
        <p:nvGrpSpPr>
          <p:cNvPr id="64544" name="Group 32"/>
          <p:cNvGrpSpPr>
            <a:grpSpLocks/>
          </p:cNvGrpSpPr>
          <p:nvPr/>
        </p:nvGrpSpPr>
        <p:grpSpPr bwMode="auto">
          <a:xfrm>
            <a:off x="2700338" y="692150"/>
            <a:ext cx="4700587" cy="4105275"/>
            <a:chOff x="1292" y="482"/>
            <a:chExt cx="2961" cy="2586"/>
          </a:xfrm>
        </p:grpSpPr>
        <p:sp>
          <p:nvSpPr>
            <p:cNvPr id="64545" name="AutoShape 33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46" name="Text Box 34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见面　　　</a:t>
              </a:r>
            </a:p>
          </p:txBody>
        </p:sp>
      </p:grpSp>
      <p:grpSp>
        <p:nvGrpSpPr>
          <p:cNvPr id="64547" name="Group 35"/>
          <p:cNvGrpSpPr>
            <a:grpSpLocks/>
          </p:cNvGrpSpPr>
          <p:nvPr/>
        </p:nvGrpSpPr>
        <p:grpSpPr bwMode="auto">
          <a:xfrm>
            <a:off x="2627313" y="476250"/>
            <a:ext cx="4700587" cy="4105275"/>
            <a:chOff x="1292" y="482"/>
            <a:chExt cx="2961" cy="2586"/>
          </a:xfrm>
        </p:grpSpPr>
        <p:sp>
          <p:nvSpPr>
            <p:cNvPr id="64548" name="AutoShape 36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49" name="Text Box 37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船头　　　</a:t>
              </a:r>
            </a:p>
          </p:txBody>
        </p:sp>
      </p:grpSp>
      <p:grpSp>
        <p:nvGrpSpPr>
          <p:cNvPr id="64550" name="Group 38"/>
          <p:cNvGrpSpPr>
            <a:grpSpLocks/>
          </p:cNvGrpSpPr>
          <p:nvPr/>
        </p:nvGrpSpPr>
        <p:grpSpPr bwMode="auto">
          <a:xfrm>
            <a:off x="1908175" y="620713"/>
            <a:ext cx="4700588" cy="4105275"/>
            <a:chOff x="1292" y="482"/>
            <a:chExt cx="2961" cy="2586"/>
          </a:xfrm>
        </p:grpSpPr>
        <p:sp>
          <p:nvSpPr>
            <p:cNvPr id="64551" name="AutoShape 39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52" name="Text Box 40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蓝蓝的　　　</a:t>
              </a:r>
            </a:p>
          </p:txBody>
        </p:sp>
      </p:grpSp>
      <p:pic>
        <p:nvPicPr>
          <p:cNvPr id="64553" name="Picture 41" descr="星0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54" name="Picture 42" descr="星0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34000" y="76200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55" name="Picture 43" descr="星0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84888" y="2708275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56" name="Picture 44" descr="星0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50825" y="3068638"/>
            <a:ext cx="2343150" cy="109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57" name="Picture 45" descr="星0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58" name="Picture 46" descr="星0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403350" y="2636838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59" name="Picture 47" descr="星0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380288" y="90805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60" name="Picture 48" descr="星0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96188" y="2060575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61" name="Picture 49" descr="星0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27988" y="1196975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4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4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花仙子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486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36" name="Picture 4" descr="星0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37" name="Picture 5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9000" y="5562600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38" name="Picture 6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11863" y="3068638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39" name="Picture 7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80063" y="4005263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40" name="Picture 8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339975" y="2924175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41" name="Picture 9" descr="星0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42" name="Picture 10" descr="星0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95400" y="502920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43" name="Picture 11" descr="星0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34000" y="76200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44" name="Picture 12" descr="星0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419600" y="441960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45" name="Picture 13" descr="星04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46" name="Picture 14" descr="星04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410200" y="83820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47" name="Picture 15" descr="星04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67600" y="434340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48" name="Picture 16" descr="星04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619250" y="3573463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49" name="Picture 17" descr="星04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638800" y="502920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9656" name="AutoShape 24"/>
          <p:cNvSpPr>
            <a:spLocks noChangeArrowheads="1"/>
          </p:cNvSpPr>
          <p:nvPr/>
        </p:nvSpPr>
        <p:spPr bwMode="auto">
          <a:xfrm>
            <a:off x="4572000" y="5105400"/>
            <a:ext cx="914400" cy="9906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7" name="AutoShape 25"/>
          <p:cNvSpPr>
            <a:spLocks noChangeArrowheads="1"/>
          </p:cNvSpPr>
          <p:nvPr/>
        </p:nvSpPr>
        <p:spPr bwMode="auto">
          <a:xfrm>
            <a:off x="1371600" y="228600"/>
            <a:ext cx="914400" cy="9906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9658" name="Picture 26" descr="星0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61" name="Picture 29" descr="CUTS_020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43875" y="6028216"/>
            <a:ext cx="685800" cy="6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62" name="Picture 30" descr="星0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01700" y="151130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9665" name="AutoShape 33"/>
          <p:cNvSpPr>
            <a:spLocks noChangeArrowheads="1"/>
          </p:cNvSpPr>
          <p:nvPr/>
        </p:nvSpPr>
        <p:spPr bwMode="auto">
          <a:xfrm rot="3401347" flipH="1">
            <a:off x="6768306" y="812007"/>
            <a:ext cx="1703387" cy="3048000"/>
          </a:xfrm>
          <a:prstGeom prst="moon">
            <a:avLst>
              <a:gd name="adj" fmla="val 4741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9666" name="Picture 34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00113" y="3789363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67" name="Picture 35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268538" y="4581525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68" name="Picture 36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476375" y="2349500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69" name="Picture 37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851275" y="1557338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70" name="Picture 38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156325" y="6021388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71" name="Picture 39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051050" y="3716338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72" name="Picture 40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948488" y="692150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73" name="Picture 41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588125" y="3500438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74" name="Picture 42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40200" y="765175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75" name="Picture 43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995738" y="3213100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76" name="Picture 44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924300" y="5805488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77" name="Picture 45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59113" y="4724400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78" name="Picture 46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003800" y="3068638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79" name="Picture 47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12088" y="1557338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80" name="Picture 48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643438" y="6237288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81" name="Picture 49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68313" y="1628775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82" name="Picture 50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987675" y="765175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83" name="Picture 51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24750" y="3716338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84" name="ССĴ.mp3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750" y="59499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96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83451" fill="hold"/>
                                        <p:tgtEl>
                                          <p:spTgt spid="696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9634"/>
                </p:tgtEl>
              </p:cMediaNode>
            </p:audio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9684"/>
                </p:tgtEl>
              </p:cMediaNode>
            </p:audio>
          </p:childTnLst>
        </p:cTn>
      </p:par>
    </p:tnLst>
    <p:bldLst>
      <p:bldP spid="6966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1557338"/>
            <a:ext cx="9036050" cy="420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小船     闪电    蓝天</a:t>
            </a:r>
          </a:p>
          <a:p>
            <a:endParaRPr lang="zh-CN" altLang="en-US" sz="54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5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蓝色     星星      两头尖   </a:t>
            </a:r>
          </a:p>
          <a:p>
            <a:endParaRPr lang="zh-CN" altLang="en-US" sz="54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5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只看见  闪闪的   小小的船 </a:t>
            </a:r>
          </a:p>
        </p:txBody>
      </p:sp>
      <p:sp>
        <p:nvSpPr>
          <p:cNvPr id="52227" name="AutoShape 3"/>
          <p:cNvSpPr>
            <a:spLocks noChangeArrowheads="1"/>
          </p:cNvSpPr>
          <p:nvPr/>
        </p:nvSpPr>
        <p:spPr bwMode="auto">
          <a:xfrm>
            <a:off x="684213" y="476250"/>
            <a:ext cx="914400" cy="91440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A603AB"/>
              </a:gs>
              <a:gs pos="10501">
                <a:srgbClr val="0819FB"/>
              </a:gs>
              <a:gs pos="17501">
                <a:srgbClr val="1A8D48"/>
              </a:gs>
              <a:gs pos="26000">
                <a:srgbClr val="FFFF00"/>
              </a:gs>
              <a:gs pos="36500">
                <a:srgbClr val="EE3F17"/>
              </a:gs>
              <a:gs pos="44000">
                <a:srgbClr val="E81766"/>
              </a:gs>
              <a:gs pos="50000">
                <a:srgbClr val="A603AB"/>
              </a:gs>
              <a:gs pos="56000">
                <a:srgbClr val="E81766"/>
              </a:gs>
              <a:gs pos="63500">
                <a:srgbClr val="EE3F17"/>
              </a:gs>
              <a:gs pos="74000">
                <a:srgbClr val="FFFF00"/>
              </a:gs>
              <a:gs pos="82500">
                <a:srgbClr val="1A8D48"/>
              </a:gs>
              <a:gs pos="89500">
                <a:srgbClr val="0819FB"/>
              </a:gs>
              <a:gs pos="100000">
                <a:srgbClr val="A603AB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5" name="第七课_小小的船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0525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7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494" fill="hold"/>
                                        <p:tgtEl>
                                          <p:spTgt spid="307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72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72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 sz="66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小小的</a:t>
            </a:r>
            <a:r>
              <a:rPr lang="zh-CN" altLang="en-US" sz="6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船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675687" cy="489743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5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弯</a:t>
            </a:r>
            <a:r>
              <a:rPr lang="zh-CN" altLang="en-US" sz="5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弯的月儿小小的船，</a:t>
            </a:r>
          </a:p>
          <a:p>
            <a:pPr>
              <a:buFontTx/>
              <a:buNone/>
            </a:pPr>
            <a:r>
              <a:rPr lang="zh-CN" altLang="en-US" sz="5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小小的船儿两头尖。</a:t>
            </a:r>
          </a:p>
          <a:p>
            <a:pPr>
              <a:buFontTx/>
              <a:buNone/>
            </a:pPr>
            <a:r>
              <a:rPr lang="zh-CN" altLang="en-US" sz="5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我在小小的船里</a:t>
            </a:r>
            <a:r>
              <a:rPr lang="zh-CN" altLang="en-US" sz="5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坐</a:t>
            </a:r>
            <a:r>
              <a:rPr lang="zh-CN" altLang="en-US" sz="5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</a:p>
          <a:p>
            <a:pPr>
              <a:buFontTx/>
              <a:buNone/>
            </a:pPr>
            <a:r>
              <a:rPr lang="zh-CN" altLang="en-US" sz="5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只看见闪</a:t>
            </a:r>
            <a:r>
              <a:rPr lang="zh-CN" altLang="en-US" sz="5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闪的</a:t>
            </a:r>
            <a:r>
              <a:rPr lang="zh-CN" altLang="en-US" sz="5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星</a:t>
            </a:r>
            <a:r>
              <a:rPr lang="zh-CN" altLang="en-US" sz="5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星</a:t>
            </a:r>
            <a:r>
              <a:rPr lang="zh-CN" altLang="en-US" sz="5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蓝</a:t>
            </a:r>
            <a:r>
              <a:rPr lang="zh-CN" altLang="en-US" sz="5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蓝的天。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1828800"/>
            <a:ext cx="8229600" cy="37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chemeClr val="accent2"/>
                </a:solidFill>
              </a:rPr>
              <a:t>弯弯的月儿</a:t>
            </a:r>
            <a:r>
              <a:rPr lang="en-US" altLang="zh-CN" sz="4400" b="1">
                <a:solidFill>
                  <a:srgbClr val="FF3300"/>
                </a:solidFill>
              </a:rPr>
              <a:t>/</a:t>
            </a:r>
            <a:r>
              <a:rPr lang="zh-CN" altLang="en-US" sz="4400" b="1">
                <a:solidFill>
                  <a:schemeClr val="accent2"/>
                </a:solidFill>
              </a:rPr>
              <a:t>小小的船。</a:t>
            </a:r>
          </a:p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chemeClr val="accent2"/>
                </a:solidFill>
              </a:rPr>
              <a:t>小小的船儿</a:t>
            </a:r>
            <a:r>
              <a:rPr lang="en-US" altLang="zh-CN" sz="4400" b="1">
                <a:solidFill>
                  <a:srgbClr val="FF3300"/>
                </a:solidFill>
              </a:rPr>
              <a:t>/</a:t>
            </a:r>
            <a:r>
              <a:rPr lang="zh-CN" altLang="en-US" sz="4400" b="1">
                <a:solidFill>
                  <a:schemeClr val="accent2"/>
                </a:solidFill>
              </a:rPr>
              <a:t>两头尖。 </a:t>
            </a:r>
          </a:p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chemeClr val="accent2"/>
                </a:solidFill>
              </a:rPr>
              <a:t>我在</a:t>
            </a:r>
            <a:r>
              <a:rPr lang="en-US" altLang="zh-CN" sz="4400" b="1">
                <a:solidFill>
                  <a:srgbClr val="FF3300"/>
                </a:solidFill>
              </a:rPr>
              <a:t>/</a:t>
            </a:r>
            <a:r>
              <a:rPr lang="zh-CN" altLang="en-US" sz="4400" b="1">
                <a:solidFill>
                  <a:schemeClr val="accent2"/>
                </a:solidFill>
              </a:rPr>
              <a:t>小小的船里坐，</a:t>
            </a:r>
          </a:p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chemeClr val="accent2"/>
                </a:solidFill>
              </a:rPr>
              <a:t>只看见</a:t>
            </a:r>
            <a:r>
              <a:rPr lang="en-US" altLang="zh-CN" b="1">
                <a:solidFill>
                  <a:srgbClr val="FF3300"/>
                </a:solidFill>
              </a:rPr>
              <a:t>/</a:t>
            </a:r>
            <a:r>
              <a:rPr lang="zh-CN" altLang="en-US" sz="4400" b="1">
                <a:solidFill>
                  <a:schemeClr val="accent2"/>
                </a:solidFill>
              </a:rPr>
              <a:t>闪闪的星星</a:t>
            </a:r>
            <a:r>
              <a:rPr lang="en-US" altLang="zh-CN" sz="4400" b="1">
                <a:solidFill>
                  <a:srgbClr val="FF3300"/>
                </a:solidFill>
              </a:rPr>
              <a:t>/</a:t>
            </a:r>
            <a:r>
              <a:rPr lang="zh-CN" altLang="en-US" sz="4400" b="1">
                <a:solidFill>
                  <a:schemeClr val="accent2"/>
                </a:solidFill>
              </a:rPr>
              <a:t>蓝蓝的天。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752600" y="304800"/>
            <a:ext cx="55626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7200" b="1" i="1">
                <a:solidFill>
                  <a:srgbClr val="990033"/>
                </a:solidFill>
                <a:ea typeface="华文彩云" pitchFamily="2" charset="-122"/>
              </a:rPr>
              <a:t>小小的船</a:t>
            </a:r>
          </a:p>
        </p:txBody>
      </p:sp>
      <p:pic>
        <p:nvPicPr>
          <p:cNvPr id="57348" name="小小的船2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6324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" fill="hold"/>
                                        <p:tgtEl>
                                          <p:spTgt spid="573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2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348"/>
                </p:tgtEl>
              </p:cMediaNode>
            </p:audio>
          </p:childTnLst>
        </p:cTn>
      </p:par>
    </p:tnLst>
    <p:bldLst>
      <p:bldP spid="57346" grpId="0" autoUpdateAnimBg="0"/>
      <p:bldP spid="5734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0" y="3860800"/>
            <a:ext cx="9144000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5400" b="1">
                <a:solidFill>
                  <a:srgbClr val="FFFF66"/>
                </a:solidFill>
                <a:latin typeface="Arial" pitchFamily="34" charset="0"/>
              </a:rPr>
              <a:t>     </a:t>
            </a:r>
            <a:r>
              <a:rPr kumimoji="0" lang="zh-CN" altLang="en-US" sz="5400" b="1">
                <a:solidFill>
                  <a:srgbClr val="FFFF66"/>
                </a:solidFill>
                <a:latin typeface="Arial" pitchFamily="34" charset="0"/>
              </a:rPr>
              <a:t>弯弯的月儿 </a:t>
            </a:r>
            <a:r>
              <a:rPr kumimoji="0" lang="en-US" altLang="zh-CN" sz="5400" b="1">
                <a:solidFill>
                  <a:schemeClr val="hlink"/>
                </a:solidFill>
                <a:latin typeface="Arial" pitchFamily="34" charset="0"/>
              </a:rPr>
              <a:t>/</a:t>
            </a:r>
            <a:r>
              <a:rPr kumimoji="0" lang="zh-CN" altLang="en-US" sz="5400" b="1">
                <a:solidFill>
                  <a:srgbClr val="FFFF66"/>
                </a:solidFill>
                <a:latin typeface="Arial" pitchFamily="34" charset="0"/>
              </a:rPr>
              <a:t>小小的船，</a:t>
            </a:r>
            <a:endParaRPr kumimoji="0" lang="zh-CN" altLang="en-US" sz="6600" b="1">
              <a:solidFill>
                <a:srgbClr val="FFFF66"/>
              </a:solidFill>
              <a:latin typeface="Arial" pitchFamily="34" charset="0"/>
            </a:endParaRPr>
          </a:p>
          <a:p>
            <a:r>
              <a:rPr kumimoji="0" lang="zh-CN" altLang="en-US" sz="5400" b="1">
                <a:solidFill>
                  <a:srgbClr val="FFFF66"/>
                </a:solidFill>
                <a:latin typeface="Arial" pitchFamily="34" charset="0"/>
              </a:rPr>
              <a:t>    小小的船儿</a:t>
            </a:r>
            <a:r>
              <a:rPr kumimoji="0" lang="en-US" altLang="zh-CN" sz="5400" b="1">
                <a:solidFill>
                  <a:schemeClr val="hlink"/>
                </a:solidFill>
                <a:latin typeface="Arial" pitchFamily="34" charset="0"/>
              </a:rPr>
              <a:t>/</a:t>
            </a:r>
            <a:r>
              <a:rPr kumimoji="0" lang="zh-CN" altLang="en-US" sz="5400" b="1">
                <a:solidFill>
                  <a:srgbClr val="FFFF66"/>
                </a:solidFill>
                <a:latin typeface="Arial" pitchFamily="34" charset="0"/>
              </a:rPr>
              <a:t>两头尖</a:t>
            </a:r>
            <a:r>
              <a:rPr kumimoji="0" lang="zh-CN" altLang="en-US" sz="7200" b="1">
                <a:solidFill>
                  <a:srgbClr val="FFFF66"/>
                </a:solidFill>
                <a:latin typeface="Arial" pitchFamily="34" charset="0"/>
              </a:rPr>
              <a:t>。</a:t>
            </a:r>
          </a:p>
          <a:p>
            <a:endParaRPr kumimoji="0" lang="zh-CN" altLang="en-US" sz="7200" b="1">
              <a:solidFill>
                <a:srgbClr val="FFFF66"/>
              </a:solidFill>
              <a:latin typeface="Arial" pitchFamily="34" charset="0"/>
            </a:endParaRPr>
          </a:p>
          <a:p>
            <a:pPr>
              <a:spcBef>
                <a:spcPct val="20000"/>
              </a:spcBef>
            </a:pPr>
            <a:endParaRPr kumimoji="0" lang="en-US" altLang="zh-CN" sz="7200" b="1">
              <a:solidFill>
                <a:srgbClr val="FFFF66"/>
              </a:solidFill>
              <a:latin typeface="Arial" pitchFamily="34" charset="0"/>
            </a:endParaRPr>
          </a:p>
        </p:txBody>
      </p:sp>
      <p:sp>
        <p:nvSpPr>
          <p:cNvPr id="94211" name="Oval 3"/>
          <p:cNvSpPr>
            <a:spLocks noChangeArrowheads="1"/>
          </p:cNvSpPr>
          <p:nvPr/>
        </p:nvSpPr>
        <p:spPr bwMode="auto">
          <a:xfrm>
            <a:off x="1187450" y="4724400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1800">
              <a:solidFill>
                <a:srgbClr val="FF3300"/>
              </a:solidFill>
              <a:latin typeface="Arial" pitchFamily="34" charset="0"/>
            </a:endParaRPr>
          </a:p>
        </p:txBody>
      </p:sp>
      <p:sp>
        <p:nvSpPr>
          <p:cNvPr id="94212" name="Oval 4"/>
          <p:cNvSpPr>
            <a:spLocks noChangeArrowheads="1"/>
          </p:cNvSpPr>
          <p:nvPr/>
        </p:nvSpPr>
        <p:spPr bwMode="auto">
          <a:xfrm>
            <a:off x="1908175" y="4797425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1800">
              <a:solidFill>
                <a:srgbClr val="FF3300"/>
              </a:solidFill>
              <a:latin typeface="Arial" pitchFamily="34" charset="0"/>
            </a:endParaRPr>
          </a:p>
        </p:txBody>
      </p:sp>
      <p:sp>
        <p:nvSpPr>
          <p:cNvPr id="94213" name="Oval 5"/>
          <p:cNvSpPr>
            <a:spLocks noChangeArrowheads="1"/>
          </p:cNvSpPr>
          <p:nvPr/>
        </p:nvSpPr>
        <p:spPr bwMode="auto">
          <a:xfrm>
            <a:off x="5148263" y="4797425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1800">
              <a:solidFill>
                <a:srgbClr val="FF3300"/>
              </a:solidFill>
              <a:latin typeface="Arial" pitchFamily="34" charset="0"/>
            </a:endParaRPr>
          </a:p>
        </p:txBody>
      </p:sp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5867400" y="4797425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1800">
              <a:solidFill>
                <a:srgbClr val="FF3300"/>
              </a:solidFill>
              <a:latin typeface="Arial" pitchFamily="34" charset="0"/>
            </a:endParaRPr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1042988" y="5876925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1800">
              <a:solidFill>
                <a:srgbClr val="FF3300"/>
              </a:solidFill>
              <a:latin typeface="Arial" pitchFamily="34" charset="0"/>
            </a:endParaRPr>
          </a:p>
        </p:txBody>
      </p:sp>
      <p:sp>
        <p:nvSpPr>
          <p:cNvPr id="94216" name="Oval 8"/>
          <p:cNvSpPr>
            <a:spLocks noChangeArrowheads="1"/>
          </p:cNvSpPr>
          <p:nvPr/>
        </p:nvSpPr>
        <p:spPr bwMode="auto">
          <a:xfrm>
            <a:off x="1763713" y="5949950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1800">
              <a:solidFill>
                <a:srgbClr val="FF3300"/>
              </a:solidFill>
              <a:latin typeface="Arial" pitchFamily="34" charset="0"/>
            </a:endParaRPr>
          </a:p>
        </p:txBody>
      </p:sp>
      <p:pic>
        <p:nvPicPr>
          <p:cNvPr id="94217" name="Picture 9" descr="2007462017130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298982">
            <a:off x="268288" y="-490538"/>
            <a:ext cx="2624137" cy="401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8" name="Picture 10" descr="未标题-1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563938" y="188913"/>
            <a:ext cx="5580062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2339975" y="1844675"/>
            <a:ext cx="5545138" cy="2808288"/>
          </a:xfrm>
          <a:prstGeom prst="rect">
            <a:avLst/>
          </a:prstGeom>
          <a:solidFill>
            <a:schemeClr val="bg1">
              <a:alpha val="6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862388" y="1922463"/>
            <a:ext cx="2425700" cy="762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4400" b="1">
                <a:latin typeface="Arial" pitchFamily="34" charset="0"/>
                <a:ea typeface="楷体_GB2312" pitchFamily="49" charset="-122"/>
              </a:rPr>
              <a:t>小小的</a:t>
            </a:r>
            <a:r>
              <a:rPr kumimoji="0" lang="zh-CN" altLang="en-US" sz="4400" b="1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船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2916238" y="2565400"/>
            <a:ext cx="4772025" cy="1851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kumimoji="0" lang="zh-CN" altLang="en-US" sz="3600" b="1" dirty="0">
                <a:solidFill>
                  <a:srgbClr val="FF6600"/>
                </a:solidFill>
                <a:latin typeface="Arial" pitchFamily="34" charset="0"/>
                <a:ea typeface="楷体_GB2312" pitchFamily="49" charset="-122"/>
              </a:rPr>
              <a:t>弯弯</a:t>
            </a:r>
            <a:r>
              <a:rPr kumimoji="0" lang="zh-CN" altLang="en-US" sz="3600" b="1" dirty="0">
                <a:latin typeface="Arial" pitchFamily="34" charset="0"/>
                <a:ea typeface="楷体_GB2312" pitchFamily="49" charset="-122"/>
              </a:rPr>
              <a:t>的月儿小小的船，</a:t>
            </a:r>
          </a:p>
          <a:p>
            <a:pPr eaLnBrk="0" hangingPunct="0">
              <a:lnSpc>
                <a:spcPct val="160000"/>
              </a:lnSpc>
            </a:pPr>
            <a:r>
              <a:rPr kumimoji="0" lang="zh-CN" altLang="en-US" sz="3600" b="1" dirty="0">
                <a:latin typeface="Arial" pitchFamily="34" charset="0"/>
                <a:ea typeface="楷体_GB2312" pitchFamily="49" charset="-122"/>
              </a:rPr>
              <a:t>小小的船儿</a:t>
            </a:r>
            <a:r>
              <a:rPr kumimoji="0" lang="zh-CN" altLang="en-US" sz="3600" b="1" dirty="0">
                <a:solidFill>
                  <a:srgbClr val="FF6600"/>
                </a:solidFill>
                <a:latin typeface="Arial" pitchFamily="34" charset="0"/>
                <a:ea typeface="楷体_GB2312" pitchFamily="49" charset="-122"/>
              </a:rPr>
              <a:t>两头尖</a:t>
            </a:r>
            <a:r>
              <a:rPr kumimoji="0" lang="zh-CN" altLang="en-US" sz="3600" b="1" dirty="0">
                <a:latin typeface="Arial" pitchFamily="34" charset="0"/>
                <a:ea typeface="楷体_GB2312" pitchFamily="49" charset="-122"/>
              </a:rPr>
              <a:t>。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3851275" y="692150"/>
            <a:ext cx="23637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zh-CN" altLang="en-US" sz="4000" b="1">
                <a:solidFill>
                  <a:srgbClr val="054B1B"/>
                </a:solidFill>
                <a:latin typeface="Arial" pitchFamily="34" charset="0"/>
                <a:ea typeface="楷体_GB2312" pitchFamily="49" charset="-122"/>
              </a:rPr>
              <a:t>细读课文 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251520" y="5099844"/>
            <a:ext cx="88924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0" lang="zh-CN" altLang="en-US" sz="3200" b="1" dirty="0">
                <a:solidFill>
                  <a:srgbClr val="054B1B"/>
                </a:solidFill>
                <a:latin typeface="Arial" pitchFamily="34" charset="0"/>
                <a:ea typeface="楷体_GB2312" pitchFamily="49" charset="-122"/>
              </a:rPr>
              <a:t>弯弯的月儿是什么样的，请同学们用手画一画。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282116" y="5733256"/>
            <a:ext cx="89423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3200" b="1">
                <a:solidFill>
                  <a:srgbClr val="054B1B"/>
                </a:solidFill>
                <a:latin typeface="Arial" pitchFamily="34" charset="0"/>
                <a:ea typeface="楷体_GB2312" pitchFamily="49" charset="-122"/>
              </a:rPr>
              <a:t>说说你在生活中还见过哪些“弯弯”的事物？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/>
      <p:bldP spid="60419" grpId="0"/>
      <p:bldP spid="60420" grpId="0"/>
      <p:bldP spid="60421" grpId="0"/>
      <p:bldP spid="60422" grpId="0"/>
      <p:bldP spid="604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547813" y="260350"/>
            <a:ext cx="36131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i="1">
                <a:solidFill>
                  <a:srgbClr val="6666FF"/>
                </a:solidFill>
                <a:ea typeface="PMingLiU" pitchFamily="18" charset="-120"/>
              </a:rPr>
              <a:t>弯弯的拱桥</a:t>
            </a:r>
          </a:p>
          <a:p>
            <a:endParaRPr lang="en-US" altLang="zh-CN" sz="5400" b="1" i="1">
              <a:solidFill>
                <a:srgbClr val="6666FF"/>
              </a:solidFill>
              <a:ea typeface="PMingLiU" pitchFamily="18" charset="-12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903663" y="293688"/>
            <a:ext cx="3994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>
                <a:solidFill>
                  <a:srgbClr val="FF9999"/>
                </a:solidFill>
                <a:ea typeface="MS Gothic" pitchFamily="49" charset="-128"/>
              </a:rPr>
              <a:t>弯弯的小河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900113" y="260350"/>
            <a:ext cx="5759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 b="1">
                <a:solidFill>
                  <a:srgbClr val="CCCC00"/>
                </a:solidFill>
                <a:latin typeface="Franklin Gothic Medium" pitchFamily="34" charset="0"/>
                <a:ea typeface="仿宋_GB2312" pitchFamily="49" charset="-122"/>
              </a:rPr>
              <a:t>弯弯的台灯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39750" y="4581525"/>
            <a:ext cx="56880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 dirty="0">
                <a:solidFill>
                  <a:srgbClr val="FFFFCC"/>
                </a:solidFill>
                <a:ea typeface="黑体" pitchFamily="2" charset="-122"/>
              </a:rPr>
              <a:t>弯弯的小路</a:t>
            </a:r>
          </a:p>
        </p:txBody>
      </p:sp>
    </p:spTree>
  </p:cSld>
  <p:clrMapOvr>
    <a:masterClrMapping/>
  </p:clrMapOvr>
  <p:transition spd="med">
    <p:split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77828" name="Picture 4" descr="满月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403350" y="2924175"/>
            <a:ext cx="3994150" cy="1006475"/>
          </a:xfrm>
          <a:prstGeom prst="rect">
            <a:avLst/>
          </a:prstGeom>
          <a:solidFill>
            <a:srgbClr val="FFFF99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/>
              <a:t>弯弯的镰刀</a:t>
            </a: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9750" y="1125538"/>
            <a:ext cx="437515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>
                <a:solidFill>
                  <a:srgbClr val="9933FF"/>
                </a:solidFill>
                <a:latin typeface="Batang" pitchFamily="18" charset="-127"/>
                <a:ea typeface="华文彩云" pitchFamily="2" charset="-122"/>
              </a:rPr>
              <a:t>弯弯的香蕉</a:t>
            </a: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04bz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173788"/>
            <a:ext cx="68421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59" name="Picture 3" descr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68313" y="333375"/>
            <a:ext cx="8207375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5400">
                <a:latin typeface="楷体" pitchFamily="49" charset="-122"/>
                <a:ea typeface="楷体" pitchFamily="49" charset="-122"/>
              </a:rPr>
              <a:t>    </a:t>
            </a:r>
            <a:r>
              <a:rPr kumimoji="0" lang="zh-CN" altLang="en-US" sz="5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想一想，你坐在小船里会看到些什么？</a:t>
            </a:r>
          </a:p>
        </p:txBody>
      </p:sp>
      <p:pic>
        <p:nvPicPr>
          <p:cNvPr id="96261" name="ССĴ.mp3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388" y="638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451" fill="hold"/>
                                        <p:tgtEl>
                                          <p:spTgt spid="962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6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9576" fill="hold"/>
                                        <p:tgtEl>
                                          <p:spTgt spid="96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58"/>
                  </p:tgtEl>
                </p:cond>
              </p:nextCondLst>
            </p:seq>
            <p:audio>
              <p:cMediaNode>
                <p:cTn id="12" fill="hold" display="0" nodeType="clickEffect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6258"/>
                </p:tgtEl>
              </p:cMediaNode>
            </p:audio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6261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95235" name="Picture 3" descr="图片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3644900"/>
            <a:ext cx="9144000" cy="338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48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我在</a:t>
            </a:r>
            <a:r>
              <a:rPr kumimoji="0" lang="en-US" altLang="zh-CN" sz="4800" b="1">
                <a:solidFill>
                  <a:srgbClr val="0066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kumimoji="0" lang="zh-CN" altLang="en-US" sz="48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小小的</a:t>
            </a:r>
            <a:r>
              <a:rPr kumimoji="0" lang="en-US" altLang="zh-CN" sz="4800" b="1">
                <a:solidFill>
                  <a:srgbClr val="0066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kumimoji="0" lang="zh-CN" altLang="en-US" sz="48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船里坐，</a:t>
            </a:r>
          </a:p>
          <a:p>
            <a:endParaRPr kumimoji="0" lang="zh-CN" altLang="en-US" sz="4800" b="1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kumimoji="0" lang="zh-CN" altLang="en-US" sz="48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只看见</a:t>
            </a:r>
            <a:r>
              <a:rPr kumimoji="0" lang="en-US" altLang="zh-CN" sz="4800" b="1">
                <a:solidFill>
                  <a:srgbClr val="0066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kumimoji="0" lang="zh-CN" altLang="en-US" sz="48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闪闪的星星</a:t>
            </a:r>
            <a:r>
              <a:rPr kumimoji="0" lang="en-US" altLang="zh-CN" sz="4800" b="1">
                <a:solidFill>
                  <a:srgbClr val="0066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kumimoji="0" lang="zh-CN" altLang="en-US" sz="48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蓝蓝的天。</a:t>
            </a:r>
          </a:p>
          <a:p>
            <a:pPr>
              <a:spcBef>
                <a:spcPct val="50000"/>
              </a:spcBef>
            </a:pPr>
            <a:endParaRPr kumimoji="0" lang="en-US" altLang="zh-CN" sz="4800" b="1">
              <a:solidFill>
                <a:srgbClr val="0000CC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5237" name="Picture 5" descr="28941257105390505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32363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8" name="Oval 6"/>
          <p:cNvSpPr>
            <a:spLocks noChangeArrowheads="1"/>
          </p:cNvSpPr>
          <p:nvPr/>
        </p:nvSpPr>
        <p:spPr bwMode="auto">
          <a:xfrm>
            <a:off x="5219700" y="4508500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1800">
              <a:latin typeface="Arial" pitchFamily="34" charset="0"/>
            </a:endParaRPr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1403350" y="6021388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1800">
              <a:latin typeface="Arial" pitchFamily="34" charset="0"/>
            </a:endParaRPr>
          </a:p>
        </p:txBody>
      </p:sp>
      <p:sp>
        <p:nvSpPr>
          <p:cNvPr id="95240" name="Oval 8"/>
          <p:cNvSpPr>
            <a:spLocks noChangeArrowheads="1"/>
          </p:cNvSpPr>
          <p:nvPr/>
        </p:nvSpPr>
        <p:spPr bwMode="auto">
          <a:xfrm>
            <a:off x="900113" y="6021388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1800">
              <a:latin typeface="Arial" pitchFamily="34" charset="0"/>
            </a:endParaRPr>
          </a:p>
        </p:txBody>
      </p:sp>
      <p:pic>
        <p:nvPicPr>
          <p:cNvPr id="9524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859338" y="0"/>
            <a:ext cx="4284662" cy="357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5580063" y="188913"/>
            <a:ext cx="2808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3200" b="1">
                <a:solidFill>
                  <a:srgbClr val="FFFF00"/>
                </a:solidFill>
                <a:latin typeface="Arial" pitchFamily="34" charset="0"/>
              </a:rPr>
              <a:t>闪闪的星星</a:t>
            </a: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5508625" y="1700213"/>
            <a:ext cx="2019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600" b="1">
                <a:solidFill>
                  <a:srgbClr val="FFFF00"/>
                </a:solidFill>
                <a:latin typeface="Arial" pitchFamily="34" charset="0"/>
              </a:rPr>
              <a:t>蓝蓝的天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utoUpdateAnimBg="0"/>
      <p:bldP spid="95242" grpId="0" autoUpdateAnimBg="0"/>
      <p:bldP spid="9524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457200" y="1828800"/>
            <a:ext cx="8229600" cy="37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</a:rPr>
              <a:t>弯弯的月儿</a:t>
            </a:r>
            <a:r>
              <a:rPr lang="en-US" altLang="zh-CN" sz="4400" b="1" dirty="0">
                <a:solidFill>
                  <a:srgbClr val="FF3300"/>
                </a:solidFill>
              </a:rPr>
              <a:t>/</a:t>
            </a:r>
            <a:r>
              <a:rPr lang="zh-CN" altLang="en-US" sz="4400" b="1" dirty="0">
                <a:solidFill>
                  <a:schemeClr val="accent2"/>
                </a:solidFill>
              </a:rPr>
              <a:t>小小的船。</a:t>
            </a:r>
          </a:p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</a:rPr>
              <a:t>小小的船儿</a:t>
            </a:r>
            <a:r>
              <a:rPr lang="en-US" altLang="zh-CN" sz="4400" b="1" dirty="0">
                <a:solidFill>
                  <a:srgbClr val="FF3300"/>
                </a:solidFill>
              </a:rPr>
              <a:t>/</a:t>
            </a:r>
            <a:r>
              <a:rPr lang="zh-CN" altLang="en-US" sz="4400" b="1" dirty="0">
                <a:solidFill>
                  <a:schemeClr val="accent2"/>
                </a:solidFill>
              </a:rPr>
              <a:t>两头尖。 </a:t>
            </a:r>
          </a:p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</a:rPr>
              <a:t>我在</a:t>
            </a:r>
            <a:r>
              <a:rPr lang="en-US" altLang="zh-CN" sz="4400" b="1" dirty="0">
                <a:solidFill>
                  <a:srgbClr val="FF3300"/>
                </a:solidFill>
              </a:rPr>
              <a:t>/</a:t>
            </a:r>
            <a:r>
              <a:rPr lang="zh-CN" altLang="en-US" sz="4400" b="1" dirty="0">
                <a:solidFill>
                  <a:schemeClr val="accent2"/>
                </a:solidFill>
              </a:rPr>
              <a:t>小小的船里坐，</a:t>
            </a:r>
          </a:p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chemeClr val="accent2"/>
                </a:solidFill>
              </a:rPr>
              <a:t>只看见</a:t>
            </a:r>
            <a:r>
              <a:rPr lang="en-US" altLang="zh-CN" b="1" dirty="0">
                <a:solidFill>
                  <a:srgbClr val="FF3300"/>
                </a:solidFill>
              </a:rPr>
              <a:t>/</a:t>
            </a:r>
            <a:r>
              <a:rPr lang="zh-CN" altLang="en-US" sz="4400" b="1" dirty="0">
                <a:solidFill>
                  <a:schemeClr val="accent2"/>
                </a:solidFill>
              </a:rPr>
              <a:t>闪闪的星星</a:t>
            </a:r>
            <a:r>
              <a:rPr lang="en-US" altLang="zh-CN" sz="4400" b="1" dirty="0">
                <a:solidFill>
                  <a:srgbClr val="FF3300"/>
                </a:solidFill>
              </a:rPr>
              <a:t>/</a:t>
            </a:r>
            <a:r>
              <a:rPr lang="zh-CN" altLang="en-US" sz="4400" b="1" dirty="0">
                <a:solidFill>
                  <a:schemeClr val="accent2"/>
                </a:solidFill>
              </a:rPr>
              <a:t>蓝蓝的天。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752600" y="304800"/>
            <a:ext cx="55626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7200" b="1" i="1">
                <a:solidFill>
                  <a:srgbClr val="990033"/>
                </a:solidFill>
                <a:ea typeface="华文彩云" pitchFamily="2" charset="-122"/>
              </a:rPr>
              <a:t>小小的船</a:t>
            </a:r>
          </a:p>
        </p:txBody>
      </p:sp>
      <p:pic>
        <p:nvPicPr>
          <p:cNvPr id="104452" name="小小的船2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6324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" fill="hold"/>
                                        <p:tgtEl>
                                          <p:spTgt spid="1044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2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4452"/>
                </p:tgtEl>
              </p:cMediaNode>
            </p:audio>
          </p:childTnLst>
        </p:cTn>
      </p:par>
    </p:tnLst>
    <p:bldLst>
      <p:bldP spid="104450" grpId="0" autoUpdateAnimBg="0"/>
      <p:bldP spid="10445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05476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1258888" y="1270000"/>
            <a:ext cx="489743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sz="9600" b="1">
                <a:solidFill>
                  <a:srgbClr val="FF3300"/>
                </a:solidFill>
                <a:latin typeface="Arial" pitchFamily="34" charset="0"/>
                <a:hlinkClick r:id="rId3" action="ppaction://hlinkfile"/>
              </a:rPr>
              <a:t>唱一唱 </a:t>
            </a:r>
            <a:endParaRPr kumimoji="0" lang="zh-CN" altLang="en-US" sz="9600" b="1">
              <a:solidFill>
                <a:srgbClr val="FF33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8307" name="Picture 3" descr="2007462017130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298982">
            <a:off x="395288" y="188913"/>
            <a:ext cx="2624137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8" name="Picture 4" descr="未标题-1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563938" y="836613"/>
            <a:ext cx="5580062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611188" y="4797425"/>
            <a:ext cx="5473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rgbClr val="FFCC00"/>
                </a:solidFill>
              </a:rPr>
              <a:t>弯弯的月亮</a:t>
            </a:r>
            <a:r>
              <a:rPr lang="zh-CN" altLang="en-US" sz="4400" b="1" dirty="0">
                <a:solidFill>
                  <a:srgbClr val="FF0000"/>
                </a:solidFill>
              </a:rPr>
              <a:t>像</a:t>
            </a:r>
            <a:r>
              <a:rPr lang="en-US" altLang="zh-CN" sz="4400" b="1" dirty="0">
                <a:solidFill>
                  <a:srgbClr val="FFCC00"/>
                </a:solidFill>
              </a:rPr>
              <a:t>——</a:t>
            </a:r>
            <a:r>
              <a:rPr lang="zh-CN" altLang="en-US" sz="4400" b="1" dirty="0">
                <a:solidFill>
                  <a:srgbClr val="FFCC00"/>
                </a:solidFill>
              </a:rPr>
              <a:t>。</a:t>
            </a:r>
            <a:r>
              <a:rPr lang="zh-CN" altLang="en-US" sz="4400" b="1" u="sng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4356100" y="5013325"/>
            <a:ext cx="16557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u="sng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98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99331" name="Picture 3" descr="弯月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1042988" y="5373688"/>
            <a:ext cx="81010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4000">
                <a:latin typeface="Arial" pitchFamily="34" charset="0"/>
              </a:rPr>
              <a:t> </a:t>
            </a:r>
            <a:r>
              <a:rPr kumimoji="0" lang="zh-CN" altLang="en-US" sz="4400" b="1" u="sng">
                <a:solidFill>
                  <a:srgbClr val="0000FF"/>
                </a:solidFill>
                <a:latin typeface="Arial" pitchFamily="34" charset="0"/>
              </a:rPr>
              <a:t>蓝蓝的天空</a:t>
            </a:r>
            <a:r>
              <a:rPr kumimoji="0" lang="zh-CN" altLang="en-US" sz="4400" b="1">
                <a:solidFill>
                  <a:srgbClr val="FF0000"/>
                </a:solidFill>
                <a:latin typeface="Arial" pitchFamily="34" charset="0"/>
              </a:rPr>
              <a:t>像</a:t>
            </a:r>
            <a:r>
              <a:rPr kumimoji="0" lang="zh-CN" altLang="en-US" sz="4400" b="1" u="sng">
                <a:latin typeface="Arial" pitchFamily="34" charset="0"/>
              </a:rPr>
              <a:t>  </a:t>
            </a:r>
            <a:r>
              <a:rPr kumimoji="0" lang="zh-CN" altLang="en-US" sz="4400" b="1" u="sng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kumimoji="0" lang="zh-CN" altLang="en-US" sz="4400" b="1" u="sng">
                <a:latin typeface="Arial" pitchFamily="34" charset="0"/>
              </a:rPr>
              <a:t>             </a:t>
            </a:r>
            <a:r>
              <a:rPr kumimoji="0" lang="zh-CN" altLang="en-US" sz="4400" b="1">
                <a:latin typeface="Arial" pitchFamily="34" charset="0"/>
              </a:rPr>
              <a:t>。</a:t>
            </a:r>
            <a:r>
              <a:rPr kumimoji="0" lang="zh-CN" altLang="en-US" sz="4400">
                <a:latin typeface="Arial" pitchFamily="34" charset="0"/>
              </a:rPr>
              <a:t> 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5508625" y="4365625"/>
            <a:ext cx="3095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0" lang="zh-CN" altLang="zh-CN" sz="18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花仙子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486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28" name="Picture 4" descr="星0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29" name="Picture 5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9000" y="5562600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30" name="Picture 6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11863" y="3068638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31" name="Picture 7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80063" y="4005263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32" name="Picture 8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339975" y="2924175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33" name="Picture 9" descr="星0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34" name="Picture 10" descr="星0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95400" y="502920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35" name="Picture 11" descr="星0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34000" y="76200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36" name="Picture 12" descr="星0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419600" y="441960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37" name="Picture 13" descr="星04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38" name="Picture 14" descr="星04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410200" y="83820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39" name="Picture 15" descr="星04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67600" y="434340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40" name="Picture 16" descr="星04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619250" y="3573463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41" name="Picture 17" descr="星04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638800" y="502920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3442" name="AutoShape 18"/>
          <p:cNvSpPr>
            <a:spLocks noChangeArrowheads="1"/>
          </p:cNvSpPr>
          <p:nvPr/>
        </p:nvSpPr>
        <p:spPr bwMode="auto">
          <a:xfrm>
            <a:off x="4572000" y="5105400"/>
            <a:ext cx="914400" cy="9906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3" name="AutoShape 19"/>
          <p:cNvSpPr>
            <a:spLocks noChangeArrowheads="1"/>
          </p:cNvSpPr>
          <p:nvPr/>
        </p:nvSpPr>
        <p:spPr bwMode="auto">
          <a:xfrm>
            <a:off x="1371600" y="228600"/>
            <a:ext cx="914400" cy="9906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444" name="Picture 20" descr="星0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46" name="Picture 22" descr="CUTS_020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056916" y="5600888"/>
            <a:ext cx="685800" cy="6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47" name="Picture 23" descr="星0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01700" y="151130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48" name="[儿歌]小小的船-儿歌.mp3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750" y="5894388"/>
            <a:ext cx="431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50" name="Picture 26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00113" y="3789363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51" name="Picture 27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268538" y="4581525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52" name="Picture 28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476375" y="2349500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53" name="Picture 29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851275" y="1557338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54" name="Picture 30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156325" y="6021388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55" name="Picture 31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051050" y="3716338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56" name="Picture 32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948488" y="692150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57" name="Picture 33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588125" y="3500438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58" name="Picture 34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40200" y="765175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59" name="Picture 35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995738" y="3213100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60" name="Picture 36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924300" y="5805488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61" name="Picture 37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59113" y="4724400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62" name="Picture 38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003800" y="3068638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63" name="Picture 39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12088" y="1557338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64" name="Picture 40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643438" y="6237288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65" name="Picture 41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68313" y="1628775"/>
            <a:ext cx="33178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66" name="Picture 42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987675" y="765175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67" name="Picture 43" descr="星0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24750" y="3716338"/>
            <a:ext cx="33178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3468" name="Text Box 44"/>
          <p:cNvSpPr txBox="1">
            <a:spLocks noChangeArrowheads="1"/>
          </p:cNvSpPr>
          <p:nvPr/>
        </p:nvSpPr>
        <p:spPr bwMode="auto">
          <a:xfrm>
            <a:off x="2535238" y="3779838"/>
            <a:ext cx="53609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FFFF00"/>
                </a:solidFill>
              </a:rPr>
              <a:t>闪闪的星星</a:t>
            </a:r>
            <a:r>
              <a:rPr lang="zh-CN" altLang="en-US" sz="4400" b="1">
                <a:solidFill>
                  <a:srgbClr val="FF0000"/>
                </a:solidFill>
              </a:rPr>
              <a:t>像</a:t>
            </a:r>
            <a:r>
              <a:rPr lang="zh-CN" altLang="en-US" sz="4400" b="1">
                <a:solidFill>
                  <a:srgbClr val="FF6600"/>
                </a:solidFill>
              </a:rPr>
              <a:t> </a:t>
            </a:r>
            <a:r>
              <a:rPr lang="en-US" altLang="zh-CN" sz="4400" b="1">
                <a:solidFill>
                  <a:srgbClr val="FF6600"/>
                </a:solidFill>
              </a:rPr>
              <a:t>——</a:t>
            </a:r>
            <a:r>
              <a:rPr lang="zh-CN" altLang="en-US" sz="4400">
                <a:solidFill>
                  <a:srgbClr val="FF6600"/>
                </a:solidFill>
              </a:rPr>
              <a:t>。</a:t>
            </a:r>
            <a:endParaRPr lang="zh-CN" altLang="en-US" sz="4400" u="sng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34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342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34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5427" fill="hold"/>
                                        <p:tgtEl>
                                          <p:spTgt spid="1034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48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3448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547813" y="2924175"/>
            <a:ext cx="334486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/>
              <a:t>弯弯的月儿</a:t>
            </a:r>
            <a:r>
              <a:rPr lang="zh-CN" altLang="en-US" sz="4800" b="1">
                <a:solidFill>
                  <a:srgbClr val="D60093"/>
                </a:solidFill>
              </a:rPr>
              <a:t>像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4716463" y="3068638"/>
            <a:ext cx="2016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0000FF"/>
                </a:solidFill>
              </a:rPr>
              <a:t> </a:t>
            </a:r>
            <a:r>
              <a:rPr lang="zh-CN" altLang="en-US" sz="4000" b="1">
                <a:solidFill>
                  <a:srgbClr val="0000FF"/>
                </a:solidFill>
              </a:rPr>
              <a:t>小船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476375" y="3716338"/>
            <a:ext cx="334486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/>
              <a:t>蓝蓝的天空</a:t>
            </a:r>
            <a:r>
              <a:rPr lang="zh-CN" altLang="en-US" sz="4800" b="1">
                <a:solidFill>
                  <a:srgbClr val="D60093"/>
                </a:solidFill>
              </a:rPr>
              <a:t>像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547813" y="4508500"/>
            <a:ext cx="334486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/>
              <a:t>闪闪的星星</a:t>
            </a:r>
            <a:r>
              <a:rPr lang="zh-CN" altLang="en-US" sz="4800" b="1">
                <a:solidFill>
                  <a:srgbClr val="D60093"/>
                </a:solidFill>
              </a:rPr>
              <a:t>像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4716463" y="3789363"/>
            <a:ext cx="2303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0000FF"/>
                </a:solidFill>
              </a:rPr>
              <a:t> </a:t>
            </a:r>
            <a:r>
              <a:rPr lang="zh-CN" altLang="en-US" sz="4000" b="1">
                <a:solidFill>
                  <a:srgbClr val="0000FF"/>
                </a:solidFill>
              </a:rPr>
              <a:t>大海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4787900" y="4508500"/>
            <a:ext cx="2232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0000FF"/>
                </a:solidFill>
              </a:rPr>
              <a:t> </a:t>
            </a:r>
            <a:r>
              <a:rPr lang="zh-CN" altLang="en-US" sz="4000" b="1">
                <a:solidFill>
                  <a:srgbClr val="0000FF"/>
                </a:solidFill>
              </a:rPr>
              <a:t>宝石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4787900" y="5229225"/>
            <a:ext cx="2376488" cy="73025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4787900" y="3716338"/>
            <a:ext cx="2376488" cy="73025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4787900" y="4365625"/>
            <a:ext cx="2376488" cy="73025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403350" y="1268413"/>
            <a:ext cx="2016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chemeClr val="accent2"/>
                </a:solidFill>
              </a:rPr>
              <a:t>我会说</a:t>
            </a:r>
          </a:p>
        </p:txBody>
      </p:sp>
    </p:spTree>
  </p:cSld>
  <p:clrMapOvr>
    <a:masterClrMapping/>
  </p:clrMapOvr>
  <p:transition spd="med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/>
      <p:bldP spid="36875" grpId="0"/>
      <p:bldP spid="368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5686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4400" b="1" dirty="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读一读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07950" y="1897063"/>
            <a:ext cx="8640763" cy="3749675"/>
          </a:xfrm>
          <a:prstGeom prst="rect">
            <a:avLst/>
          </a:prstGeom>
          <a:noFill/>
          <a:ln>
            <a:noFill/>
          </a:ln>
          <a:effectLst>
            <a:outerShdw dist="17961" dir="135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3600" b="1" dirty="0">
                <a:solidFill>
                  <a:srgbClr val="076123"/>
                </a:solidFill>
                <a:latin typeface="宋体" pitchFamily="2" charset="-122"/>
              </a:rPr>
              <a:t>  </a:t>
            </a:r>
            <a:r>
              <a:rPr kumimoji="0" lang="en-US" altLang="zh-CN" sz="3600" b="1" dirty="0" err="1">
                <a:solidFill>
                  <a:srgbClr val="076123"/>
                </a:solidFill>
                <a:latin typeface="宋体" pitchFamily="2" charset="-122"/>
              </a:rPr>
              <a:t>chuán</a:t>
            </a:r>
            <a:r>
              <a:rPr kumimoji="0" lang="en-US" altLang="zh-CN" sz="3600" b="1" dirty="0">
                <a:solidFill>
                  <a:srgbClr val="076123"/>
                </a:solidFill>
                <a:latin typeface="宋体" pitchFamily="2" charset="-122"/>
              </a:rPr>
              <a:t>    </a:t>
            </a:r>
            <a:r>
              <a:rPr kumimoji="0" lang="en-US" altLang="zh-CN" sz="3600" b="1" dirty="0" err="1">
                <a:solidFill>
                  <a:srgbClr val="076123"/>
                </a:solidFill>
                <a:latin typeface="宋体" pitchFamily="2" charset="-122"/>
              </a:rPr>
              <a:t>wān</a:t>
            </a:r>
            <a:r>
              <a:rPr kumimoji="0" lang="en-US" altLang="zh-CN" sz="3600" b="1" dirty="0">
                <a:solidFill>
                  <a:srgbClr val="076123"/>
                </a:solidFill>
                <a:latin typeface="宋体" pitchFamily="2" charset="-122"/>
              </a:rPr>
              <a:t>      </a:t>
            </a:r>
            <a:r>
              <a:rPr kumimoji="0" lang="en-US" altLang="zh-CN" sz="3600" b="1" dirty="0" err="1">
                <a:solidFill>
                  <a:srgbClr val="076123"/>
                </a:solidFill>
                <a:latin typeface="宋体" pitchFamily="2" charset="-122"/>
              </a:rPr>
              <a:t>zuò</a:t>
            </a:r>
            <a:r>
              <a:rPr kumimoji="0" lang="en-US" altLang="zh-CN" sz="3600" b="1" dirty="0">
                <a:solidFill>
                  <a:srgbClr val="076123"/>
                </a:solidFill>
                <a:latin typeface="宋体" pitchFamily="2" charset="-122"/>
              </a:rPr>
              <a:t>      </a:t>
            </a:r>
            <a:r>
              <a:rPr kumimoji="0" lang="en-US" altLang="zh-CN" sz="3600" b="1" dirty="0" err="1">
                <a:solidFill>
                  <a:srgbClr val="076123"/>
                </a:solidFill>
                <a:latin typeface="宋体" pitchFamily="2" charset="-122"/>
              </a:rPr>
              <a:t>zhǐ</a:t>
            </a:r>
            <a:endParaRPr kumimoji="0" lang="en-US" altLang="zh-CN" sz="3600" b="1" dirty="0">
              <a:solidFill>
                <a:srgbClr val="076123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kumimoji="0" lang="en-US" altLang="zh-CN" sz="44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kumimoji="0" lang="zh-CN" altLang="en-US" sz="44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小船        弯弯      坐 在     只有 </a:t>
            </a:r>
            <a:endParaRPr kumimoji="0" lang="zh-CN" altLang="en-US" sz="3600" b="1" dirty="0">
              <a:solidFill>
                <a:srgbClr val="076123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600" dirty="0">
                <a:solidFill>
                  <a:srgbClr val="076123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kumimoji="0" lang="en-US" altLang="zh-CN" sz="3600" b="1" dirty="0" err="1">
                <a:solidFill>
                  <a:srgbClr val="076123"/>
                </a:solidFill>
                <a:latin typeface="宋体" pitchFamily="2" charset="-122"/>
              </a:rPr>
              <a:t>kànjiàn</a:t>
            </a:r>
            <a:r>
              <a:rPr kumimoji="0" lang="en-US" altLang="zh-CN" sz="3600" b="1" dirty="0">
                <a:solidFill>
                  <a:srgbClr val="076123"/>
                </a:solidFill>
                <a:latin typeface="宋体" pitchFamily="2" charset="-122"/>
              </a:rPr>
              <a:t>   </a:t>
            </a:r>
            <a:r>
              <a:rPr kumimoji="0" lang="en-US" altLang="zh-CN" sz="3600" b="1" dirty="0" err="1">
                <a:solidFill>
                  <a:srgbClr val="076123"/>
                </a:solidFill>
                <a:latin typeface="宋体" pitchFamily="2" charset="-122"/>
              </a:rPr>
              <a:t>shǎn</a:t>
            </a:r>
            <a:r>
              <a:rPr kumimoji="0" lang="en-US" altLang="zh-CN" sz="3600" b="1" dirty="0">
                <a:solidFill>
                  <a:srgbClr val="076123"/>
                </a:solidFill>
                <a:latin typeface="宋体" pitchFamily="2" charset="-122"/>
              </a:rPr>
              <a:t>     </a:t>
            </a:r>
            <a:r>
              <a:rPr kumimoji="0" lang="en-US" altLang="zh-CN" sz="3600" b="1" dirty="0" err="1">
                <a:solidFill>
                  <a:srgbClr val="076123"/>
                </a:solidFill>
                <a:latin typeface="宋体" pitchFamily="2" charset="-122"/>
              </a:rPr>
              <a:t>xīn</a:t>
            </a:r>
            <a:r>
              <a:rPr kumimoji="0" lang="en-US" altLang="zh-CN" sz="3600" b="1" dirty="0" err="1">
                <a:solidFill>
                  <a:srgbClr val="076123"/>
                </a:solidFill>
                <a:latin typeface="Arial" pitchFamily="34" charset="0"/>
                <a:ea typeface="楷体_GB2312" pitchFamily="49" charset="-122"/>
              </a:rPr>
              <a:t>ɡ</a:t>
            </a:r>
            <a:r>
              <a:rPr kumimoji="0" lang="en-US" altLang="zh-CN" sz="3600" b="1" dirty="0">
                <a:solidFill>
                  <a:srgbClr val="076123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kumimoji="0" lang="en-US" altLang="zh-CN" sz="3600" b="1" dirty="0" err="1">
                <a:solidFill>
                  <a:srgbClr val="076123"/>
                </a:solidFill>
              </a:rPr>
              <a:t>xinɡ</a:t>
            </a:r>
            <a:r>
              <a:rPr kumimoji="0" lang="en-US" altLang="zh-CN" sz="3600" b="1" dirty="0">
                <a:solidFill>
                  <a:srgbClr val="076123"/>
                </a:solidFill>
                <a:latin typeface="宋体" pitchFamily="2" charset="-122"/>
              </a:rPr>
              <a:t>  </a:t>
            </a:r>
            <a:r>
              <a:rPr kumimoji="0" lang="en-US" altLang="zh-CN" sz="3600" b="1" dirty="0" err="1">
                <a:solidFill>
                  <a:srgbClr val="076123"/>
                </a:solidFill>
                <a:latin typeface="宋体" pitchFamily="2" charset="-122"/>
              </a:rPr>
              <a:t>lán</a:t>
            </a:r>
            <a:endParaRPr kumimoji="0" lang="en-US" altLang="zh-CN" sz="3600" b="1" dirty="0">
              <a:solidFill>
                <a:srgbClr val="076123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kumimoji="0" lang="en-US" altLang="zh-CN" sz="44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kumimoji="0" lang="zh-CN" altLang="en-US" sz="44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看 见       闪闪      星  星      蓝天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619250" y="5589588"/>
            <a:ext cx="2160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0000FF"/>
                </a:solidFill>
              </a:rPr>
              <a:t>  </a:t>
            </a:r>
            <a:r>
              <a:rPr lang="zh-CN" altLang="en-US" sz="3600" b="1">
                <a:solidFill>
                  <a:srgbClr val="0000FF"/>
                </a:solidFill>
              </a:rPr>
              <a:t>舟   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5" grpId="0"/>
      <p:bldP spid="5427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059832" y="1301119"/>
            <a:ext cx="2635250" cy="8239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4800" b="1" dirty="0">
                <a:solidFill>
                  <a:srgbClr val="054B1B"/>
                </a:solidFill>
                <a:latin typeface="Arial" pitchFamily="34" charset="0"/>
                <a:ea typeface="楷体_GB2312" pitchFamily="49" charset="-122"/>
              </a:rPr>
              <a:t>会写的字</a:t>
            </a:r>
          </a:p>
        </p:txBody>
      </p:sp>
      <p:grpSp>
        <p:nvGrpSpPr>
          <p:cNvPr id="71683" name="Group 3"/>
          <p:cNvGrpSpPr>
            <a:grpSpLocks/>
          </p:cNvGrpSpPr>
          <p:nvPr/>
        </p:nvGrpSpPr>
        <p:grpSpPr bwMode="auto">
          <a:xfrm>
            <a:off x="816314" y="3427400"/>
            <a:ext cx="1223963" cy="1223962"/>
            <a:chOff x="2426" y="1253"/>
            <a:chExt cx="1815" cy="1814"/>
          </a:xfrm>
        </p:grpSpPr>
        <p:sp>
          <p:nvSpPr>
            <p:cNvPr id="71684" name="Rectangle 4"/>
            <p:cNvSpPr>
              <a:spLocks noChangeArrowheads="1"/>
            </p:cNvSpPr>
            <p:nvPr/>
          </p:nvSpPr>
          <p:spPr bwMode="auto">
            <a:xfrm>
              <a:off x="2426" y="1253"/>
              <a:ext cx="1815" cy="18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5" name="Line 5"/>
            <p:cNvSpPr>
              <a:spLocks noChangeShapeType="1"/>
            </p:cNvSpPr>
            <p:nvPr/>
          </p:nvSpPr>
          <p:spPr bwMode="auto">
            <a:xfrm flipH="1">
              <a:off x="2426" y="2160"/>
              <a:ext cx="181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6" name="Line 6"/>
            <p:cNvSpPr>
              <a:spLocks noChangeShapeType="1"/>
            </p:cNvSpPr>
            <p:nvPr/>
          </p:nvSpPr>
          <p:spPr bwMode="auto">
            <a:xfrm>
              <a:off x="3334" y="1298"/>
              <a:ext cx="0" cy="176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687" name="Group 7"/>
          <p:cNvGrpSpPr>
            <a:grpSpLocks/>
          </p:cNvGrpSpPr>
          <p:nvPr/>
        </p:nvGrpSpPr>
        <p:grpSpPr bwMode="auto">
          <a:xfrm>
            <a:off x="2832439" y="3427400"/>
            <a:ext cx="1223963" cy="1223962"/>
            <a:chOff x="2426" y="1253"/>
            <a:chExt cx="1815" cy="1814"/>
          </a:xfrm>
        </p:grpSpPr>
        <p:sp>
          <p:nvSpPr>
            <p:cNvPr id="71688" name="Rectangle 8"/>
            <p:cNvSpPr>
              <a:spLocks noChangeArrowheads="1"/>
            </p:cNvSpPr>
            <p:nvPr/>
          </p:nvSpPr>
          <p:spPr bwMode="auto">
            <a:xfrm>
              <a:off x="2426" y="1253"/>
              <a:ext cx="1815" cy="18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9" name="Line 9"/>
            <p:cNvSpPr>
              <a:spLocks noChangeShapeType="1"/>
            </p:cNvSpPr>
            <p:nvPr/>
          </p:nvSpPr>
          <p:spPr bwMode="auto">
            <a:xfrm flipH="1">
              <a:off x="2426" y="2160"/>
              <a:ext cx="181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Line 10"/>
            <p:cNvSpPr>
              <a:spLocks noChangeShapeType="1"/>
            </p:cNvSpPr>
            <p:nvPr/>
          </p:nvSpPr>
          <p:spPr bwMode="auto">
            <a:xfrm>
              <a:off x="3334" y="1298"/>
              <a:ext cx="0" cy="176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691" name="Group 11"/>
          <p:cNvGrpSpPr>
            <a:grpSpLocks/>
          </p:cNvGrpSpPr>
          <p:nvPr/>
        </p:nvGrpSpPr>
        <p:grpSpPr bwMode="auto">
          <a:xfrm>
            <a:off x="4921589" y="3427400"/>
            <a:ext cx="1223963" cy="1223962"/>
            <a:chOff x="2426" y="1253"/>
            <a:chExt cx="1815" cy="1814"/>
          </a:xfrm>
        </p:grpSpPr>
        <p:sp>
          <p:nvSpPr>
            <p:cNvPr id="71692" name="Rectangle 12"/>
            <p:cNvSpPr>
              <a:spLocks noChangeArrowheads="1"/>
            </p:cNvSpPr>
            <p:nvPr/>
          </p:nvSpPr>
          <p:spPr bwMode="auto">
            <a:xfrm>
              <a:off x="2426" y="1253"/>
              <a:ext cx="1815" cy="18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3" name="Line 13"/>
            <p:cNvSpPr>
              <a:spLocks noChangeShapeType="1"/>
            </p:cNvSpPr>
            <p:nvPr/>
          </p:nvSpPr>
          <p:spPr bwMode="auto">
            <a:xfrm flipH="1">
              <a:off x="2426" y="2160"/>
              <a:ext cx="181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Line 14"/>
            <p:cNvSpPr>
              <a:spLocks noChangeShapeType="1"/>
            </p:cNvSpPr>
            <p:nvPr/>
          </p:nvSpPr>
          <p:spPr bwMode="auto">
            <a:xfrm>
              <a:off x="3334" y="1298"/>
              <a:ext cx="0" cy="176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695" name="Group 15"/>
          <p:cNvGrpSpPr>
            <a:grpSpLocks/>
          </p:cNvGrpSpPr>
          <p:nvPr/>
        </p:nvGrpSpPr>
        <p:grpSpPr bwMode="auto">
          <a:xfrm>
            <a:off x="6937714" y="3427400"/>
            <a:ext cx="1223963" cy="1223962"/>
            <a:chOff x="2426" y="1253"/>
            <a:chExt cx="1815" cy="1814"/>
          </a:xfrm>
        </p:grpSpPr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2426" y="1253"/>
              <a:ext cx="1815" cy="18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7" name="Line 17"/>
            <p:cNvSpPr>
              <a:spLocks noChangeShapeType="1"/>
            </p:cNvSpPr>
            <p:nvPr/>
          </p:nvSpPr>
          <p:spPr bwMode="auto">
            <a:xfrm flipH="1">
              <a:off x="2426" y="2160"/>
              <a:ext cx="181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Line 18"/>
            <p:cNvSpPr>
              <a:spLocks noChangeShapeType="1"/>
            </p:cNvSpPr>
            <p:nvPr/>
          </p:nvSpPr>
          <p:spPr bwMode="auto">
            <a:xfrm>
              <a:off x="3334" y="1298"/>
              <a:ext cx="0" cy="176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816314" y="3340087"/>
            <a:ext cx="73453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 eaLnBrk="0" hangingPunct="0"/>
            <a:r>
              <a:rPr kumimoji="0" lang="zh-CN" altLang="en-US" sz="8000" b="1" dirty="0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见白田电</a:t>
            </a:r>
          </a:p>
        </p:txBody>
      </p:sp>
    </p:spTree>
  </p:cSld>
  <p:clrMapOvr>
    <a:masterClrMapping/>
  </p:clrMapOvr>
  <p:transition spd="med">
    <p:checker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684213" y="908050"/>
            <a:ext cx="82804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/>
              <a:t>见： 不见、见机、见习、开门见山</a:t>
            </a:r>
            <a:br>
              <a:rPr lang="zh-CN" altLang="en-US" sz="3600" b="1" dirty="0"/>
            </a:br>
            <a:endParaRPr lang="zh-CN" altLang="en-US" sz="3600" b="1" dirty="0"/>
          </a:p>
          <a:p>
            <a:pPr>
              <a:spcBef>
                <a:spcPct val="50000"/>
              </a:spcBef>
            </a:pPr>
            <a:r>
              <a:rPr lang="zh-CN" altLang="en-US" sz="3600" b="1" dirty="0"/>
              <a:t>白： 白天、白米、白云、白水、长白山</a:t>
            </a:r>
            <a:br>
              <a:rPr lang="zh-CN" altLang="en-US" sz="3600" b="1" dirty="0"/>
            </a:br>
            <a:endParaRPr lang="zh-CN" altLang="en-US" sz="3600" b="1" dirty="0"/>
          </a:p>
          <a:p>
            <a:pPr>
              <a:spcBef>
                <a:spcPct val="50000"/>
              </a:spcBef>
            </a:pPr>
            <a:r>
              <a:rPr lang="zh-CN" altLang="en-US" sz="3600" b="1" dirty="0"/>
              <a:t>田： 水田、下田、心田、田里</a:t>
            </a:r>
            <a:br>
              <a:rPr lang="zh-CN" altLang="en-US" sz="3600" b="1" dirty="0"/>
            </a:br>
            <a:endParaRPr lang="zh-CN" altLang="en-US" sz="3600" b="1" dirty="0"/>
          </a:p>
          <a:p>
            <a:pPr>
              <a:spcBef>
                <a:spcPct val="50000"/>
              </a:spcBef>
            </a:pPr>
            <a:r>
              <a:rPr lang="zh-CN" altLang="en-US" sz="3600" b="1" dirty="0"/>
              <a:t>电： 电子、电文、</a:t>
            </a:r>
            <a:r>
              <a:rPr lang="zh-CN" altLang="en-US" sz="3600" b="1" dirty="0" smtClean="0"/>
              <a:t>电门   </a:t>
            </a:r>
            <a:endParaRPr lang="zh-CN" altLang="en-US" sz="3600" b="1" dirty="0"/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250825" y="333375"/>
            <a:ext cx="252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</a:rPr>
              <a:t>我会组词。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图片 9" descr="1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132138" y="476250"/>
            <a:ext cx="7461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5" name="图片 9" descr="1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08625" y="1773238"/>
            <a:ext cx="7461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6" name="图片 9" descr="1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84888" y="188913"/>
            <a:ext cx="7461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图片 9" descr="1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68313" y="1052513"/>
            <a:ext cx="7461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图片 9" descr="1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403350" y="2565400"/>
            <a:ext cx="7461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9" name="图片 9" descr="1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219700" y="3933825"/>
            <a:ext cx="7461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0" name="图片 9" descr="1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635375" y="2420938"/>
            <a:ext cx="7461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1" name="图片 9" descr="1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59113" y="4437063"/>
            <a:ext cx="7461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2" name="图片 9" descr="1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11188" y="4149725"/>
            <a:ext cx="7461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08625" y="1773238"/>
            <a:ext cx="7461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08625" y="333375"/>
            <a:ext cx="7461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0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403350" y="2565400"/>
            <a:ext cx="7461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219700" y="3933825"/>
            <a:ext cx="7461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635375" y="2420938"/>
            <a:ext cx="7461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3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59113" y="4437063"/>
            <a:ext cx="7461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4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11188" y="4149725"/>
            <a:ext cx="7461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5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916238" y="692150"/>
            <a:ext cx="7461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395288" y="620713"/>
            <a:ext cx="136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b="1">
                <a:solidFill>
                  <a:srgbClr val="FFFF66"/>
                </a:solidFill>
                <a:latin typeface="Arial" pitchFamily="34" charset="0"/>
              </a:rPr>
              <a:t>chuán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250825" y="1196975"/>
            <a:ext cx="1512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4000" b="1">
                <a:solidFill>
                  <a:srgbClr val="FFFF66"/>
                </a:solidFill>
                <a:latin typeface="Arial" pitchFamily="34" charset="0"/>
              </a:rPr>
              <a:t>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6" grpId="0" autoUpdateAnimBg="0"/>
      <p:bldP spid="8090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08625" y="1773238"/>
            <a:ext cx="7461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3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84888" y="188913"/>
            <a:ext cx="7461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403350" y="2565400"/>
            <a:ext cx="7461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219700" y="3933825"/>
            <a:ext cx="7461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635375" y="2420938"/>
            <a:ext cx="7461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59113" y="4437063"/>
            <a:ext cx="7461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8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11188" y="4149725"/>
            <a:ext cx="7461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1512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4000" b="1">
                <a:solidFill>
                  <a:srgbClr val="FFFF66"/>
                </a:solidFill>
                <a:latin typeface="Arial" pitchFamily="34" charset="0"/>
              </a:rPr>
              <a:t>船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2843213" y="908050"/>
            <a:ext cx="1370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4000" b="1">
                <a:solidFill>
                  <a:srgbClr val="FFFF66"/>
                </a:solidFill>
                <a:latin typeface="Arial" pitchFamily="34" charset="0"/>
              </a:rPr>
              <a:t>弯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95288" y="333375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b="1">
                <a:solidFill>
                  <a:srgbClr val="FFFF66"/>
                </a:solidFill>
                <a:latin typeface="Arial" pitchFamily="34" charset="0"/>
              </a:rPr>
              <a:t>chuán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3059113" y="333375"/>
            <a:ext cx="1387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b="1">
                <a:solidFill>
                  <a:srgbClr val="FFFF66"/>
                </a:solidFill>
                <a:latin typeface="Arial" pitchFamily="34" charset="0"/>
              </a:rPr>
              <a:t>Wān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0" grpId="0" autoUpdateAnimBg="0"/>
      <p:bldP spid="8193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08625" y="1773238"/>
            <a:ext cx="7461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7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403350" y="2565400"/>
            <a:ext cx="7461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8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219700" y="3933825"/>
            <a:ext cx="7461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635375" y="2420938"/>
            <a:ext cx="7461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59113" y="4437063"/>
            <a:ext cx="7461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1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11188" y="4149725"/>
            <a:ext cx="7461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179388" y="549275"/>
            <a:ext cx="15128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66"/>
                </a:solidFill>
                <a:latin typeface="Arial" pitchFamily="34" charset="0"/>
              </a:rPr>
              <a:t>chuán</a:t>
            </a:r>
            <a:r>
              <a:rPr kumimoji="0" lang="zh-CN" altLang="en-US" sz="3200" b="1">
                <a:solidFill>
                  <a:srgbClr val="FFFF66"/>
                </a:solidFill>
                <a:latin typeface="Arial" pitchFamily="34" charset="0"/>
              </a:rPr>
              <a:t>船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2843213" y="260350"/>
            <a:ext cx="13700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66"/>
                </a:solidFill>
                <a:latin typeface="Arial" pitchFamily="34" charset="0"/>
              </a:rPr>
              <a:t>Wān</a:t>
            </a:r>
            <a:r>
              <a:rPr kumimoji="0" lang="zh-CN" altLang="en-US" sz="3200" b="1">
                <a:solidFill>
                  <a:srgbClr val="FFFF66"/>
                </a:solidFill>
                <a:latin typeface="Arial" pitchFamily="34" charset="0"/>
              </a:rPr>
              <a:t>弯</a:t>
            </a: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5508625" y="117475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</a:rPr>
              <a:t>zuò</a:t>
            </a: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5435600" y="765175"/>
            <a:ext cx="1512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kumimoji="0" lang="zh-CN" altLang="zh-CN" sz="4000" b="1">
              <a:solidFill>
                <a:srgbClr val="FFFF66"/>
              </a:solidFill>
              <a:latin typeface="Arial" pitchFamily="34" charset="0"/>
            </a:endParaRPr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5867400" y="836613"/>
            <a:ext cx="12239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000" b="1">
                <a:solidFill>
                  <a:srgbClr val="FFFF00"/>
                </a:solidFill>
                <a:latin typeface="Arial" pitchFamily="34" charset="0"/>
              </a:rPr>
              <a:t>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4" grpId="0" autoUpdateAnimBg="0"/>
      <p:bldP spid="8295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132138" y="2205038"/>
            <a:ext cx="7461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1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708400" y="4294188"/>
            <a:ext cx="7461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2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331913" y="4365625"/>
            <a:ext cx="7461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图片 9" descr="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795963" y="2133600"/>
            <a:ext cx="7461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79388" y="549275"/>
            <a:ext cx="15128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66"/>
                </a:solidFill>
                <a:latin typeface="Arial" pitchFamily="34" charset="0"/>
              </a:rPr>
              <a:t>chuán</a:t>
            </a:r>
            <a:r>
              <a:rPr kumimoji="0" lang="zh-CN" altLang="en-US" sz="3200" b="1">
                <a:solidFill>
                  <a:srgbClr val="FFFF66"/>
                </a:solidFill>
                <a:latin typeface="Arial" pitchFamily="34" charset="0"/>
              </a:rPr>
              <a:t>船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843213" y="260350"/>
            <a:ext cx="13700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66"/>
                </a:solidFill>
                <a:latin typeface="Arial" pitchFamily="34" charset="0"/>
              </a:rPr>
              <a:t>Wān</a:t>
            </a:r>
            <a:r>
              <a:rPr kumimoji="0" lang="zh-CN" altLang="en-US" sz="3200" b="1">
                <a:solidFill>
                  <a:srgbClr val="FFFF66"/>
                </a:solidFill>
                <a:latin typeface="Arial" pitchFamily="34" charset="0"/>
              </a:rPr>
              <a:t>弯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827088" y="1989138"/>
            <a:ext cx="936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</a:rPr>
              <a:t>kàn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5724525" y="117475"/>
            <a:ext cx="1439863" cy="130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FFFF00"/>
                </a:solidFill>
                <a:latin typeface="Arial" pitchFamily="34" charset="0"/>
              </a:rPr>
              <a:t>zuò</a:t>
            </a:r>
          </a:p>
          <a:p>
            <a:pPr algn="ctr">
              <a:spcBef>
                <a:spcPct val="50000"/>
              </a:spcBef>
            </a:pPr>
            <a:r>
              <a:rPr kumimoji="0" lang="zh-CN" altLang="en-US" sz="3200" b="1">
                <a:solidFill>
                  <a:srgbClr val="FFFF00"/>
                </a:solidFill>
                <a:latin typeface="Arial" pitchFamily="34" charset="0"/>
              </a:rPr>
              <a:t>坐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900113" y="2708275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000" b="1">
                <a:solidFill>
                  <a:srgbClr val="FFFF00"/>
                </a:solidFill>
                <a:latin typeface="Arial" pitchFamily="34" charset="0"/>
              </a:rPr>
              <a:t>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6" grpId="0" autoUpdateAnimBg="0"/>
      <p:bldP spid="83978" grpId="0" autoUpdateAnimBg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462</Words>
  <Application>Microsoft Office PowerPoint</Application>
  <PresentationFormat>全屏显示(4:3)</PresentationFormat>
  <Paragraphs>161</Paragraphs>
  <Slides>41</Slides>
  <Notes>0</Notes>
  <HiddenSlides>0</HiddenSlides>
  <MMClips>9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Arial</vt:lpstr>
      <vt:lpstr>宋体</vt:lpstr>
      <vt:lpstr>Times New Roman</vt:lpstr>
      <vt:lpstr>楷体_GB2312</vt:lpstr>
      <vt:lpstr>黑体</vt:lpstr>
      <vt:lpstr>华文彩云</vt:lpstr>
      <vt:lpstr>PMingLiU</vt:lpstr>
      <vt:lpstr>MS Gothic</vt:lpstr>
      <vt:lpstr>Franklin Gothic Medium</vt:lpstr>
      <vt:lpstr>仿宋_GB2312</vt:lpstr>
      <vt:lpstr>Batang</vt:lpstr>
      <vt:lpstr>楷体</vt:lpstr>
      <vt:lpstr>第一PPT模板网-WWW.1PPT.COM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   门+人——（      ）   口+八——（      ）  土+人+人——（      ） </vt:lpstr>
      <vt:lpstr>土堆上坐着两个人——  一个人走进门里去了——</vt:lpstr>
      <vt:lpstr>幻灯片 19</vt:lpstr>
      <vt:lpstr>幻灯片 20</vt:lpstr>
      <vt:lpstr>幻灯片 21</vt:lpstr>
      <vt:lpstr>小小的船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</vt:vector>
  </TitlesOfParts>
  <Company>kj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第一PPT模板网-WWW.1PPT.COM_x000d_
</dc:description>
  <cp:lastModifiedBy>liuwei</cp:lastModifiedBy>
  <cp:revision>170</cp:revision>
  <dcterms:created xsi:type="dcterms:W3CDTF">2000-11-13T06:26:10Z</dcterms:created>
  <dcterms:modified xsi:type="dcterms:W3CDTF">2017-04-14T14:51:23Z</dcterms:modified>
  <cp:category>第一PPT模板网-WWW.1PPT.COM</cp:category>
</cp:coreProperties>
</file>