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4" r:id="rId5"/>
    <p:sldId id="268" r:id="rId6"/>
    <p:sldId id="262" r:id="rId7"/>
    <p:sldId id="266" r:id="rId8"/>
    <p:sldId id="269" r:id="rId9"/>
    <p:sldId id="263" r:id="rId10"/>
    <p:sldId id="265" r:id="rId11"/>
  </p:sldIdLst>
  <p:sldSz cx="10080625" cy="63007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41" y="-82"/>
      </p:cViewPr>
      <p:guideLst>
        <p:guide orient="horz" pos="1984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1"/>
          <a:lstStyle/>
          <a:p>
            <a: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C1981EA-FBF6-49D1-96AC-C6D102490F27}" type="slidenum">
              <a:t>‹N°›</a:t>
            </a:fld>
            <a:endParaRPr lang="fr-CH" sz="14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872600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Move="1" noResize="1"/>
          </p:cNvSpPr>
          <p:nvPr/>
        </p:nvSpPr>
        <p:spPr>
          <a:xfrm>
            <a:off x="0" y="0"/>
            <a:ext cx="7560003" cy="10691996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4997" rIns="90004" bIns="44997" anchor="ctr" anchorCtr="1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" name="Forme libre 2"/>
          <p:cNvSpPr/>
          <p:nvPr/>
        </p:nvSpPr>
        <p:spPr>
          <a:xfrm>
            <a:off x="0" y="0"/>
            <a:ext cx="7559637" cy="1069164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4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4" tIns="46798" rIns="90004" bIns="46798" anchor="ctr" anchorCtr="0" compatLnSpc="1"/>
          <a:lstStyle/>
          <a:p>
            <a: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06643" y="812883"/>
            <a:ext cx="5341677" cy="4005355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5" name="Espace réservé des commentaires 4"/>
          <p:cNvSpPr txBox="1">
            <a:spLocks noGrp="1"/>
          </p:cNvSpPr>
          <p:nvPr>
            <p:ph type="body" sz="quarter" idx="3"/>
          </p:nvPr>
        </p:nvSpPr>
        <p:spPr>
          <a:xfrm>
            <a:off x="755641" y="5078156"/>
            <a:ext cx="6045116" cy="48085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fr-CH"/>
          </a:p>
        </p:txBody>
      </p:sp>
      <p:sp>
        <p:nvSpPr>
          <p:cNvPr id="6" name="Espace réservé de l'en-tête 5"/>
          <p:cNvSpPr txBox="1">
            <a:spLocks noGrp="1"/>
          </p:cNvSpPr>
          <p:nvPr>
            <p:ph type="hdr" sz="quarter"/>
          </p:nvPr>
        </p:nvSpPr>
        <p:spPr>
          <a:xfrm>
            <a:off x="0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idx="1"/>
          </p:nvPr>
        </p:nvSpPr>
        <p:spPr>
          <a:xfrm>
            <a:off x="4278239" y="-356"/>
            <a:ext cx="3278160" cy="5317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4"/>
          </p:nvPr>
        </p:nvSpPr>
        <p:spPr>
          <a:xfrm>
            <a:off x="0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5"/>
          </p:nvPr>
        </p:nvSpPr>
        <p:spPr>
          <a:xfrm>
            <a:off x="4278239" y="10156679"/>
            <a:ext cx="3278160" cy="53208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D31D0804-DD90-446B-B137-4D9797887DD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0">
      <a:lnSpc>
        <a:spcPct val="100000"/>
      </a:lnSpc>
      <a:spcBef>
        <a:spcPts val="450"/>
      </a:spcBef>
      <a:spcAft>
        <a:spcPts val="0"/>
      </a:spcAft>
      <a:buNone/>
      <a:tabLst>
        <a:tab pos="0" algn="l"/>
        <a:tab pos="448915" algn="l"/>
        <a:tab pos="898196" algn="l"/>
        <a:tab pos="1347478" algn="l"/>
        <a:tab pos="1796759" algn="l"/>
        <a:tab pos="2246040" algn="l"/>
        <a:tab pos="2695322" algn="l"/>
        <a:tab pos="3144603" algn="l"/>
        <a:tab pos="3593875" algn="l"/>
        <a:tab pos="4043156" algn="l"/>
        <a:tab pos="4492438" algn="l"/>
        <a:tab pos="4941719" algn="l"/>
        <a:tab pos="5391000" algn="l"/>
        <a:tab pos="5840281" algn="l"/>
        <a:tab pos="6289563" algn="l"/>
        <a:tab pos="6738844" algn="l"/>
        <a:tab pos="7188116" algn="l"/>
        <a:tab pos="7637397" algn="l"/>
        <a:tab pos="8086679" algn="l"/>
        <a:tab pos="8535960" algn="l"/>
        <a:tab pos="8985241" algn="l"/>
      </a:tabLst>
      <a:defRPr lang="fr-CH" sz="1200" b="0" i="0" u="none" strike="noStrike" kern="0" cap="none" spc="0" baseline="0">
        <a:solidFill>
          <a:srgbClr val="000000"/>
        </a:solidFill>
        <a:uFillTx/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574675" y="812800"/>
            <a:ext cx="6405563" cy="4005263"/>
          </a:xfrm>
          <a:solidFill>
            <a:srgbClr val="729FCF"/>
          </a:solidFill>
          <a:ln w="25402">
            <a:solidFill>
              <a:srgbClr val="3465AF"/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957392"/>
            <a:ext cx="8569327" cy="1350961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1"/>
          </p:nvPr>
        </p:nvSpPr>
        <p:spPr>
          <a:xfrm>
            <a:off x="1512883" y="3570283"/>
            <a:ext cx="7056433" cy="1609728"/>
          </a:xfrm>
        </p:spPr>
        <p:txBody>
          <a:bodyPr anchorCtr="1"/>
          <a:lstStyle>
            <a:lvl1pPr marL="0" algn="ctr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4532E4-E284-4C4C-932C-ECE0142CB4D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0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B5A8F1-E6AB-4D65-B81D-1C33DFD78279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 txBox="1">
            <a:spLocks noGrp="1"/>
          </p:cNvSpPr>
          <p:nvPr>
            <p:ph type="title" orient="vert"/>
          </p:nvPr>
        </p:nvSpPr>
        <p:spPr>
          <a:xfrm>
            <a:off x="7304090" y="250829"/>
            <a:ext cx="2266953" cy="4875215"/>
          </a:xfrm>
        </p:spPr>
        <p:txBody>
          <a:bodyPr vert="eaVert"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 txBox="1">
            <a:spLocks noGrp="1"/>
          </p:cNvSpPr>
          <p:nvPr>
            <p:ph type="body" orient="vert" idx="1"/>
          </p:nvPr>
        </p:nvSpPr>
        <p:spPr>
          <a:xfrm>
            <a:off x="503240" y="250829"/>
            <a:ext cx="6648446" cy="487521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AD391C-9E1A-4323-B664-BEDAA0A81C43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B9F4DD-82AB-4CDE-8979-5B3190FD794E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1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796927" y="4048121"/>
            <a:ext cx="8567735" cy="1252535"/>
          </a:xfrm>
        </p:spPr>
        <p:txBody>
          <a:bodyPr anchor="t" anchorCtr="0"/>
          <a:lstStyle>
            <a:lvl1pPr algn="l">
              <a:defRPr lang="fr-FR" sz="4000" b="1" cap="all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796927" y="2670176"/>
            <a:ext cx="8567735" cy="137794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55C7AD-1D59-480E-A8E7-ECC326DC62E2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503240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113333" y="1474790"/>
            <a:ext cx="4457700" cy="3651254"/>
          </a:xfrm>
        </p:spPr>
        <p:txBody>
          <a:bodyPr/>
          <a:lstStyle>
            <a:lvl1pPr>
              <a:defRPr/>
            </a:lvl1pPr>
            <a:lvl2pPr>
              <a:defRPr sz="2400"/>
            </a:lvl2pPr>
            <a:lvl3pPr>
              <a:defRPr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CC3F73-206C-4916-9902-4C064A498A3A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2410"/>
            <a:ext cx="9072567" cy="1049338"/>
          </a:xfrm>
        </p:spPr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4821" y="1409703"/>
            <a:ext cx="4452935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 txBox="1">
            <a:spLocks noGrp="1"/>
          </p:cNvSpPr>
          <p:nvPr>
            <p:ph idx="2"/>
          </p:nvPr>
        </p:nvSpPr>
        <p:spPr>
          <a:xfrm>
            <a:off x="504821" y="1998658"/>
            <a:ext cx="4452935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 txBox="1">
            <a:spLocks noGrp="1"/>
          </p:cNvSpPr>
          <p:nvPr>
            <p:ph type="body" idx="3"/>
          </p:nvPr>
        </p:nvSpPr>
        <p:spPr>
          <a:xfrm>
            <a:off x="5121270" y="1409703"/>
            <a:ext cx="4456108" cy="588965"/>
          </a:xfrm>
        </p:spPr>
        <p:txBody>
          <a:bodyPr anchor="b"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 txBox="1">
            <a:spLocks noGrp="1"/>
          </p:cNvSpPr>
          <p:nvPr>
            <p:ph idx="4"/>
          </p:nvPr>
        </p:nvSpPr>
        <p:spPr>
          <a:xfrm>
            <a:off x="5121270" y="1998658"/>
            <a:ext cx="4456108" cy="3629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Espace réservé du pied de page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Espace réservé du numéro de diapositive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8742B3-7ECE-42CC-9B2F-CCDCBAD039B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8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fr-FR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E21171-BA6E-42E1-8A87-5E553381C495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Espace réservé du pied de page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Espace réservé du numéro de diapositive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D1EF0E-206C-4309-B534-B300F5A90BD8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2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504821" y="250829"/>
            <a:ext cx="3316291" cy="1068384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 txBox="1">
            <a:spLocks noGrp="1"/>
          </p:cNvSpPr>
          <p:nvPr>
            <p:ph idx="1"/>
          </p:nvPr>
        </p:nvSpPr>
        <p:spPr>
          <a:xfrm>
            <a:off x="3941758" y="250829"/>
            <a:ext cx="5635620" cy="53768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504821" y="1319214"/>
            <a:ext cx="3316291" cy="4308479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53E46B-7305-4E91-867E-5AB09036736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4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/>
          </p:nvPr>
        </p:nvSpPr>
        <p:spPr>
          <a:xfrm>
            <a:off x="1976439" y="4410078"/>
            <a:ext cx="6048371" cy="520695"/>
          </a:xfrm>
        </p:spPr>
        <p:txBody>
          <a:bodyPr anchor="b" anchorCtr="0"/>
          <a:lstStyle>
            <a:lvl1pPr algn="l">
              <a:defRPr lang="fr-FR" sz="2000" b="1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 txBox="1">
            <a:spLocks noGrp="1"/>
          </p:cNvSpPr>
          <p:nvPr>
            <p:ph type="pic" idx="1"/>
          </p:nvPr>
        </p:nvSpPr>
        <p:spPr>
          <a:xfrm>
            <a:off x="1976439" y="563563"/>
            <a:ext cx="6048371" cy="3779836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lang="fr-CH" sz="3200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2"/>
          </p:nvPr>
        </p:nvSpPr>
        <p:spPr>
          <a:xfrm>
            <a:off x="1976439" y="4930773"/>
            <a:ext cx="6048371" cy="739777"/>
          </a:xfrm>
        </p:spPr>
        <p:txBody>
          <a:bodyPr/>
          <a:lstStyle>
            <a:lvl1pPr marL="0"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362" algn="l"/>
                <a:tab pos="5390644" algn="l"/>
                <a:tab pos="5839916" algn="l"/>
                <a:tab pos="6289197" algn="l"/>
                <a:tab pos="6738478" algn="l"/>
                <a:tab pos="7187760" algn="l"/>
                <a:tab pos="7637041" algn="l"/>
                <a:tab pos="8086322" algn="l"/>
                <a:tab pos="8535603" algn="l"/>
                <a:tab pos="8984876" algn="l"/>
              </a:tabLst>
              <a:defRPr sz="14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B7129E-B040-4CDD-A371-32C45157D1A0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lvl="0"/>
            <a:endParaRPr lang="fr-CH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276" y="1474918"/>
            <a:ext cx="906768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2920" y="5738756"/>
            <a:ext cx="2344677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8083" y="5738756"/>
            <a:ext cx="3192481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719" y="5738756"/>
            <a:ext cx="2345042" cy="431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lvl="0"/>
            <a:fld id="{BAEE860D-4985-4BD0-AE4F-54430608675E}" type="slidenum"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914400" rtl="0" fontAlgn="auto" hangingPunct="0">
        <a:lnSpc>
          <a:spcPct val="93000"/>
        </a:lnSpc>
        <a:spcBef>
          <a:spcPts val="0"/>
        </a:spcBef>
        <a:spcAft>
          <a:spcPts val="0"/>
        </a:spcAft>
        <a:buNone/>
        <a:tabLst>
          <a:tab pos="0" algn="l"/>
          <a:tab pos="448915" algn="l"/>
          <a:tab pos="898196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</a:tabLst>
        <a:defRPr lang="fr-CH" sz="3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1pPr>
    </p:titleStyle>
    <p:bodyStyle>
      <a:lvl1pPr marL="342717" marR="0" lvl="0" indent="0" algn="l" defTabSz="914400" rtl="0" fontAlgn="auto" hangingPunct="0">
        <a:lnSpc>
          <a:spcPct val="93000"/>
        </a:lnSpc>
        <a:spcBef>
          <a:spcPts val="0"/>
        </a:spcBef>
        <a:spcAft>
          <a:spcPts val="1185"/>
        </a:spcAft>
        <a:buNone/>
        <a:tabLst>
          <a:tab pos="342717" algn="l"/>
          <a:tab pos="448915" algn="l"/>
          <a:tab pos="898196" algn="l"/>
          <a:tab pos="1347478" algn="l"/>
          <a:tab pos="1796759" algn="l"/>
          <a:tab pos="2246040" algn="l"/>
          <a:tab pos="2695312" algn="l"/>
          <a:tab pos="3144594" algn="l"/>
          <a:tab pos="3593875" algn="l"/>
          <a:tab pos="4043156" algn="l"/>
          <a:tab pos="4492437" algn="l"/>
          <a:tab pos="4941353" algn="l"/>
          <a:tab pos="5390634" algn="l"/>
          <a:tab pos="5839916" algn="l"/>
          <a:tab pos="6289197" algn="l"/>
          <a:tab pos="6738478" algn="l"/>
          <a:tab pos="7187759" algn="l"/>
          <a:tab pos="7637032" algn="l"/>
          <a:tab pos="8086313" algn="l"/>
          <a:tab pos="8535594" algn="l"/>
          <a:tab pos="8984875" algn="l"/>
        </a:tabLst>
        <a:defRPr lang="fr-FR" sz="2800" b="0" i="0" u="none" strike="noStrike" kern="0" cap="none" spc="0" baseline="0">
          <a:solidFill>
            <a:srgbClr val="000000"/>
          </a:solidFill>
          <a:uFillTx/>
          <a:latin typeface="Calibri" pitchFamily="2"/>
          <a:ea typeface="Arial Unicode MS" pitchFamily="2"/>
          <a:cs typeface="Arial Unicode MS" pitchFamily="2"/>
        </a:defRPr>
      </a:lvl1pPr>
      <a:lvl2pPr marL="742675" marR="0" lvl="1" indent="-285475" algn="l" defTabSz="914400" rtl="0" fontAlgn="auto" hangingPunct="0">
        <a:lnSpc>
          <a:spcPct val="93000"/>
        </a:lnSpc>
        <a:spcBef>
          <a:spcPts val="0"/>
        </a:spcBef>
        <a:spcAft>
          <a:spcPts val="950"/>
        </a:spcAft>
        <a:buClr>
          <a:srgbClr val="000000"/>
        </a:buClr>
        <a:buSzPct val="100000"/>
        <a:buFont typeface="Times New Roman" pitchFamily="18"/>
        <a:buChar char="–"/>
        <a:tabLst>
          <a:tab pos="742675" algn="l"/>
          <a:tab pos="898196" algn="l"/>
          <a:tab pos="1347477" algn="l"/>
          <a:tab pos="1796758" algn="l"/>
          <a:tab pos="2246030" algn="l"/>
          <a:tab pos="2694955" algn="l"/>
          <a:tab pos="3144236" algn="l"/>
          <a:tab pos="3593518" algn="l"/>
          <a:tab pos="4042799" algn="l"/>
          <a:tab pos="4492071" algn="l"/>
          <a:tab pos="4941352" algn="l"/>
          <a:tab pos="5390634" algn="l"/>
          <a:tab pos="5839915" algn="l"/>
          <a:tab pos="6289196" algn="l"/>
          <a:tab pos="6738478" algn="l"/>
          <a:tab pos="7187750" algn="l"/>
          <a:tab pos="7637031" algn="l"/>
          <a:tab pos="8086312" algn="l"/>
          <a:tab pos="8535594" algn="l"/>
          <a:tab pos="8984875" algn="l"/>
          <a:tab pos="9434156" algn="l"/>
        </a:tabLst>
        <a:defRPr lang="fr-FR" sz="23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2pPr>
      <a:lvl3pPr marL="1143000" marR="0" lvl="2" indent="-228600" algn="l" defTabSz="914400" rtl="0" fontAlgn="auto" hangingPunct="0">
        <a:lnSpc>
          <a:spcPct val="93000"/>
        </a:lnSpc>
        <a:spcBef>
          <a:spcPts val="0"/>
        </a:spcBef>
        <a:spcAft>
          <a:spcPts val="710"/>
        </a:spcAft>
        <a:buClr>
          <a:srgbClr val="000000"/>
        </a:buClr>
        <a:buSzPct val="100000"/>
        <a:buFont typeface="Times New Roman" pitchFamily="18"/>
        <a:buChar char="•"/>
        <a:tabLst>
          <a:tab pos="1143000" algn="l"/>
          <a:tab pos="1347478" algn="l"/>
          <a:tab pos="1796759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</a:tabLst>
        <a:defRPr lang="fr-FR" sz="20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3pPr>
      <a:lvl4pPr marL="1600200" marR="0" lvl="3" indent="-228600" algn="l" defTabSz="914400" rtl="0" fontAlgn="auto" hangingPunct="0">
        <a:lnSpc>
          <a:spcPct val="93000"/>
        </a:lnSpc>
        <a:spcBef>
          <a:spcPts val="0"/>
        </a:spcBef>
        <a:spcAft>
          <a:spcPts val="475"/>
        </a:spcAft>
        <a:buClr>
          <a:srgbClr val="000000"/>
        </a:buClr>
        <a:buSzPct val="100000"/>
        <a:buFont typeface="Times New Roman" pitchFamily="18"/>
        <a:buChar char="–"/>
        <a:tabLst>
          <a:tab pos="1600200" algn="l"/>
          <a:tab pos="1796759" algn="l"/>
          <a:tab pos="2246040" algn="l"/>
          <a:tab pos="2695322" algn="l"/>
          <a:tab pos="3144603" algn="l"/>
          <a:tab pos="3593884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4pPr>
      <a:lvl5pPr marL="2057400" marR="0" lvl="4" indent="-228600" algn="l" defTabSz="914400" rtl="0" fontAlgn="auto" hangingPunct="0">
        <a:lnSpc>
          <a:spcPct val="93000"/>
        </a:lnSpc>
        <a:spcBef>
          <a:spcPts val="0"/>
        </a:spcBef>
        <a:spcAft>
          <a:spcPts val="235"/>
        </a:spcAft>
        <a:buClr>
          <a:srgbClr val="000000"/>
        </a:buClr>
        <a:buSzPct val="100000"/>
        <a:buFont typeface="Times New Roman" pitchFamily="18"/>
        <a:buChar char="»"/>
        <a:tabLst>
          <a:tab pos="2057400" algn="l"/>
          <a:tab pos="2246040" algn="l"/>
          <a:tab pos="2695322" algn="l"/>
          <a:tab pos="3144603" algn="l"/>
          <a:tab pos="3593875" algn="l"/>
          <a:tab pos="4043156" algn="l"/>
          <a:tab pos="4492438" algn="l"/>
          <a:tab pos="4941719" algn="l"/>
          <a:tab pos="5391000" algn="l"/>
          <a:tab pos="5840281" algn="l"/>
          <a:tab pos="6289563" algn="l"/>
          <a:tab pos="6738844" algn="l"/>
          <a:tab pos="7188116" algn="l"/>
          <a:tab pos="7637397" algn="l"/>
          <a:tab pos="8086679" algn="l"/>
          <a:tab pos="8535960" algn="l"/>
          <a:tab pos="8985241" algn="l"/>
          <a:tab pos="9434157" algn="l"/>
          <a:tab pos="9883438" algn="l"/>
          <a:tab pos="10332720" algn="l"/>
          <a:tab pos="10782001" algn="l"/>
        </a:tabLst>
        <a:defRPr lang="fr-FR" sz="1700" b="0" i="0" u="none" strike="noStrike" kern="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Arial Unicode MS" pitchFamily="2"/>
        </a:defRPr>
      </a:lvl5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ctrTitle"/>
          </p:nvPr>
        </p:nvSpPr>
        <p:spPr>
          <a:xfrm>
            <a:off x="755651" y="1786292"/>
            <a:ext cx="8569327" cy="644022"/>
          </a:xfrm>
        </p:spPr>
        <p:txBody>
          <a:bodyPr>
            <a:spAutoFit/>
          </a:bodyPr>
          <a:lstStyle/>
          <a:p>
            <a:pPr lvl="0"/>
            <a:r>
              <a:rPr lang="fr-CH" sz="4500" dirty="0">
                <a:latin typeface="Arial" pitchFamily="34"/>
              </a:rPr>
              <a:t>Projet de </a:t>
            </a:r>
            <a:r>
              <a:rPr lang="fr-CH" sz="4500" dirty="0" smtClean="0">
                <a:latin typeface="Arial" pitchFamily="34"/>
              </a:rPr>
              <a:t>semestre</a:t>
            </a:r>
            <a:endParaRPr lang="fr-CH" sz="4500" dirty="0">
              <a:latin typeface="Arial" pitchFamily="34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984598" y="774130"/>
            <a:ext cx="2111157" cy="92333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5400" i="0" u="none" strike="noStrike" kern="1200" baseline="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FillTx/>
                <a:latin typeface="Calibri"/>
              </a:rPr>
              <a:t>Chator</a:t>
            </a:r>
            <a:endParaRPr lang="fr-FR" sz="5400" b="1" i="0" u="none" strike="noStrike" kern="1200" cap="none" spc="0" baseline="0" dirty="0">
              <a:ln w="0">
                <a:solidFill>
                  <a:srgbClr val="D73A36"/>
                </a:solidFill>
                <a:prstDash val="solid"/>
              </a:ln>
              <a:noFill/>
              <a:effectLst>
                <a:outerShdw dist="22998" dir="7020175">
                  <a:srgbClr val="000000"/>
                </a:outerShdw>
              </a:effectLst>
              <a:uFillTx/>
              <a:latin typeface="Calibri"/>
            </a:endParaRPr>
          </a:p>
        </p:txBody>
      </p:sp>
      <p:sp>
        <p:nvSpPr>
          <p:cNvPr id="5" name="ZoneTexte 10"/>
          <p:cNvSpPr txBox="1"/>
          <p:nvPr/>
        </p:nvSpPr>
        <p:spPr>
          <a:xfrm>
            <a:off x="71762" y="5094607"/>
            <a:ext cx="3312368" cy="116955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Huck Mélanie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Purro Jan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Rouiller Bastien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Santamaria Miguel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Wolleb Benoist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36656" y="588669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CH" dirty="0" smtClean="0"/>
              <a:t>Présentation orale</a:t>
            </a:r>
            <a:endParaRPr lang="fr-CH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99637" y="1638226"/>
            <a:ext cx="4681078" cy="468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/>
              <a:t>Merci pour votre attention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37835" y="1799996"/>
            <a:ext cx="3604317" cy="35323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5400352" y="1926258"/>
            <a:ext cx="128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H" dirty="0" err="1" smtClean="0">
                <a:solidFill>
                  <a:schemeClr val="bg1"/>
                </a:solidFill>
              </a:rPr>
              <a:t>Meow</a:t>
            </a:r>
            <a:r>
              <a:rPr lang="fr-CH" dirty="0" smtClean="0">
                <a:solidFill>
                  <a:schemeClr val="bg1"/>
                </a:solidFill>
              </a:rPr>
              <a:t>…</a:t>
            </a:r>
          </a:p>
          <a:p>
            <a:r>
              <a:rPr lang="fr-CH" dirty="0" smtClean="0">
                <a:solidFill>
                  <a:schemeClr val="bg1"/>
                </a:solidFill>
              </a:rPr>
              <a:t>Questions ?</a:t>
            </a:r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1760" y="5742682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smtClean="0"/>
              <a:t>Place à la démo !</a:t>
            </a:r>
            <a:endParaRPr lang="fr-CH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fr-CH" sz="4000"/>
              <a:t>Plan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2070274"/>
            <a:ext cx="9067684" cy="3259652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 smtClean="0"/>
              <a:t> Description de l’application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Architecture globale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Principales difficultés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Aspects positifs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Problèmes connus</a:t>
            </a:r>
            <a:endParaRPr lang="fr-FR" dirty="0"/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Bilan / Conclusion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http://icons.iconarchive.com/icons/icons-land/vista-map-markers/256/Map-Marker-Push-Pin-1-Right-Chartreuse-icon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640714" y="195837"/>
            <a:ext cx="1082878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7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503276" y="489032"/>
            <a:ext cx="9067684" cy="572464"/>
          </a:xfrm>
        </p:spPr>
        <p:txBody>
          <a:bodyPr>
            <a:spAutoFit/>
          </a:bodyPr>
          <a:lstStyle/>
          <a:p>
            <a:pPr lvl="0"/>
            <a:r>
              <a:rPr lang="fr-CH" sz="4000" dirty="0" smtClean="0"/>
              <a:t>Description de l’application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287779" y="1659517"/>
            <a:ext cx="9067684" cy="3651116"/>
          </a:xfrm>
        </p:spPr>
        <p:txBody>
          <a:bodyPr/>
          <a:lstStyle/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endParaRPr lang="fr-CH" dirty="0"/>
          </a:p>
          <a:p>
            <a:pPr lvl="0" algn="ctr"/>
            <a:r>
              <a:rPr lang="fr-FR" dirty="0"/>
              <a:t> Application de chat centralisée</a:t>
            </a:r>
          </a:p>
          <a:p>
            <a:pPr lvl="0" algn="ctr"/>
            <a:r>
              <a:rPr lang="fr-FR" dirty="0"/>
              <a:t> Salles de discussion</a:t>
            </a:r>
          </a:p>
          <a:p>
            <a:pPr lvl="0" algn="ctr"/>
            <a:r>
              <a:rPr lang="fr-FR" dirty="0"/>
              <a:t> </a:t>
            </a:r>
            <a:r>
              <a:rPr lang="fr-FR" dirty="0" smtClean="0"/>
              <a:t>Salles privées </a:t>
            </a:r>
            <a:r>
              <a:rPr lang="fr-FR" dirty="0"/>
              <a:t>ou </a:t>
            </a:r>
            <a:r>
              <a:rPr lang="fr-FR" dirty="0" smtClean="0"/>
              <a:t>publiques</a:t>
            </a:r>
            <a:endParaRPr lang="fr-FR" dirty="0"/>
          </a:p>
          <a:p>
            <a:pPr lvl="0" algn="ctr"/>
            <a:r>
              <a:rPr lang="fr-FR" dirty="0"/>
              <a:t> Échange de messages sécurisé</a:t>
            </a:r>
          </a:p>
          <a:p>
            <a:pPr lvl="0" algn="ctr"/>
            <a:r>
              <a:rPr lang="fr-FR" dirty="0"/>
              <a:t> Stockage de messages sécurisé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2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3</a:t>
            </a:r>
          </a:p>
        </p:txBody>
      </p:sp>
      <p:pic>
        <p:nvPicPr>
          <p:cNvPr id="1026" name="Picture 2" descr="C:\Users\Miguel\Copy\Cours\2ème_année\PRO\Documentation\Présentation intermédiaire\schéma_simpl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348" y="846138"/>
            <a:ext cx="4303228" cy="608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Architecture globale</a:t>
            </a:r>
            <a:endParaRPr lang="fr-CH" sz="40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4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2050" name="Picture 2" descr="C:\Users\Miguel\Copy\Cours\2ème_année\PRO\Documentation\Présentation intermédiaire\schéma_simple_serveu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" y="918146"/>
            <a:ext cx="844932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7615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dirty="0" smtClean="0"/>
              <a:t>Principales difficultés</a:t>
            </a:r>
            <a:endParaRPr lang="fr-CH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647998" y="2142448"/>
            <a:ext cx="9067684" cy="1367986"/>
          </a:xfrm>
        </p:spPr>
        <p:txBody>
          <a:bodyPr/>
          <a:lstStyle/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Gestion et synchronisation des travaux de chaque personne.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Mises à niveaux et </a:t>
            </a:r>
            <a:r>
              <a:rPr lang="fr-FR" sz="2000" dirty="0" smtClean="0"/>
              <a:t>formations (sécurité, serveur, …).</a:t>
            </a:r>
            <a:endParaRPr lang="fr-FR" sz="2000" dirty="0"/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 smtClean="0"/>
              <a:t> Temps</a:t>
            </a:r>
            <a:endParaRPr lang="fr-FR" sz="2000" dirty="0"/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Suivi des conventions de codage</a:t>
            </a:r>
            <a:r>
              <a:rPr lang="fr-FR" sz="2000" dirty="0" smtClean="0"/>
              <a:t>.</a:t>
            </a:r>
            <a:endParaRPr lang="fr-FR" sz="2000" dirty="0"/>
          </a:p>
        </p:txBody>
      </p:sp>
      <p:sp>
        <p:nvSpPr>
          <p:cNvPr id="4" name="Espace réservé du texte 3"/>
          <p:cNvSpPr txBox="1">
            <a:spLocks noGrp="1"/>
          </p:cNvSpPr>
          <p:nvPr>
            <p:ph type="body" idx="4294967295"/>
          </p:nvPr>
        </p:nvSpPr>
        <p:spPr>
          <a:xfrm>
            <a:off x="647998" y="4230514"/>
            <a:ext cx="9067684" cy="1656184"/>
          </a:xfrm>
        </p:spPr>
        <p:txBody>
          <a:bodyPr/>
          <a:lstStyle/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Établissement de la communication entre le serveur et le client.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Installation de bibliothèques tierces sur Windows (SSL</a:t>
            </a:r>
            <a:r>
              <a:rPr lang="fr-FR" sz="2000" dirty="0" smtClean="0"/>
              <a:t>).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</a:t>
            </a:r>
            <a:r>
              <a:rPr lang="fr-FR" sz="2000" dirty="0" smtClean="0"/>
              <a:t>Dépendances circulaires.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</a:t>
            </a:r>
            <a:r>
              <a:rPr lang="fr-FR" sz="2000" dirty="0" smtClean="0"/>
              <a:t>Déverminage long et fastidieux.</a:t>
            </a:r>
          </a:p>
          <a:p>
            <a:pPr lvl="0">
              <a:lnSpc>
                <a:spcPct val="6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sz="2000" dirty="0"/>
              <a:t> </a:t>
            </a:r>
            <a:r>
              <a:rPr lang="fr-FR" sz="2000" dirty="0" smtClean="0"/>
              <a:t>Génération du package final.</a:t>
            </a:r>
            <a:endParaRPr lang="fr-FR" sz="2000" dirty="0"/>
          </a:p>
        </p:txBody>
      </p:sp>
      <p:sp>
        <p:nvSpPr>
          <p:cNvPr id="5" name="Titre 4"/>
          <p:cNvSpPr txBox="1">
            <a:spLocks noGrp="1"/>
          </p:cNvSpPr>
          <p:nvPr>
            <p:ph type="title" idx="4294967295"/>
          </p:nvPr>
        </p:nvSpPr>
        <p:spPr>
          <a:xfrm>
            <a:off x="359999" y="1506154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organisationnels</a:t>
            </a:r>
          </a:p>
        </p:txBody>
      </p:sp>
      <p:sp>
        <p:nvSpPr>
          <p:cNvPr id="6" name="Titre 5"/>
          <p:cNvSpPr txBox="1">
            <a:spLocks noGrp="1"/>
          </p:cNvSpPr>
          <p:nvPr>
            <p:ph type="title" idx="4294967295"/>
          </p:nvPr>
        </p:nvSpPr>
        <p:spPr>
          <a:xfrm>
            <a:off x="359999" y="3594386"/>
            <a:ext cx="5327998" cy="564120"/>
          </a:xfrm>
        </p:spPr>
        <p:txBody>
          <a:bodyPr anchorCtr="0"/>
          <a:lstStyle/>
          <a:p>
            <a:pPr lvl="0" algn="l"/>
            <a:r>
              <a:rPr lang="fr-CH" sz="2800" dirty="0"/>
              <a:t>Problèmes techniques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 descr="C:\Users\Miguel\Copy\Cours\2ème_année\PRO\ProjetChat2015\build-Chat-Desktop_Qt_5_4_0_MSVC2012_OpenGL_32bit-Debug\img\dislike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568833" y="202192"/>
            <a:ext cx="1151997" cy="114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11"/>
          <p:cNvSpPr txBox="1"/>
          <p:nvPr/>
        </p:nvSpPr>
        <p:spPr>
          <a:xfrm>
            <a:off x="9723592" y="5877406"/>
            <a:ext cx="285274" cy="3693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5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Aspects positifs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ce réservé du texte 2"/>
          <p:cNvSpPr txBox="1"/>
          <p:nvPr/>
        </p:nvSpPr>
        <p:spPr>
          <a:xfrm>
            <a:off x="563275" y="1947550"/>
            <a:ext cx="9217554" cy="365111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/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Bonne entente au sein du groupe.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Projet intéressant et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motivant : plein de défis !</a:t>
            </a:r>
            <a:endParaRPr lang="fr-FR" sz="2800" b="0" i="0" u="none" strike="noStrike" kern="0" cap="none" spc="0" baseline="0" dirty="0">
              <a:solidFill>
                <a:srgbClr val="000000"/>
              </a:solidFill>
              <a:uFillTx/>
              <a:latin typeface="Calibri" pitchFamily="2"/>
              <a:ea typeface="Arial Unicode MS" pitchFamily="2"/>
              <a:cs typeface="Arial Unicode MS" pitchFamily="2"/>
            </a:endParaRP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Apprentissage de </a:t>
            </a:r>
            <a:r>
              <a:rPr lang="fr-FR" sz="2800" b="0" i="0" u="none" strike="noStrike" kern="0" cap="none" spc="0" baseline="0" dirty="0" err="1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Qt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, perfectionnement </a:t>
            </a:r>
            <a:r>
              <a:rPr lang="fr-FR" sz="2800" b="0" i="0" u="none" strike="noStrike" kern="0" cap="none" spc="0" baseline="0" dirty="0" smtClean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du </a:t>
            </a: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C++.</a:t>
            </a:r>
          </a:p>
          <a:p>
            <a: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Clr>
                <a:srgbClr val="000000"/>
              </a:buClr>
              <a:buSzPct val="45000"/>
              <a:buFont typeface="StarSymbol"/>
              <a:buChar char="●"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800" b="0" i="0" u="none" strike="noStrike" kern="0" cap="none" spc="0" baseline="0" dirty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rPr>
              <a:t> Découpage des tâches.</a:t>
            </a:r>
          </a:p>
        </p:txBody>
      </p:sp>
      <p:pic>
        <p:nvPicPr>
          <p:cNvPr id="5" name="Picture 7" descr="C:\Users\Miguel\Copy\Cours\2ème_année\PRO\ProjetChat2015\build-Chat-Desktop_Qt_5_4_0_MSVC2012_OpenGL_32bit-Debug\img\like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68833" y="202182"/>
            <a:ext cx="1151997" cy="11480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6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/>
          <p:nvPr/>
        </p:nvSpPr>
        <p:spPr>
          <a:xfrm>
            <a:off x="503276" y="250563"/>
            <a:ext cx="9067684" cy="10494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/>
          <a:lstStyle/>
          <a:p>
            <a: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3700" b="0" i="0" u="none" strike="noStrike" kern="0" cap="none" spc="0" baseline="0" dirty="0" smtClean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rPr>
              <a:t>Problèmes connus</a:t>
            </a:r>
            <a:endParaRPr lang="fr-CH" sz="3700" b="0" i="0" u="none" strike="noStrike" kern="0" cap="none" spc="0" baseline="0" dirty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C:\Users\Miguel\Copy\Cours\2ème_année\PRO\ProjetChat2015\Documentation\Présentation\problem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208" y="250563"/>
            <a:ext cx="1027622" cy="102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texte 2"/>
          <p:cNvSpPr txBox="1">
            <a:spLocks/>
          </p:cNvSpPr>
          <p:nvPr/>
        </p:nvSpPr>
        <p:spPr>
          <a:xfrm>
            <a:off x="647998" y="2142448"/>
            <a:ext cx="9067684" cy="180003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</a:t>
            </a:r>
            <a:r>
              <a:rPr lang="fr-CH" sz="2000" dirty="0" err="1" smtClean="0"/>
              <a:t>Regénération</a:t>
            </a:r>
            <a:r>
              <a:rPr lang="fr-CH" sz="2000" dirty="0" smtClean="0"/>
              <a:t> d’une nouvelle paire de clés pour un utilisateur.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Changement du type d’une salle.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Édition du compte.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Bannissement d’un utilisateur dans une salle.</a:t>
            </a:r>
            <a:endParaRPr lang="fr-CH" sz="2000" dirty="0"/>
          </a:p>
        </p:txBody>
      </p:sp>
      <p:sp>
        <p:nvSpPr>
          <p:cNvPr id="10" name="Espace réservé du texte 3"/>
          <p:cNvSpPr txBox="1">
            <a:spLocks/>
          </p:cNvSpPr>
          <p:nvPr/>
        </p:nvSpPr>
        <p:spPr>
          <a:xfrm>
            <a:off x="647998" y="4518546"/>
            <a:ext cx="9067684" cy="129614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23756" rIns="0" bIns="0" anchor="t" anchorCtr="0" compatLnSpc="1"/>
          <a:lstStyle>
            <a:lvl1pPr marL="342717" marR="0" lvl="0" indent="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1185"/>
              </a:spcAft>
              <a:buNone/>
              <a:tabLst>
                <a:tab pos="342717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12" algn="l"/>
                <a:tab pos="3144594" algn="l"/>
                <a:tab pos="3593875" algn="l"/>
                <a:tab pos="4043156" algn="l"/>
                <a:tab pos="4492437" algn="l"/>
                <a:tab pos="4941353" algn="l"/>
                <a:tab pos="5390634" algn="l"/>
                <a:tab pos="5839916" algn="l"/>
                <a:tab pos="6289197" algn="l"/>
                <a:tab pos="6738478" algn="l"/>
                <a:tab pos="7187759" algn="l"/>
                <a:tab pos="7637032" algn="l"/>
                <a:tab pos="8086313" algn="l"/>
                <a:tab pos="8535594" algn="l"/>
                <a:tab pos="8984875" algn="l"/>
              </a:tabLst>
              <a:defRPr lang="fr-FR" sz="2800" b="0" i="0" u="none" strike="noStrike" kern="0" cap="none" spc="0" baseline="0">
                <a:solidFill>
                  <a:srgbClr val="000000"/>
                </a:solidFill>
                <a:uFillTx/>
                <a:latin typeface="Calibri" pitchFamily="2"/>
                <a:ea typeface="Arial Unicode MS" pitchFamily="2"/>
                <a:cs typeface="Arial Unicode MS" pitchFamily="2"/>
              </a:defRPr>
            </a:lvl1pPr>
            <a:lvl2pPr marL="742675" marR="0" lvl="1" indent="-285475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950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742675" algn="l"/>
                <a:tab pos="898196" algn="l"/>
                <a:tab pos="1347477" algn="l"/>
                <a:tab pos="1796758" algn="l"/>
                <a:tab pos="2246030" algn="l"/>
                <a:tab pos="2694955" algn="l"/>
                <a:tab pos="3144236" algn="l"/>
                <a:tab pos="3593518" algn="l"/>
                <a:tab pos="4042799" algn="l"/>
                <a:tab pos="4492071" algn="l"/>
                <a:tab pos="4941352" algn="l"/>
                <a:tab pos="5390634" algn="l"/>
                <a:tab pos="5839915" algn="l"/>
                <a:tab pos="6289196" algn="l"/>
                <a:tab pos="6738478" algn="l"/>
                <a:tab pos="7187750" algn="l"/>
                <a:tab pos="7637031" algn="l"/>
                <a:tab pos="8086312" algn="l"/>
                <a:tab pos="8535594" algn="l"/>
                <a:tab pos="8984875" algn="l"/>
                <a:tab pos="9434156" algn="l"/>
              </a:tabLst>
              <a:defRPr lang="fr-FR" sz="23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2pPr>
            <a:lvl3pPr marL="1143000" marR="0" lvl="2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710"/>
              </a:spcAft>
              <a:buClr>
                <a:srgbClr val="000000"/>
              </a:buClr>
              <a:buSzPct val="100000"/>
              <a:buFont typeface="Times New Roman" pitchFamily="18"/>
              <a:buChar char="•"/>
              <a:tabLst>
                <a:tab pos="1143000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</a:tabLst>
              <a:defRPr lang="fr-FR" sz="20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3pPr>
            <a:lvl4pPr marL="1600200" marR="0" lvl="3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475"/>
              </a:spcAft>
              <a:buClr>
                <a:srgbClr val="000000"/>
              </a:buClr>
              <a:buSzPct val="100000"/>
              <a:buFont typeface="Times New Roman" pitchFamily="18"/>
              <a:buChar char="–"/>
              <a:tabLst>
                <a:tab pos="1600200" algn="l"/>
                <a:tab pos="1796759" algn="l"/>
                <a:tab pos="2246040" algn="l"/>
                <a:tab pos="2695322" algn="l"/>
                <a:tab pos="3144603" algn="l"/>
                <a:tab pos="3593884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4pPr>
            <a:lvl5pPr marL="2057400" marR="0" lvl="4" indent="-228600" algn="l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235"/>
              </a:spcAft>
              <a:buClr>
                <a:srgbClr val="000000"/>
              </a:buClr>
              <a:buSzPct val="100000"/>
              <a:buFont typeface="Times New Roman" pitchFamily="18"/>
              <a:buChar char="»"/>
              <a:tabLst>
                <a:tab pos="2057400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  <a:tab pos="9434157" algn="l"/>
                <a:tab pos="9883438" algn="l"/>
                <a:tab pos="10332720" algn="l"/>
                <a:tab pos="10782001" algn="l"/>
              </a:tabLst>
              <a:defRPr lang="fr-FR" sz="1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5pPr>
          </a:lstStyle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 smtClean="0"/>
              <a:t> Le serveur plante, l’utilisateur reste connecté =&gt; impossible de se reconnecter.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/>
              <a:t> </a:t>
            </a:r>
            <a:r>
              <a:rPr lang="fr-CH" sz="2000" dirty="0" smtClean="0"/>
              <a:t>Demande d’adhésion lorsque l’administrateur est déconnecté.</a:t>
            </a:r>
          </a:p>
          <a:p>
            <a:pPr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CH" sz="2000" dirty="0"/>
              <a:t> </a:t>
            </a:r>
            <a:r>
              <a:rPr lang="fr-CH" sz="2000" dirty="0" smtClean="0"/>
              <a:t>Gestion des erreurs à travailler.</a:t>
            </a:r>
            <a:endParaRPr lang="fr-CH" sz="2000" dirty="0"/>
          </a:p>
        </p:txBody>
      </p:sp>
      <p:sp>
        <p:nvSpPr>
          <p:cNvPr id="11" name="Titre 4"/>
          <p:cNvSpPr txBox="1">
            <a:spLocks/>
          </p:cNvSpPr>
          <p:nvPr/>
        </p:nvSpPr>
        <p:spPr>
          <a:xfrm>
            <a:off x="359998" y="1506154"/>
            <a:ext cx="81366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Fonctionnalités prévues, mais non-implémentées :</a:t>
            </a:r>
            <a:endParaRPr lang="fr-CH" sz="2800" dirty="0"/>
          </a:p>
        </p:txBody>
      </p:sp>
      <p:sp>
        <p:nvSpPr>
          <p:cNvPr id="12" name="Titre 5"/>
          <p:cNvSpPr txBox="1">
            <a:spLocks/>
          </p:cNvSpPr>
          <p:nvPr/>
        </p:nvSpPr>
        <p:spPr>
          <a:xfrm>
            <a:off x="359999" y="3882418"/>
            <a:ext cx="5327998" cy="5641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0" compatLnSpc="1"/>
          <a:lstStyle>
            <a:lvl1pPr marL="0" marR="0" lvl="0" indent="0" algn="ctr" defTabSz="914400" rtl="0" fontAlgn="auto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5" algn="l"/>
                <a:tab pos="898196" algn="l"/>
                <a:tab pos="1347478" algn="l"/>
                <a:tab pos="1796759" algn="l"/>
                <a:tab pos="2246040" algn="l"/>
                <a:tab pos="2695322" algn="l"/>
                <a:tab pos="3144603" algn="l"/>
                <a:tab pos="3593875" algn="l"/>
                <a:tab pos="4043156" algn="l"/>
                <a:tab pos="4492438" algn="l"/>
                <a:tab pos="4941719" algn="l"/>
                <a:tab pos="5391000" algn="l"/>
                <a:tab pos="5840281" algn="l"/>
                <a:tab pos="6289563" algn="l"/>
                <a:tab pos="6738844" algn="l"/>
                <a:tab pos="7188116" algn="l"/>
                <a:tab pos="7637397" algn="l"/>
                <a:tab pos="8086679" algn="l"/>
                <a:tab pos="8535960" algn="l"/>
                <a:tab pos="8985241" algn="l"/>
              </a:tabLst>
              <a:defRPr lang="fr-CH" sz="3700" b="0" i="0" u="none" strike="noStrike" kern="0" cap="none" spc="0" baseline="0">
                <a:solidFill>
                  <a:srgbClr val="000000"/>
                </a:solidFill>
                <a:uFillTx/>
                <a:latin typeface="Arial" pitchFamily="18"/>
                <a:ea typeface="Arial Unicode MS" pitchFamily="2"/>
                <a:cs typeface="Arial Unicode MS" pitchFamily="2"/>
              </a:defRPr>
            </a:lvl1pPr>
          </a:lstStyle>
          <a:p>
            <a:pPr algn="l"/>
            <a:r>
              <a:rPr lang="fr-CH" sz="2800" dirty="0" smtClean="0"/>
              <a:t>Bogues :</a:t>
            </a:r>
            <a:endParaRPr lang="fr-CH" sz="2800" dirty="0"/>
          </a:p>
        </p:txBody>
      </p:sp>
      <p:sp>
        <p:nvSpPr>
          <p:cNvPr id="13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7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79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fr-CH" sz="4000" dirty="0" smtClean="0"/>
              <a:t>Bilan / Conclusion</a:t>
            </a:r>
            <a:endParaRPr lang="fr-CH" sz="4000" dirty="0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276" y="1515502"/>
            <a:ext cx="9217554" cy="4659228"/>
          </a:xfrm>
        </p:spPr>
        <p:txBody>
          <a:bodyPr/>
          <a:lstStyle/>
          <a:p>
            <a:pPr lvl="0">
              <a:lnSpc>
                <a:spcPct val="8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 smtClean="0"/>
              <a:t> </a:t>
            </a:r>
            <a:r>
              <a:rPr lang="fr-FR" dirty="0" smtClean="0"/>
              <a:t>Globalement, nous sommes arrivés à nos fins.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Projet très intéressant.</a:t>
            </a:r>
          </a:p>
          <a:p>
            <a:pPr lvl="0">
              <a:lnSpc>
                <a:spcPct val="80000"/>
              </a:lnSpc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Prise de conscience des problèmes organisationnels.</a:t>
            </a:r>
          </a:p>
          <a:p>
            <a:pPr lvl="0">
              <a:buClr>
                <a:srgbClr val="000000"/>
              </a:buClr>
              <a:buSzPct val="45000"/>
              <a:buFont typeface="StarSymbol"/>
              <a:buChar char="●"/>
            </a:pPr>
            <a:r>
              <a:rPr lang="fr-FR" dirty="0"/>
              <a:t> </a:t>
            </a:r>
            <a:r>
              <a:rPr lang="fr-FR" dirty="0" smtClean="0"/>
              <a:t>Apport d’une expérience </a:t>
            </a:r>
            <a:r>
              <a:rPr lang="fr-FR" dirty="0" smtClean="0"/>
              <a:t>solide.</a:t>
            </a:r>
          </a:p>
          <a:p>
            <a:pPr lvl="0">
              <a:buClr>
                <a:srgbClr val="000000"/>
              </a:buClr>
              <a:buSzPct val="45000"/>
            </a:pPr>
            <a:endParaRPr lang="fr-FR" sz="1500" dirty="0"/>
          </a:p>
          <a:p>
            <a:pPr lvl="0">
              <a:buClr>
                <a:srgbClr val="000000"/>
              </a:buClr>
              <a:buSzPct val="45000"/>
            </a:pPr>
            <a:r>
              <a:rPr lang="fr-FR" sz="1800" dirty="0" smtClean="0"/>
              <a:t>Quelques chiffres…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fr-FR" sz="1800" dirty="0" smtClean="0"/>
              <a:t> 14 semaines de travail.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fr-FR" sz="1800" dirty="0" smtClean="0"/>
              <a:t> 501 heures totales de travail.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fr-FR" sz="1800" dirty="0" smtClean="0"/>
              <a:t> 3’662 fichiers échangés.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fr-FR" sz="1800" dirty="0" smtClean="0"/>
              <a:t> 6’051 lignes de code.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fr-FR" sz="1800" dirty="0" smtClean="0"/>
              <a:t> 110 pages de documentation.</a:t>
            </a:r>
          </a:p>
          <a:p>
            <a:pPr marL="685617" lvl="0" indent="-342900">
              <a:lnSpc>
                <a:spcPct val="50000"/>
              </a:lnSpc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fr-FR" sz="1800" dirty="0"/>
              <a:t> </a:t>
            </a:r>
            <a:r>
              <a:rPr lang="fr-FR" sz="1800" strike="sngStrike" dirty="0" smtClean="0"/>
              <a:t>15</a:t>
            </a:r>
            <a:r>
              <a:rPr lang="fr-FR" sz="1800" dirty="0" smtClean="0"/>
              <a:t> 2 apéros.</a:t>
            </a:r>
            <a:endParaRPr lang="fr-FR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7999" y="195837"/>
            <a:ext cx="1151997" cy="108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 8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8640842" y="195837"/>
            <a:ext cx="1151997" cy="108249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8"/>
          <p:cNvSpPr txBox="1"/>
          <p:nvPr/>
        </p:nvSpPr>
        <p:spPr>
          <a:xfrm>
            <a:off x="9720830" y="5877406"/>
            <a:ext cx="288036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CH" sz="1800" b="0" i="0" u="none" strike="noStrike" kern="1200" cap="none" spc="0" baseline="0" dirty="0" smtClean="0">
                <a:solidFill>
                  <a:srgbClr val="000000"/>
                </a:solidFill>
                <a:uFillTx/>
                <a:latin typeface="Calibri"/>
              </a:rPr>
              <a:t>8</a:t>
            </a:r>
            <a:endParaRPr lang="fr-CH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64" y="3652506"/>
            <a:ext cx="4320610" cy="259423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338</Words>
  <Application>Microsoft Office PowerPoint</Application>
  <PresentationFormat>Personnalisé</PresentationFormat>
  <Paragraphs>77</Paragraphs>
  <Slides>10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Standard</vt:lpstr>
      <vt:lpstr>Projet de semestre</vt:lpstr>
      <vt:lpstr>Plan</vt:lpstr>
      <vt:lpstr>Description de l’application</vt:lpstr>
      <vt:lpstr>Architecture globale</vt:lpstr>
      <vt:lpstr>Architecture globale</vt:lpstr>
      <vt:lpstr>Principales difficultés</vt:lpstr>
      <vt:lpstr>Présentation PowerPoint</vt:lpstr>
      <vt:lpstr>Présentation PowerPoint</vt:lpstr>
      <vt:lpstr>Bilan / Conclusion</vt:lpstr>
      <vt:lpstr>Merci pour votre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semestre Chator</dc:title>
  <dc:creator>Miguel</dc:creator>
  <cp:lastModifiedBy>Miguel</cp:lastModifiedBy>
  <cp:revision>166</cp:revision>
  <dcterms:created xsi:type="dcterms:W3CDTF">2009-04-16T11:32:32Z</dcterms:created>
  <dcterms:modified xsi:type="dcterms:W3CDTF">2015-06-06T10:59:16Z</dcterms:modified>
</cp:coreProperties>
</file>