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51120675" cy="38160325"/>
  <p:notesSz cx="6858000" cy="9144000"/>
  <p:defaultTextStyle>
    <a:defPPr>
      <a:defRPr lang="en-US"/>
    </a:defPPr>
    <a:lvl1pPr marL="0" algn="l" defTabSz="4285427" rtl="0" eaLnBrk="1" latinLnBrk="0" hangingPunct="1">
      <a:defRPr sz="8436" kern="1200">
        <a:solidFill>
          <a:schemeClr val="tx1"/>
        </a:solidFill>
        <a:latin typeface="+mn-lt"/>
        <a:ea typeface="+mn-ea"/>
        <a:cs typeface="+mn-cs"/>
      </a:defRPr>
    </a:lvl1pPr>
    <a:lvl2pPr marL="2142714" algn="l" defTabSz="4285427" rtl="0" eaLnBrk="1" latinLnBrk="0" hangingPunct="1">
      <a:defRPr sz="8436" kern="1200">
        <a:solidFill>
          <a:schemeClr val="tx1"/>
        </a:solidFill>
        <a:latin typeface="+mn-lt"/>
        <a:ea typeface="+mn-ea"/>
        <a:cs typeface="+mn-cs"/>
      </a:defRPr>
    </a:lvl2pPr>
    <a:lvl3pPr marL="4285427" algn="l" defTabSz="4285427" rtl="0" eaLnBrk="1" latinLnBrk="0" hangingPunct="1">
      <a:defRPr sz="8436" kern="1200">
        <a:solidFill>
          <a:schemeClr val="tx1"/>
        </a:solidFill>
        <a:latin typeface="+mn-lt"/>
        <a:ea typeface="+mn-ea"/>
        <a:cs typeface="+mn-cs"/>
      </a:defRPr>
    </a:lvl3pPr>
    <a:lvl4pPr marL="6428141" algn="l" defTabSz="4285427" rtl="0" eaLnBrk="1" latinLnBrk="0" hangingPunct="1">
      <a:defRPr sz="8436" kern="1200">
        <a:solidFill>
          <a:schemeClr val="tx1"/>
        </a:solidFill>
        <a:latin typeface="+mn-lt"/>
        <a:ea typeface="+mn-ea"/>
        <a:cs typeface="+mn-cs"/>
      </a:defRPr>
    </a:lvl4pPr>
    <a:lvl5pPr marL="8570854" algn="l" defTabSz="4285427" rtl="0" eaLnBrk="1" latinLnBrk="0" hangingPunct="1">
      <a:defRPr sz="8436" kern="1200">
        <a:solidFill>
          <a:schemeClr val="tx1"/>
        </a:solidFill>
        <a:latin typeface="+mn-lt"/>
        <a:ea typeface="+mn-ea"/>
        <a:cs typeface="+mn-cs"/>
      </a:defRPr>
    </a:lvl5pPr>
    <a:lvl6pPr marL="10713568" algn="l" defTabSz="4285427" rtl="0" eaLnBrk="1" latinLnBrk="0" hangingPunct="1">
      <a:defRPr sz="8436" kern="1200">
        <a:solidFill>
          <a:schemeClr val="tx1"/>
        </a:solidFill>
        <a:latin typeface="+mn-lt"/>
        <a:ea typeface="+mn-ea"/>
        <a:cs typeface="+mn-cs"/>
      </a:defRPr>
    </a:lvl6pPr>
    <a:lvl7pPr marL="12856281" algn="l" defTabSz="4285427" rtl="0" eaLnBrk="1" latinLnBrk="0" hangingPunct="1">
      <a:defRPr sz="8436" kern="1200">
        <a:solidFill>
          <a:schemeClr val="tx1"/>
        </a:solidFill>
        <a:latin typeface="+mn-lt"/>
        <a:ea typeface="+mn-ea"/>
        <a:cs typeface="+mn-cs"/>
      </a:defRPr>
    </a:lvl7pPr>
    <a:lvl8pPr marL="14998995" algn="l" defTabSz="4285427" rtl="0" eaLnBrk="1" latinLnBrk="0" hangingPunct="1">
      <a:defRPr sz="8436" kern="1200">
        <a:solidFill>
          <a:schemeClr val="tx1"/>
        </a:solidFill>
        <a:latin typeface="+mn-lt"/>
        <a:ea typeface="+mn-ea"/>
        <a:cs typeface="+mn-cs"/>
      </a:defRPr>
    </a:lvl8pPr>
    <a:lvl9pPr marL="17141708" algn="l" defTabSz="4285427" rtl="0" eaLnBrk="1" latinLnBrk="0" hangingPunct="1">
      <a:defRPr sz="84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4679"/>
  </p:normalViewPr>
  <p:slideViewPr>
    <p:cSldViewPr snapToGrid="0" snapToObjects="1">
      <p:cViewPr>
        <p:scale>
          <a:sx n="26" d="100"/>
          <a:sy n="26" d="100"/>
        </p:scale>
        <p:origin x="416" y="-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917D5-D10C-BB46-B372-07F7D4E1377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2075" y="1143000"/>
            <a:ext cx="4133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CADE2-4F32-404F-9073-AE6072C2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6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CADE2-4F32-404F-9073-AE6072C208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6245223"/>
            <a:ext cx="43452574" cy="13285446"/>
          </a:xfrm>
        </p:spPr>
        <p:txBody>
          <a:bodyPr anchor="b"/>
          <a:lstStyle>
            <a:lvl1pPr algn="ctr">
              <a:defRPr sz="33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0043007"/>
            <a:ext cx="38340506" cy="9213242"/>
          </a:xfrm>
        </p:spPr>
        <p:txBody>
          <a:bodyPr/>
          <a:lstStyle>
            <a:lvl1pPr marL="0" indent="0" algn="ctr">
              <a:buNone/>
              <a:defRPr sz="13355"/>
            </a:lvl1pPr>
            <a:lvl2pPr marL="2544044" indent="0" algn="ctr">
              <a:buNone/>
              <a:defRPr sz="11129"/>
            </a:lvl2pPr>
            <a:lvl3pPr marL="5088087" indent="0" algn="ctr">
              <a:buNone/>
              <a:defRPr sz="10016"/>
            </a:lvl3pPr>
            <a:lvl4pPr marL="7632131" indent="0" algn="ctr">
              <a:buNone/>
              <a:defRPr sz="8903"/>
            </a:lvl4pPr>
            <a:lvl5pPr marL="10176175" indent="0" algn="ctr">
              <a:buNone/>
              <a:defRPr sz="8903"/>
            </a:lvl5pPr>
            <a:lvl6pPr marL="12720218" indent="0" algn="ctr">
              <a:buNone/>
              <a:defRPr sz="8903"/>
            </a:lvl6pPr>
            <a:lvl7pPr marL="15264262" indent="0" algn="ctr">
              <a:buNone/>
              <a:defRPr sz="8903"/>
            </a:lvl7pPr>
            <a:lvl8pPr marL="17808306" indent="0" algn="ctr">
              <a:buNone/>
              <a:defRPr sz="8903"/>
            </a:lvl8pPr>
            <a:lvl9pPr marL="20352349" indent="0" algn="ctr">
              <a:buNone/>
              <a:defRPr sz="89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60F6-F433-C447-A3D2-3F7CBE7B1CEF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36DA-65C7-D746-B56C-5BEF26ED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60F6-F433-C447-A3D2-3F7CBE7B1CEF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36DA-65C7-D746-B56C-5BEF26ED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031684"/>
            <a:ext cx="11022896" cy="32339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031684"/>
            <a:ext cx="32429678" cy="32339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60F6-F433-C447-A3D2-3F7CBE7B1CEF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36DA-65C7-D746-B56C-5BEF26ED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60F6-F433-C447-A3D2-3F7CBE7B1CEF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36DA-65C7-D746-B56C-5BEF26ED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9513592"/>
            <a:ext cx="44091582" cy="15873632"/>
          </a:xfrm>
        </p:spPr>
        <p:txBody>
          <a:bodyPr anchor="b"/>
          <a:lstStyle>
            <a:lvl1pPr>
              <a:defRPr sz="33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25537395"/>
            <a:ext cx="44091582" cy="8347568"/>
          </a:xfrm>
        </p:spPr>
        <p:txBody>
          <a:bodyPr/>
          <a:lstStyle>
            <a:lvl1pPr marL="0" indent="0">
              <a:buNone/>
              <a:defRPr sz="13355">
                <a:solidFill>
                  <a:schemeClr val="tx1"/>
                </a:solidFill>
              </a:defRPr>
            </a:lvl1pPr>
            <a:lvl2pPr marL="2544044" indent="0">
              <a:buNone/>
              <a:defRPr sz="11129">
                <a:solidFill>
                  <a:schemeClr val="tx1">
                    <a:tint val="75000"/>
                  </a:schemeClr>
                </a:solidFill>
              </a:defRPr>
            </a:lvl2pPr>
            <a:lvl3pPr marL="5088087" indent="0">
              <a:buNone/>
              <a:defRPr sz="10016">
                <a:solidFill>
                  <a:schemeClr val="tx1">
                    <a:tint val="75000"/>
                  </a:schemeClr>
                </a:solidFill>
              </a:defRPr>
            </a:lvl3pPr>
            <a:lvl4pPr marL="7632131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4pPr>
            <a:lvl5pPr marL="10176175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5pPr>
            <a:lvl6pPr marL="12720218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6pPr>
            <a:lvl7pPr marL="15264262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7pPr>
            <a:lvl8pPr marL="17808306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8pPr>
            <a:lvl9pPr marL="20352349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60F6-F433-C447-A3D2-3F7CBE7B1CEF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36DA-65C7-D746-B56C-5BEF26ED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10158420"/>
            <a:ext cx="21726287" cy="24212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10158420"/>
            <a:ext cx="21726287" cy="24212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60F6-F433-C447-A3D2-3F7CBE7B1CEF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36DA-65C7-D746-B56C-5BEF26ED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031692"/>
            <a:ext cx="44091582" cy="7375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9354583"/>
            <a:ext cx="21626438" cy="4584536"/>
          </a:xfrm>
        </p:spPr>
        <p:txBody>
          <a:bodyPr anchor="b"/>
          <a:lstStyle>
            <a:lvl1pPr marL="0" indent="0">
              <a:buNone/>
              <a:defRPr sz="13355" b="1"/>
            </a:lvl1pPr>
            <a:lvl2pPr marL="2544044" indent="0">
              <a:buNone/>
              <a:defRPr sz="11129" b="1"/>
            </a:lvl2pPr>
            <a:lvl3pPr marL="5088087" indent="0">
              <a:buNone/>
              <a:defRPr sz="10016" b="1"/>
            </a:lvl3pPr>
            <a:lvl4pPr marL="7632131" indent="0">
              <a:buNone/>
              <a:defRPr sz="8903" b="1"/>
            </a:lvl4pPr>
            <a:lvl5pPr marL="10176175" indent="0">
              <a:buNone/>
              <a:defRPr sz="8903" b="1"/>
            </a:lvl5pPr>
            <a:lvl6pPr marL="12720218" indent="0">
              <a:buNone/>
              <a:defRPr sz="8903" b="1"/>
            </a:lvl6pPr>
            <a:lvl7pPr marL="15264262" indent="0">
              <a:buNone/>
              <a:defRPr sz="8903" b="1"/>
            </a:lvl7pPr>
            <a:lvl8pPr marL="17808306" indent="0">
              <a:buNone/>
              <a:defRPr sz="8903" b="1"/>
            </a:lvl8pPr>
            <a:lvl9pPr marL="20352349" indent="0">
              <a:buNone/>
              <a:defRPr sz="89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3939119"/>
            <a:ext cx="21626438" cy="2050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5" y="9354583"/>
            <a:ext cx="21732945" cy="4584536"/>
          </a:xfrm>
        </p:spPr>
        <p:txBody>
          <a:bodyPr anchor="b"/>
          <a:lstStyle>
            <a:lvl1pPr marL="0" indent="0">
              <a:buNone/>
              <a:defRPr sz="13355" b="1"/>
            </a:lvl1pPr>
            <a:lvl2pPr marL="2544044" indent="0">
              <a:buNone/>
              <a:defRPr sz="11129" b="1"/>
            </a:lvl2pPr>
            <a:lvl3pPr marL="5088087" indent="0">
              <a:buNone/>
              <a:defRPr sz="10016" b="1"/>
            </a:lvl3pPr>
            <a:lvl4pPr marL="7632131" indent="0">
              <a:buNone/>
              <a:defRPr sz="8903" b="1"/>
            </a:lvl4pPr>
            <a:lvl5pPr marL="10176175" indent="0">
              <a:buNone/>
              <a:defRPr sz="8903" b="1"/>
            </a:lvl5pPr>
            <a:lvl6pPr marL="12720218" indent="0">
              <a:buNone/>
              <a:defRPr sz="8903" b="1"/>
            </a:lvl6pPr>
            <a:lvl7pPr marL="15264262" indent="0">
              <a:buNone/>
              <a:defRPr sz="8903" b="1"/>
            </a:lvl7pPr>
            <a:lvl8pPr marL="17808306" indent="0">
              <a:buNone/>
              <a:defRPr sz="8903" b="1"/>
            </a:lvl8pPr>
            <a:lvl9pPr marL="20352349" indent="0">
              <a:buNone/>
              <a:defRPr sz="89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5" y="13939119"/>
            <a:ext cx="21732945" cy="2050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60F6-F433-C447-A3D2-3F7CBE7B1CEF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36DA-65C7-D746-B56C-5BEF26ED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60F6-F433-C447-A3D2-3F7CBE7B1CEF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36DA-65C7-D746-B56C-5BEF26ED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60F6-F433-C447-A3D2-3F7CBE7B1CEF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36DA-65C7-D746-B56C-5BEF26ED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44022"/>
            <a:ext cx="16487748" cy="8904076"/>
          </a:xfrm>
        </p:spPr>
        <p:txBody>
          <a:bodyPr anchor="b"/>
          <a:lstStyle>
            <a:lvl1pPr>
              <a:defRPr sz="178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5494389"/>
            <a:ext cx="25879842" cy="27118564"/>
          </a:xfrm>
        </p:spPr>
        <p:txBody>
          <a:bodyPr/>
          <a:lstStyle>
            <a:lvl1pPr>
              <a:defRPr sz="17806"/>
            </a:lvl1pPr>
            <a:lvl2pPr>
              <a:defRPr sz="15580"/>
            </a:lvl2pPr>
            <a:lvl3pPr>
              <a:defRPr sz="13355"/>
            </a:lvl3pPr>
            <a:lvl4pPr>
              <a:defRPr sz="11129"/>
            </a:lvl4pPr>
            <a:lvl5pPr>
              <a:defRPr sz="11129"/>
            </a:lvl5pPr>
            <a:lvl6pPr>
              <a:defRPr sz="11129"/>
            </a:lvl6pPr>
            <a:lvl7pPr>
              <a:defRPr sz="11129"/>
            </a:lvl7pPr>
            <a:lvl8pPr>
              <a:defRPr sz="11129"/>
            </a:lvl8pPr>
            <a:lvl9pPr>
              <a:defRPr sz="111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448097"/>
            <a:ext cx="16487748" cy="21209017"/>
          </a:xfrm>
        </p:spPr>
        <p:txBody>
          <a:bodyPr/>
          <a:lstStyle>
            <a:lvl1pPr marL="0" indent="0">
              <a:buNone/>
              <a:defRPr sz="8903"/>
            </a:lvl1pPr>
            <a:lvl2pPr marL="2544044" indent="0">
              <a:buNone/>
              <a:defRPr sz="7790"/>
            </a:lvl2pPr>
            <a:lvl3pPr marL="5088087" indent="0">
              <a:buNone/>
              <a:defRPr sz="6677"/>
            </a:lvl3pPr>
            <a:lvl4pPr marL="7632131" indent="0">
              <a:buNone/>
              <a:defRPr sz="5564"/>
            </a:lvl4pPr>
            <a:lvl5pPr marL="10176175" indent="0">
              <a:buNone/>
              <a:defRPr sz="5564"/>
            </a:lvl5pPr>
            <a:lvl6pPr marL="12720218" indent="0">
              <a:buNone/>
              <a:defRPr sz="5564"/>
            </a:lvl6pPr>
            <a:lvl7pPr marL="15264262" indent="0">
              <a:buNone/>
              <a:defRPr sz="5564"/>
            </a:lvl7pPr>
            <a:lvl8pPr marL="17808306" indent="0">
              <a:buNone/>
              <a:defRPr sz="5564"/>
            </a:lvl8pPr>
            <a:lvl9pPr marL="20352349" indent="0">
              <a:buNone/>
              <a:defRPr sz="55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60F6-F433-C447-A3D2-3F7CBE7B1CEF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36DA-65C7-D746-B56C-5BEF26ED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44022"/>
            <a:ext cx="16487748" cy="8904076"/>
          </a:xfrm>
        </p:spPr>
        <p:txBody>
          <a:bodyPr anchor="b"/>
          <a:lstStyle>
            <a:lvl1pPr>
              <a:defRPr sz="178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5494389"/>
            <a:ext cx="25879842" cy="27118564"/>
          </a:xfrm>
        </p:spPr>
        <p:txBody>
          <a:bodyPr anchor="t"/>
          <a:lstStyle>
            <a:lvl1pPr marL="0" indent="0">
              <a:buNone/>
              <a:defRPr sz="17806"/>
            </a:lvl1pPr>
            <a:lvl2pPr marL="2544044" indent="0">
              <a:buNone/>
              <a:defRPr sz="15580"/>
            </a:lvl2pPr>
            <a:lvl3pPr marL="5088087" indent="0">
              <a:buNone/>
              <a:defRPr sz="13355"/>
            </a:lvl3pPr>
            <a:lvl4pPr marL="7632131" indent="0">
              <a:buNone/>
              <a:defRPr sz="11129"/>
            </a:lvl4pPr>
            <a:lvl5pPr marL="10176175" indent="0">
              <a:buNone/>
              <a:defRPr sz="11129"/>
            </a:lvl5pPr>
            <a:lvl6pPr marL="12720218" indent="0">
              <a:buNone/>
              <a:defRPr sz="11129"/>
            </a:lvl6pPr>
            <a:lvl7pPr marL="15264262" indent="0">
              <a:buNone/>
              <a:defRPr sz="11129"/>
            </a:lvl7pPr>
            <a:lvl8pPr marL="17808306" indent="0">
              <a:buNone/>
              <a:defRPr sz="11129"/>
            </a:lvl8pPr>
            <a:lvl9pPr marL="20352349" indent="0">
              <a:buNone/>
              <a:defRPr sz="11129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448097"/>
            <a:ext cx="16487748" cy="21209017"/>
          </a:xfrm>
        </p:spPr>
        <p:txBody>
          <a:bodyPr/>
          <a:lstStyle>
            <a:lvl1pPr marL="0" indent="0">
              <a:buNone/>
              <a:defRPr sz="8903"/>
            </a:lvl1pPr>
            <a:lvl2pPr marL="2544044" indent="0">
              <a:buNone/>
              <a:defRPr sz="7790"/>
            </a:lvl2pPr>
            <a:lvl3pPr marL="5088087" indent="0">
              <a:buNone/>
              <a:defRPr sz="6677"/>
            </a:lvl3pPr>
            <a:lvl4pPr marL="7632131" indent="0">
              <a:buNone/>
              <a:defRPr sz="5564"/>
            </a:lvl4pPr>
            <a:lvl5pPr marL="10176175" indent="0">
              <a:buNone/>
              <a:defRPr sz="5564"/>
            </a:lvl5pPr>
            <a:lvl6pPr marL="12720218" indent="0">
              <a:buNone/>
              <a:defRPr sz="5564"/>
            </a:lvl6pPr>
            <a:lvl7pPr marL="15264262" indent="0">
              <a:buNone/>
              <a:defRPr sz="5564"/>
            </a:lvl7pPr>
            <a:lvl8pPr marL="17808306" indent="0">
              <a:buNone/>
              <a:defRPr sz="5564"/>
            </a:lvl8pPr>
            <a:lvl9pPr marL="20352349" indent="0">
              <a:buNone/>
              <a:defRPr sz="55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60F6-F433-C447-A3D2-3F7CBE7B1CEF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36DA-65C7-D746-B56C-5BEF26EDD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031692"/>
            <a:ext cx="44091582" cy="737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0158420"/>
            <a:ext cx="44091582" cy="2421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35368976"/>
            <a:ext cx="11502152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60F6-F433-C447-A3D2-3F7CBE7B1CEF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35368976"/>
            <a:ext cx="17253228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35368976"/>
            <a:ext cx="11502152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36DA-65C7-D746-B56C-5BEF26ED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8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88087" rtl="0" eaLnBrk="1" latinLnBrk="0" hangingPunct="1">
        <a:lnSpc>
          <a:spcPct val="90000"/>
        </a:lnSpc>
        <a:spcBef>
          <a:spcPct val="0"/>
        </a:spcBef>
        <a:buNone/>
        <a:defRPr sz="244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2022" indent="-1272022" algn="l" defTabSz="5088087" rtl="0" eaLnBrk="1" latinLnBrk="0" hangingPunct="1">
        <a:lnSpc>
          <a:spcPct val="90000"/>
        </a:lnSpc>
        <a:spcBef>
          <a:spcPts val="5564"/>
        </a:spcBef>
        <a:buFont typeface="Arial" panose="020B0604020202020204" pitchFamily="34" charset="0"/>
        <a:buChar char="•"/>
        <a:defRPr sz="1558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66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3355" kern="1200">
          <a:solidFill>
            <a:schemeClr val="tx1"/>
          </a:solidFill>
          <a:latin typeface="+mn-lt"/>
          <a:ea typeface="+mn-ea"/>
          <a:cs typeface="+mn-cs"/>
        </a:defRPr>
      </a:lvl2pPr>
      <a:lvl3pPr marL="6360109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1129" kern="1200">
          <a:solidFill>
            <a:schemeClr val="tx1"/>
          </a:solidFill>
          <a:latin typeface="+mn-lt"/>
          <a:ea typeface="+mn-ea"/>
          <a:cs typeface="+mn-cs"/>
        </a:defRPr>
      </a:lvl3pPr>
      <a:lvl4pPr marL="8904153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4pPr>
      <a:lvl5pPr marL="11448197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5pPr>
      <a:lvl6pPr marL="13992240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6pPr>
      <a:lvl7pPr marL="16536284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7pPr>
      <a:lvl8pPr marL="19080328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8pPr>
      <a:lvl9pPr marL="21624371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1pPr>
      <a:lvl2pPr marL="2544044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2pPr>
      <a:lvl3pPr marL="5088087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3pPr>
      <a:lvl4pPr marL="7632131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4pPr>
      <a:lvl5pPr marL="10176175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5pPr>
      <a:lvl6pPr marL="12720218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6pPr>
      <a:lvl7pPr marL="15264262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7pPr>
      <a:lvl8pPr marL="17808306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8pPr>
      <a:lvl9pPr marL="20352349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8E3E07-E47D-E84F-AAD5-CC3DDD413803}"/>
              </a:ext>
            </a:extLst>
          </p:cNvPr>
          <p:cNvSpPr txBox="1">
            <a:spLocks/>
          </p:cNvSpPr>
          <p:nvPr/>
        </p:nvSpPr>
        <p:spPr>
          <a:xfrm>
            <a:off x="2283233" y="1807669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51999" tIns="251999" rtlCol="0">
            <a:noAutofit/>
          </a:bodyPr>
          <a:lstStyle/>
          <a:p>
            <a:r>
              <a:rPr lang="en-US" sz="4800" dirty="0">
                <a:latin typeface="IBM Plex Sans" panose="020B0503050203000203" pitchFamily="34" charset="77"/>
              </a:rPr>
              <a:t>SYSTEMS DESIGN ENGINEERING</a:t>
            </a:r>
          </a:p>
          <a:p>
            <a:r>
              <a:rPr lang="en-US" sz="4800" dirty="0">
                <a:latin typeface="IBM Plex Sans" panose="020B0503050203000203" pitchFamily="34" charset="77"/>
              </a:rPr>
              <a:t>GROUP 13</a:t>
            </a:r>
          </a:p>
          <a:p>
            <a:endParaRPr lang="en-US" sz="4800" dirty="0">
              <a:latin typeface="IBM Plex Sans" panose="020B0503050203000203" pitchFamily="34" charset="77"/>
            </a:endParaRPr>
          </a:p>
          <a:p>
            <a:endParaRPr lang="en-US" sz="4800" dirty="0">
              <a:latin typeface="IBM Plex Sans" panose="020B05030502030002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53ADE-2414-D648-9175-6EA06ABCB94C}"/>
              </a:ext>
            </a:extLst>
          </p:cNvPr>
          <p:cNvSpPr txBox="1"/>
          <p:nvPr/>
        </p:nvSpPr>
        <p:spPr>
          <a:xfrm>
            <a:off x="2075968" y="6922507"/>
            <a:ext cx="1162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i="1" dirty="0">
                <a:latin typeface="IBM Plex Sans" panose="020B0503050203000203" pitchFamily="34" charset="77"/>
              </a:rPr>
              <a:t>Motivation, Scope, and Objectives Identify</a:t>
            </a:r>
            <a:endParaRPr lang="en-US" sz="4800" i="1" dirty="0">
              <a:latin typeface="IBM Plex Sans" panose="020B050305020300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BBF16-EEE1-5C40-A570-E97BE497A6C5}"/>
              </a:ext>
            </a:extLst>
          </p:cNvPr>
          <p:cNvSpPr txBox="1"/>
          <p:nvPr/>
        </p:nvSpPr>
        <p:spPr>
          <a:xfrm>
            <a:off x="2075968" y="8007188"/>
            <a:ext cx="11970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latin typeface="IBM Plex Sans" panose="020B0503050203000203" pitchFamily="34" charset="77"/>
              </a:rPr>
              <a:t>Purpose</a:t>
            </a:r>
          </a:p>
          <a:p>
            <a:r>
              <a:rPr lang="en-CA" sz="4800" dirty="0">
                <a:latin typeface="IBM Plex Sans" panose="020B0503050203000203" pitchFamily="34" charset="77"/>
              </a:rPr>
              <a:t>Improve the kitchen experience for visually impaired individuals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815E1-26CE-024C-8BE7-475745B53E66}"/>
              </a:ext>
            </a:extLst>
          </p:cNvPr>
          <p:cNvSpPr txBox="1"/>
          <p:nvPr/>
        </p:nvSpPr>
        <p:spPr>
          <a:xfrm>
            <a:off x="2075968" y="10471621"/>
            <a:ext cx="11970648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latin typeface="IBM Plex Sans" panose="020B0503050203000203" pitchFamily="34" charset="77"/>
              </a:rPr>
              <a:t>Target Users</a:t>
            </a:r>
          </a:p>
          <a:p>
            <a:r>
              <a:rPr lang="en-CA" sz="4800" dirty="0">
                <a:latin typeface="IBM Plex Sans" panose="020B0503050203000203" pitchFamily="34" charset="77"/>
              </a:rPr>
              <a:t>Visually impaired individuals who once had vision and</a:t>
            </a:r>
          </a:p>
          <a:p>
            <a:pPr marL="685800" indent="-685800" fontAlgn="base">
              <a:buFont typeface="Arial" panose="020B0604020202020204" pitchFamily="34" charset="0"/>
              <a:buChar char="•"/>
            </a:pPr>
            <a:r>
              <a:rPr lang="en-CA" sz="4800" dirty="0">
                <a:latin typeface="IBM Plex Sans" panose="020B0503050203000203" pitchFamily="34" charset="77"/>
              </a:rPr>
              <a:t>Live in a shared, average North American household with access to a normal kitchen</a:t>
            </a:r>
          </a:p>
          <a:p>
            <a:pPr marL="685800" indent="-685800" fontAlgn="base">
              <a:buFont typeface="Arial" panose="020B0604020202020204" pitchFamily="34" charset="0"/>
              <a:buChar char="•"/>
            </a:pPr>
            <a:r>
              <a:rPr lang="en-CA" sz="4800" dirty="0">
                <a:latin typeface="IBM Plex Sans" panose="020B0503050203000203" pitchFamily="34" charset="77"/>
              </a:rPr>
              <a:t>Dislikes common aids that would label them as blind individuals</a:t>
            </a:r>
          </a:p>
          <a:p>
            <a:pPr marL="685800" indent="-685800" fontAlgn="base">
              <a:buFont typeface="Arial" panose="020B0604020202020204" pitchFamily="34" charset="0"/>
              <a:buChar char="•"/>
            </a:pPr>
            <a:r>
              <a:rPr lang="en-CA" sz="4800" dirty="0">
                <a:latin typeface="IBM Plex Sans" panose="020B0503050203000203" pitchFamily="34" charset="77"/>
              </a:rPr>
              <a:t>Prefer to perform tasks individually, seeking as little help from others as possible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9F9AA-8D85-FB42-8B15-9D6593AA6FAB}"/>
              </a:ext>
            </a:extLst>
          </p:cNvPr>
          <p:cNvSpPr txBox="1"/>
          <p:nvPr/>
        </p:nvSpPr>
        <p:spPr>
          <a:xfrm>
            <a:off x="2075968" y="18845364"/>
            <a:ext cx="11970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latin typeface="IBM Plex Sans" panose="020B0503050203000203" pitchFamily="34" charset="77"/>
              </a:rPr>
              <a:t>Long Term Goal</a:t>
            </a:r>
          </a:p>
          <a:p>
            <a:r>
              <a:rPr lang="en-CA" sz="4800" dirty="0">
                <a:latin typeface="IBM Plex Sans" panose="020B0503050203000203" pitchFamily="34" charset="77"/>
              </a:rPr>
              <a:t>Create a natural-feeling assistive system that offloads cognitive resources from the user in the kitchen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0C2C2-EEF5-4F4D-83CE-D9B0E757FA8C}"/>
              </a:ext>
            </a:extLst>
          </p:cNvPr>
          <p:cNvSpPr txBox="1"/>
          <p:nvPr/>
        </p:nvSpPr>
        <p:spPr>
          <a:xfrm>
            <a:off x="2075968" y="22075079"/>
            <a:ext cx="11970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latin typeface="IBM Plex Sans" panose="020B0503050203000203" pitchFamily="34" charset="77"/>
              </a:rPr>
              <a:t>Short Term Goal</a:t>
            </a:r>
          </a:p>
          <a:p>
            <a:r>
              <a:rPr lang="en-CA" sz="4800" dirty="0">
                <a:latin typeface="IBM Plex Sans" panose="020B0503050203000203" pitchFamily="34" charset="77"/>
              </a:rPr>
              <a:t>Reduce cognitive workload required for blind users to locate and recognize displaced objects in the kitchen</a:t>
            </a:r>
            <a:endParaRPr lang="en-US" sz="4800" dirty="0">
              <a:latin typeface="IBM Plex Sans" panose="020B0503050203000203" pitchFamily="34" charset="77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E2BD18-4659-8D49-AE8A-1F101C41BC9F}"/>
              </a:ext>
            </a:extLst>
          </p:cNvPr>
          <p:cNvGrpSpPr/>
          <p:nvPr/>
        </p:nvGrpSpPr>
        <p:grpSpPr>
          <a:xfrm>
            <a:off x="2075968" y="25304794"/>
            <a:ext cx="9053626" cy="4524315"/>
            <a:chOff x="2283233" y="31729522"/>
            <a:chExt cx="9053626" cy="45243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05778C-78F9-E34D-B709-CBA95823818D}"/>
                </a:ext>
              </a:extLst>
            </p:cNvPr>
            <p:cNvSpPr txBox="1"/>
            <p:nvPr/>
          </p:nvSpPr>
          <p:spPr>
            <a:xfrm>
              <a:off x="2283233" y="31729522"/>
              <a:ext cx="4364736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800" b="1" dirty="0">
                  <a:latin typeface="IBM Plex Sans" panose="020B0503050203000203" pitchFamily="34" charset="77"/>
                </a:rPr>
                <a:t>Scope</a:t>
              </a:r>
              <a:endParaRPr lang="en-CA" sz="4800" dirty="0">
                <a:latin typeface="IBM Plex Sans" panose="020B0503050203000203" pitchFamily="34" charset="77"/>
              </a:endParaRPr>
            </a:p>
            <a:p>
              <a:pPr fontAlgn="base"/>
              <a:r>
                <a:rPr lang="en-CA" sz="4800" dirty="0">
                  <a:latin typeface="IBM Plex Sans" panose="020B0503050203000203" pitchFamily="34" charset="77"/>
                </a:rPr>
                <a:t>Objects</a:t>
              </a:r>
            </a:p>
            <a:p>
              <a:pPr marL="1143000" indent="-1143000" fontAlgn="base">
                <a:buFont typeface="Arial" panose="020B0604020202020204" pitchFamily="34" charset="0"/>
                <a:buChar char="•"/>
              </a:pPr>
              <a:r>
                <a:rPr lang="en-CA" sz="4800" dirty="0">
                  <a:latin typeface="IBM Plex Sans" panose="020B0503050203000203" pitchFamily="34" charset="77"/>
                </a:rPr>
                <a:t>Bottle</a:t>
              </a:r>
            </a:p>
            <a:p>
              <a:pPr marL="1143000" indent="-1143000" fontAlgn="base">
                <a:buFont typeface="Arial" panose="020B0604020202020204" pitchFamily="34" charset="0"/>
                <a:buChar char="•"/>
              </a:pPr>
              <a:r>
                <a:rPr lang="en-CA" sz="4800" dirty="0">
                  <a:latin typeface="IBM Plex Sans" panose="020B0503050203000203" pitchFamily="34" charset="77"/>
                </a:rPr>
                <a:t>Cup</a:t>
              </a:r>
            </a:p>
            <a:p>
              <a:pPr marL="1143000" indent="-1143000" fontAlgn="base">
                <a:buFont typeface="Arial" panose="020B0604020202020204" pitchFamily="34" charset="0"/>
                <a:buChar char="•"/>
              </a:pPr>
              <a:r>
                <a:rPr lang="en-CA" sz="4800" dirty="0">
                  <a:latin typeface="IBM Plex Sans" panose="020B0503050203000203" pitchFamily="34" charset="77"/>
                </a:rPr>
                <a:t>Bowl</a:t>
              </a:r>
            </a:p>
            <a:p>
              <a:pPr marL="1143000" indent="-1143000" fontAlgn="base">
                <a:buFont typeface="Arial" panose="020B0604020202020204" pitchFamily="34" charset="0"/>
                <a:buChar char="•"/>
              </a:pPr>
              <a:r>
                <a:rPr lang="en-CA" sz="4800" dirty="0">
                  <a:latin typeface="IBM Plex Sans" panose="020B0503050203000203" pitchFamily="34" charset="77"/>
                </a:rPr>
                <a:t>Kettle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27BF9B-B518-8D4C-AC63-A1CA67D30B45}"/>
                </a:ext>
              </a:extLst>
            </p:cNvPr>
            <p:cNvSpPr/>
            <p:nvPr/>
          </p:nvSpPr>
          <p:spPr>
            <a:xfrm>
              <a:off x="6647969" y="32420039"/>
              <a:ext cx="468889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CA" sz="4800" dirty="0">
                  <a:latin typeface="IBM Plex Sans" panose="020B0503050203000203" pitchFamily="34" charset="77"/>
                </a:rPr>
                <a:t>Environment</a:t>
              </a:r>
            </a:p>
            <a:p>
              <a:pPr marL="1143000" indent="-1143000" fontAlgn="base">
                <a:buFont typeface="Arial" panose="020B0604020202020204" pitchFamily="34" charset="0"/>
                <a:buChar char="•"/>
              </a:pPr>
              <a:r>
                <a:rPr lang="en-CA" sz="4800" dirty="0">
                  <a:latin typeface="IBM Plex Sans" panose="020B0503050203000203" pitchFamily="34" charset="77"/>
                </a:rPr>
                <a:t>Kitchen</a:t>
              </a:r>
            </a:p>
            <a:p>
              <a:pPr marL="1143000" indent="-1143000" fontAlgn="base">
                <a:buFont typeface="Arial" panose="020B0604020202020204" pitchFamily="34" charset="0"/>
                <a:buChar char="•"/>
              </a:pPr>
              <a:r>
                <a:rPr lang="en-CA" sz="4800" dirty="0">
                  <a:latin typeface="IBM Plex Sans" panose="020B0503050203000203" pitchFamily="34" charset="77"/>
                </a:rPr>
                <a:t>Table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E0EFA7C-277D-9E47-8471-B1030BC28BFB}"/>
              </a:ext>
            </a:extLst>
          </p:cNvPr>
          <p:cNvSpPr txBox="1"/>
          <p:nvPr/>
        </p:nvSpPr>
        <p:spPr>
          <a:xfrm>
            <a:off x="17029274" y="9924042"/>
            <a:ext cx="11498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i="1" dirty="0">
                <a:latin typeface="IBM Plex Sans" panose="020B0503050203000203" pitchFamily="34" charset="77"/>
              </a:rPr>
              <a:t>Analysis, Design, and Validation Methods</a:t>
            </a:r>
            <a:endParaRPr lang="en-CA" sz="4800" i="1" dirty="0">
              <a:effectLst/>
              <a:latin typeface="IBM Plex Sans" panose="020B0503050203000203" pitchFamily="34" charset="77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136F49-1C0D-284E-93E6-A2EB027DA7F8}"/>
              </a:ext>
            </a:extLst>
          </p:cNvPr>
          <p:cNvGrpSpPr/>
          <p:nvPr/>
        </p:nvGrpSpPr>
        <p:grpSpPr>
          <a:xfrm>
            <a:off x="17003147" y="10944473"/>
            <a:ext cx="11736883" cy="18097592"/>
            <a:chOff x="16977020" y="3156469"/>
            <a:chExt cx="11736883" cy="180975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459A16-6352-E94A-B7CA-1D384D90784D}"/>
                </a:ext>
              </a:extLst>
            </p:cNvPr>
            <p:cNvSpPr/>
            <p:nvPr/>
          </p:nvSpPr>
          <p:spPr>
            <a:xfrm>
              <a:off x="17003147" y="3156469"/>
              <a:ext cx="11414827" cy="8833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400"/>
                </a:spcBef>
                <a:spcAft>
                  <a:spcPts val="1200"/>
                </a:spcAft>
              </a:pPr>
              <a:r>
                <a:rPr lang="en-CA" sz="4800" b="1" dirty="0">
                  <a:solidFill>
                    <a:srgbClr val="283C46"/>
                  </a:solidFill>
                  <a:latin typeface="IBM Plex Sans" panose="020B0503050203000203" pitchFamily="34" charset="77"/>
                </a:rPr>
                <a:t>Choosing Audio Feedback</a:t>
              </a:r>
              <a:endParaRPr lang="en-CA" sz="4800" dirty="0">
                <a:solidFill>
                  <a:srgbClr val="283C46"/>
                </a:solidFill>
                <a:latin typeface="IBM Plex Sans" panose="020B0503050203000203" pitchFamily="34" charset="77"/>
              </a:endParaRPr>
            </a:p>
            <a:p>
              <a:pPr>
                <a:spcBef>
                  <a:spcPts val="400"/>
                </a:spcBef>
                <a:spcAft>
                  <a:spcPts val="1200"/>
                </a:spcAft>
              </a:pPr>
              <a:r>
                <a:rPr lang="en-CA" sz="4800" dirty="0">
                  <a:solidFill>
                    <a:srgbClr val="283C46"/>
                  </a:solidFill>
                  <a:latin typeface="IBM Plex Sans" panose="020B0503050203000203" pitchFamily="34" charset="77"/>
                </a:rPr>
                <a:t>Sustained Attention to Response Task (SART) engineering evaluation model was used to measure the effectiveness of different alternatives of audio feedback to improve situational awareness</a:t>
              </a:r>
              <a:endParaRPr lang="en-CA" sz="4800" dirty="0">
                <a:latin typeface="IBM Plex Sans" panose="020B0503050203000203" pitchFamily="34" charset="77"/>
              </a:endParaRPr>
            </a:p>
            <a:p>
              <a:pPr marL="685800" indent="-685800" algn="just" fontAlgn="base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CA" sz="4800" dirty="0">
                  <a:solidFill>
                    <a:srgbClr val="283C46"/>
                  </a:solidFill>
                  <a:latin typeface="IBM Plex Sans" panose="020B0503050203000203" pitchFamily="34" charset="77"/>
                </a:rPr>
                <a:t>Pure </a:t>
              </a:r>
              <a:r>
                <a:rPr lang="en-CA" sz="4800" dirty="0" err="1">
                  <a:solidFill>
                    <a:srgbClr val="283C46"/>
                  </a:solidFill>
                  <a:latin typeface="IBM Plex Sans" panose="020B0503050203000203" pitchFamily="34" charset="77"/>
                </a:rPr>
                <a:t>allocentric</a:t>
              </a:r>
              <a:r>
                <a:rPr lang="en-CA" sz="4800" dirty="0">
                  <a:solidFill>
                    <a:srgbClr val="283C46"/>
                  </a:solidFill>
                  <a:latin typeface="IBM Plex Sans" panose="020B0503050203000203" pitchFamily="34" charset="77"/>
                </a:rPr>
                <a:t> speech</a:t>
              </a:r>
            </a:p>
            <a:p>
              <a:pPr marL="685800" indent="-685800" algn="just" fontAlgn="base">
                <a:buFont typeface="Arial" panose="020B0604020202020204" pitchFamily="34" charset="0"/>
                <a:buChar char="•"/>
              </a:pPr>
              <a:r>
                <a:rPr lang="en-CA" sz="4800" dirty="0">
                  <a:solidFill>
                    <a:srgbClr val="283C46"/>
                  </a:solidFill>
                  <a:latin typeface="IBM Plex Sans" panose="020B0503050203000203" pitchFamily="34" charset="77"/>
                </a:rPr>
                <a:t>Pure egocentric speech</a:t>
              </a:r>
            </a:p>
            <a:p>
              <a:pPr marL="685800" indent="-685800" algn="just" fontAlgn="base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CA" sz="4800" dirty="0">
                  <a:solidFill>
                    <a:srgbClr val="283C46"/>
                  </a:solidFill>
                  <a:latin typeface="IBM Plex Sans" panose="020B0503050203000203" pitchFamily="34" charset="77"/>
                </a:rPr>
                <a:t>Pure </a:t>
              </a:r>
              <a:r>
                <a:rPr lang="en-CA" sz="4800" dirty="0" err="1">
                  <a:solidFill>
                    <a:srgbClr val="283C46"/>
                  </a:solidFill>
                  <a:latin typeface="IBM Plex Sans" panose="020B0503050203000203" pitchFamily="34" charset="77"/>
                </a:rPr>
                <a:t>sonification</a:t>
              </a:r>
              <a:endParaRPr lang="en-CA" sz="4800" dirty="0">
                <a:solidFill>
                  <a:srgbClr val="283C46"/>
                </a:solidFill>
                <a:latin typeface="IBM Plex Sans" panose="020B0503050203000203" pitchFamily="34" charset="77"/>
              </a:endParaRPr>
            </a:p>
            <a:p>
              <a:pPr marL="685800" indent="-685800" algn="just" fontAlgn="base">
                <a:spcBef>
                  <a:spcPts val="4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CA" sz="4800" dirty="0" err="1">
                  <a:solidFill>
                    <a:srgbClr val="283C46"/>
                  </a:solidFill>
                  <a:latin typeface="IBM Plex Sans" panose="020B0503050203000203" pitchFamily="34" charset="77"/>
                </a:rPr>
                <a:t>Allocentric</a:t>
              </a:r>
              <a:r>
                <a:rPr lang="en-CA" sz="4800" dirty="0">
                  <a:solidFill>
                    <a:srgbClr val="283C46"/>
                  </a:solidFill>
                  <a:latin typeface="IBM Plex Sans" panose="020B0503050203000203" pitchFamily="34" charset="77"/>
                </a:rPr>
                <a:t> &amp; </a:t>
              </a:r>
              <a:r>
                <a:rPr lang="en-CA" sz="4800" dirty="0" err="1">
                  <a:solidFill>
                    <a:srgbClr val="283C46"/>
                  </a:solidFill>
                  <a:latin typeface="IBM Plex Sans" panose="020B0503050203000203" pitchFamily="34" charset="77"/>
                </a:rPr>
                <a:t>sonification</a:t>
              </a:r>
              <a:endParaRPr lang="en-CA" sz="4800" b="0" i="0" u="none" strike="noStrike" dirty="0">
                <a:solidFill>
                  <a:srgbClr val="283C46"/>
                </a:solidFill>
                <a:effectLst/>
                <a:latin typeface="IBM Plex Sans" panose="020B0503050203000203" pitchFamily="34" charset="77"/>
              </a:endParaRPr>
            </a:p>
          </p:txBody>
        </p:sp>
        <p:pic>
          <p:nvPicPr>
            <p:cNvPr id="1028" name="Picture 4" descr="https://lh6.googleusercontent.com/iTJUN3mi5_poAXkp_7Dp6gLBvr5qOcu47Tawc2dY8AFQiY7xAl_YkPmvMbyVwYQ4VaZvQ49lBdZ_tb3FzP9PkCccusGGOo-J3ccti8HyUcmUKX1Fc9iuOOce1LQpPsnqyQcgbB1u">
              <a:extLst>
                <a:ext uri="{FF2B5EF4-FFF2-40B4-BE49-F238E27FC236}">
                  <a16:creationId xmlns:a16="http://schemas.microsoft.com/office/drawing/2014/main" id="{3F82AAEA-A570-4242-B1C5-3CC8C43EC7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600"/>
            <a:stretch/>
          </p:blipFill>
          <p:spPr bwMode="auto">
            <a:xfrm>
              <a:off x="23756252" y="12567859"/>
              <a:ext cx="4957651" cy="4628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h6.googleusercontent.com/pcnGmoVKbNKKiGPbm9cRqsZETaVfSK0ZfjJlTJ0aVHMj0BI3bELZt_v4HalVB8vixJjOhuaUMtNBSszzHVDNz9IUrL9mRW1fGK1e27xgerrnRVkrPGrRRHI_cWtAETwzKYU8rIqm">
              <a:extLst>
                <a:ext uri="{FF2B5EF4-FFF2-40B4-BE49-F238E27FC236}">
                  <a16:creationId xmlns:a16="http://schemas.microsoft.com/office/drawing/2014/main" id="{52493D55-35FE-314A-A4C9-4280547956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" t="-1600" r="14116" b="1600"/>
            <a:stretch/>
          </p:blipFill>
          <p:spPr bwMode="auto">
            <a:xfrm>
              <a:off x="20292364" y="17247030"/>
              <a:ext cx="4836392" cy="4007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h3.googleusercontent.com/zgv_txQLH9LFB5iOJwLhhb2BahzI-jJJ4ndYR2yvWsMvecidT5AXQeMe9vCq-ErzvsiBkgXeeCLtVIh_6ubT0ObZvKWAua1tvL72hfB2ALNEv-R8WKtw_5x43Jns7SbDE4D1mbRl">
              <a:extLst>
                <a:ext uri="{FF2B5EF4-FFF2-40B4-BE49-F238E27FC236}">
                  <a16:creationId xmlns:a16="http://schemas.microsoft.com/office/drawing/2014/main" id="{861FDAA9-64FF-2442-B86B-EB5C826D97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981"/>
            <a:stretch/>
          </p:blipFill>
          <p:spPr bwMode="auto">
            <a:xfrm>
              <a:off x="16977020" y="12560723"/>
              <a:ext cx="4708336" cy="451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651F135-3C60-FF44-95B0-3409E7D63224}"/>
              </a:ext>
            </a:extLst>
          </p:cNvPr>
          <p:cNvSpPr/>
          <p:nvPr/>
        </p:nvSpPr>
        <p:spPr>
          <a:xfrm>
            <a:off x="15018687" y="39300873"/>
            <a:ext cx="11626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sz="4800" b="1" dirty="0">
                <a:solidFill>
                  <a:srgbClr val="000000"/>
                </a:solidFill>
                <a:latin typeface="IBM Plex Sans" panose="020B0503050203000203" pitchFamily="34" charset="77"/>
              </a:rPr>
              <a:t>Choosing Front-end Client</a:t>
            </a:r>
            <a:endParaRPr lang="en-CA" sz="4800" dirty="0">
              <a:latin typeface="IBM Plex Sans" panose="020B0503050203000203" pitchFamily="34" charset="77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A4A4C15-7117-4449-B7B5-CF25F918D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18125"/>
              </p:ext>
            </p:extLst>
          </p:nvPr>
        </p:nvGraphicFramePr>
        <p:xfrm>
          <a:off x="15193092" y="40923641"/>
          <a:ext cx="17126320" cy="12242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281580">
                  <a:extLst>
                    <a:ext uri="{9D8B030D-6E8A-4147-A177-3AD203B41FA5}">
                      <a16:colId xmlns:a16="http://schemas.microsoft.com/office/drawing/2014/main" val="2469475372"/>
                    </a:ext>
                  </a:extLst>
                </a:gridCol>
                <a:gridCol w="4281580">
                  <a:extLst>
                    <a:ext uri="{9D8B030D-6E8A-4147-A177-3AD203B41FA5}">
                      <a16:colId xmlns:a16="http://schemas.microsoft.com/office/drawing/2014/main" val="1452740141"/>
                    </a:ext>
                  </a:extLst>
                </a:gridCol>
                <a:gridCol w="4281580">
                  <a:extLst>
                    <a:ext uri="{9D8B030D-6E8A-4147-A177-3AD203B41FA5}">
                      <a16:colId xmlns:a16="http://schemas.microsoft.com/office/drawing/2014/main" val="1478047913"/>
                    </a:ext>
                  </a:extLst>
                </a:gridCol>
                <a:gridCol w="4281580">
                  <a:extLst>
                    <a:ext uri="{9D8B030D-6E8A-4147-A177-3AD203B41FA5}">
                      <a16:colId xmlns:a16="http://schemas.microsoft.com/office/drawing/2014/main" val="4102278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br>
                        <a:rPr lang="en-CA" sz="3600" dirty="0">
                          <a:effectLst/>
                        </a:rPr>
                      </a:br>
                      <a:endParaRPr lang="en-CA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Weight</a:t>
                      </a:r>
                      <a:endParaRPr lang="en-CA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Amazon Alexa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Google Assistant</a:t>
                      </a:r>
                      <a:endParaRPr lang="en-CA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0219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Development Speed</a:t>
                      </a:r>
                      <a:endParaRPr lang="en-CA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597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Cost to Purchase (fixed)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7675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Integration and Hosting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2384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Development Collaboration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0294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Cost to Use (variable)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8833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br>
                        <a:rPr lang="en-CA" sz="3600" dirty="0">
                          <a:effectLst/>
                        </a:rPr>
                      </a:br>
                      <a:endParaRPr lang="en-CA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CA" sz="3600" dirty="0">
                          <a:effectLst/>
                        </a:rPr>
                      </a:br>
                      <a:endParaRPr lang="en-CA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CA" sz="3600" dirty="0">
                          <a:effectLst/>
                        </a:rPr>
                      </a:br>
                      <a:endParaRPr lang="en-CA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CA" sz="3600" dirty="0">
                          <a:effectLst/>
                        </a:rPr>
                      </a:br>
                      <a:endParaRPr lang="en-CA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3395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Sum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CA" sz="3600">
                          <a:effectLst/>
                        </a:rPr>
                      </a:b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3(1) + 5(5) + 3(2) + 0(4) + 4(3)  </a:t>
                      </a:r>
                      <a:r>
                        <a:rPr lang="en-CA" sz="36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= 46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5(1) + 4(5) + 4(2) + 5(4) + 5(3) </a:t>
                      </a:r>
                      <a:r>
                        <a:rPr lang="en-CA" sz="36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= 64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4329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Rank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CA" sz="3600">
                          <a:effectLst/>
                        </a:rPr>
                      </a:b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118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Continue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CA" sz="3600">
                          <a:effectLst/>
                        </a:rPr>
                      </a:b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  <a:endParaRPr lang="en-CA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Yes</a:t>
                      </a:r>
                      <a:endParaRPr lang="en-CA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97252871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B98E9569-0323-A14B-9D59-783B5B3813EA}"/>
              </a:ext>
            </a:extLst>
          </p:cNvPr>
          <p:cNvGrpSpPr/>
          <p:nvPr/>
        </p:nvGrpSpPr>
        <p:grpSpPr>
          <a:xfrm>
            <a:off x="31070528" y="14875106"/>
            <a:ext cx="11763010" cy="14166959"/>
            <a:chOff x="16977020" y="21822578"/>
            <a:chExt cx="11763010" cy="14166959"/>
          </a:xfrm>
        </p:grpSpPr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647E2C70-629D-4A48-9AF0-4A7B054C5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7020" y="21822578"/>
              <a:ext cx="11414827" cy="3693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800" b="1" i="0" u="none" strike="noStrike" cap="none" normalizeH="0" baseline="0" dirty="0">
                  <a:ln>
                    <a:noFill/>
                  </a:ln>
                  <a:solidFill>
                    <a:srgbClr val="283C46"/>
                  </a:solidFill>
                  <a:effectLst/>
                  <a:latin typeface="IBM Plex Sans" panose="020B0503050203000203" pitchFamily="34" charset="77"/>
                  <a:cs typeface="Arial" panose="020B0604020202020204" pitchFamily="34" charset="0"/>
                </a:rPr>
                <a:t>Object Detection Model</a:t>
              </a:r>
              <a:endPara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7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4800" b="0" i="0" u="none" strike="noStrike" cap="none" normalizeH="0" baseline="0" dirty="0" err="1">
                  <a:ln>
                    <a:noFill/>
                  </a:ln>
                  <a:solidFill>
                    <a:srgbClr val="283C46"/>
                  </a:solidFill>
                  <a:effectLst/>
                  <a:latin typeface="IBM Plex Sans" panose="020B0503050203000203" pitchFamily="34" charset="77"/>
                  <a:cs typeface="Arial" panose="020B0604020202020204" pitchFamily="34" charset="0"/>
                </a:rPr>
                <a:t>MobileNet</a:t>
              </a:r>
              <a:r>
                <a:rPr kumimoji="0" lang="en-US" altLang="en-US" sz="4800" b="0" i="0" u="none" strike="noStrike" cap="none" normalizeH="0" baseline="0" dirty="0">
                  <a:ln>
                    <a:noFill/>
                  </a:ln>
                  <a:solidFill>
                    <a:srgbClr val="283C46"/>
                  </a:solidFill>
                  <a:effectLst/>
                  <a:latin typeface="IBM Plex Sans" panose="020B0503050203000203" pitchFamily="34" charset="77"/>
                  <a:cs typeface="Arial" panose="020B0604020202020204" pitchFamily="34" charset="0"/>
                </a:rPr>
                <a:t> SSD</a:t>
              </a:r>
              <a:endPara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77"/>
              </a:endParaRPr>
            </a:p>
            <a:p>
              <a:pPr marL="1143000" marR="0" lvl="1" indent="-6858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4800" b="0" i="0" u="none" strike="noStrike" cap="none" normalizeH="0" baseline="0" dirty="0">
                  <a:ln>
                    <a:noFill/>
                  </a:ln>
                  <a:solidFill>
                    <a:srgbClr val="283C46"/>
                  </a:solidFill>
                  <a:effectLst/>
                  <a:latin typeface="IBM Plex Sans" panose="020B0503050203000203" pitchFamily="34" charset="77"/>
                  <a:cs typeface="Arial" panose="020B0604020202020204" pitchFamily="34" charset="0"/>
                </a:rPr>
                <a:t>Good for mobile vision applications</a:t>
              </a:r>
            </a:p>
            <a:p>
              <a:pPr marL="1143000" marR="0" lvl="1" indent="-6858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4800" b="0" i="0" u="none" strike="noStrike" cap="none" normalizeH="0" baseline="0" dirty="0">
                  <a:ln>
                    <a:noFill/>
                  </a:ln>
                  <a:solidFill>
                    <a:srgbClr val="283C46"/>
                  </a:solidFill>
                  <a:effectLst/>
                  <a:latin typeface="IBM Plex Sans" panose="020B0503050203000203" pitchFamily="34" charset="77"/>
                  <a:cs typeface="Arial" panose="020B0604020202020204" pitchFamily="34" charset="0"/>
                </a:rPr>
                <a:t>Light weight deep neural network</a:t>
              </a:r>
            </a:p>
            <a:p>
              <a:pPr marL="1143000" marR="0" lvl="1" indent="-6858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en-US" sz="4800" dirty="0">
                  <a:solidFill>
                    <a:srgbClr val="283C46"/>
                  </a:solidFill>
                  <a:latin typeface="IBM Plex Sans" panose="020B0503050203000203" pitchFamily="34" charset="77"/>
                  <a:cs typeface="Arial" panose="020B0604020202020204" pitchFamily="34" charset="0"/>
                </a:rPr>
                <a:t>F</a:t>
              </a:r>
              <a:r>
                <a:rPr kumimoji="0" lang="en-US" altLang="en-US" sz="4800" b="0" i="0" u="none" strike="noStrike" cap="none" normalizeH="0" baseline="0" dirty="0">
                  <a:ln>
                    <a:noFill/>
                  </a:ln>
                  <a:solidFill>
                    <a:srgbClr val="283C46"/>
                  </a:solidFill>
                  <a:effectLst/>
                  <a:latin typeface="IBM Plex Sans" panose="020B0503050203000203" pitchFamily="34" charset="77"/>
                  <a:cs typeface="Arial" panose="020B0604020202020204" pitchFamily="34" charset="0"/>
                </a:rPr>
                <a:t>ast for inference</a:t>
              </a:r>
            </a:p>
          </p:txBody>
        </p:sp>
        <p:pic>
          <p:nvPicPr>
            <p:cNvPr id="1038" name="Picture 14" descr="https://lh4.googleusercontent.com/oPgEFK0xgXmW5jk0KrJG8K4kl82Ley6TQaI-NOYkxddN-f8obQa_vGfsNJt6kDhOnnbiZhvOpTOFYN_qQ1qu4psKPC_XpDoXaBg73Ft6XWBOfuLHb9OTTChwIeI-sGgK-wLPJ6Hw">
              <a:extLst>
                <a:ext uri="{FF2B5EF4-FFF2-40B4-BE49-F238E27FC236}">
                  <a16:creationId xmlns:a16="http://schemas.microsoft.com/office/drawing/2014/main" id="{EDBC1BD0-F31E-9A46-A2E0-C77A2A4B4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3147" y="26084414"/>
              <a:ext cx="11736883" cy="1857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0B56D1-1518-E94D-AEC9-600E96F01FA8}"/>
                </a:ext>
              </a:extLst>
            </p:cNvPr>
            <p:cNvSpPr/>
            <p:nvPr/>
          </p:nvSpPr>
          <p:spPr>
            <a:xfrm>
              <a:off x="17003147" y="28510567"/>
              <a:ext cx="11626922" cy="7478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CA" sz="4800" b="1" dirty="0">
                  <a:solidFill>
                    <a:srgbClr val="283C46"/>
                  </a:solidFill>
                  <a:latin typeface="IBM Plex Sans" panose="020B0503050203000203" pitchFamily="34" charset="77"/>
                </a:rPr>
                <a:t>Validation Methods</a:t>
              </a:r>
              <a:endParaRPr lang="en-CA" sz="4800" dirty="0">
                <a:latin typeface="IBM Plex Sans" panose="020B0503050203000203" pitchFamily="34" charset="77"/>
              </a:endParaRPr>
            </a:p>
            <a:p>
              <a:pPr algn="just" fontAlgn="base"/>
              <a:r>
                <a:rPr lang="en-CA" sz="4800" dirty="0">
                  <a:solidFill>
                    <a:srgbClr val="283C46"/>
                  </a:solidFill>
                  <a:latin typeface="IBM Plex Sans" panose="020B0503050203000203" pitchFamily="34" charset="77"/>
                </a:rPr>
                <a:t>End-to-end user testing with SART</a:t>
              </a:r>
            </a:p>
            <a:p>
              <a:pPr algn="just" fontAlgn="base"/>
              <a:r>
                <a:rPr lang="en-CA" sz="4800" dirty="0">
                  <a:solidFill>
                    <a:srgbClr val="283C46"/>
                  </a:solidFill>
                  <a:latin typeface="IBM Plex Sans" panose="020B0503050203000203" pitchFamily="34" charset="77"/>
                </a:rPr>
                <a:t>Data split: 1387 train/462 test</a:t>
              </a:r>
            </a:p>
            <a:p>
              <a:pPr algn="just" fontAlgn="base"/>
              <a:r>
                <a:rPr lang="en-CA" sz="4800" dirty="0">
                  <a:solidFill>
                    <a:srgbClr val="283C46"/>
                  </a:solidFill>
                  <a:latin typeface="IBM Plex Sans" panose="020B0503050203000203" pitchFamily="34" charset="77"/>
                </a:rPr>
                <a:t>Intersection over union</a:t>
              </a:r>
            </a:p>
            <a:p>
              <a:pPr algn="just" fontAlgn="base"/>
              <a:r>
                <a:rPr lang="en-CA" sz="4800" dirty="0">
                  <a:solidFill>
                    <a:srgbClr val="283C46"/>
                  </a:solidFill>
                  <a:latin typeface="IBM Plex Sans" panose="020B0503050203000203" pitchFamily="34" charset="77"/>
                </a:rPr>
                <a:t>Mean average precision</a:t>
              </a:r>
            </a:p>
            <a:p>
              <a:pPr marL="742950" lvl="1" indent="-285750" algn="just" fontAlgn="base">
                <a:buFont typeface="Arial" panose="020B0604020202020204" pitchFamily="34" charset="0"/>
                <a:buChar char="•"/>
              </a:pPr>
              <a:r>
                <a:rPr lang="en-CA" sz="4800" dirty="0" err="1">
                  <a:solidFill>
                    <a:srgbClr val="000000"/>
                  </a:solidFill>
                  <a:latin typeface="IBM Plex Sans" panose="020B0503050203000203" pitchFamily="34" charset="77"/>
                </a:rPr>
                <a:t>mAP</a:t>
              </a:r>
              <a:r>
                <a:rPr lang="en-CA" sz="4800" dirty="0">
                  <a:solidFill>
                    <a:srgbClr val="000000"/>
                  </a:solidFill>
                  <a:latin typeface="IBM Plex Sans" panose="020B0503050203000203" pitchFamily="34" charset="77"/>
                </a:rPr>
                <a:t> is taken using the mean of average precisions over </a:t>
              </a:r>
              <a:r>
                <a:rPr lang="en-CA" sz="4800" dirty="0" err="1">
                  <a:solidFill>
                    <a:srgbClr val="000000"/>
                  </a:solidFill>
                  <a:latin typeface="IBM Plex Sans" panose="020B0503050203000203" pitchFamily="34" charset="77"/>
                </a:rPr>
                <a:t>IoUs</a:t>
              </a:r>
              <a:r>
                <a:rPr lang="en-CA" sz="4800" dirty="0">
                  <a:solidFill>
                    <a:srgbClr val="000000"/>
                  </a:solidFill>
                  <a:latin typeface="IBM Plex Sans" panose="020B0503050203000203" pitchFamily="34" charset="77"/>
                </a:rPr>
                <a:t> at 0.5 to 0.95 taking step sizes of 0.05</a:t>
              </a:r>
            </a:p>
            <a:p>
              <a:pPr marL="742950" lvl="1" indent="-285750" algn="just" fontAlgn="base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CA" sz="4800" dirty="0" err="1">
                  <a:solidFill>
                    <a:srgbClr val="000000"/>
                  </a:solidFill>
                  <a:latin typeface="IBM Plex Sans" panose="020B0503050203000203" pitchFamily="34" charset="77"/>
                </a:rPr>
                <a:t>mAP</a:t>
              </a:r>
              <a:r>
                <a:rPr lang="en-CA" sz="4800" dirty="0">
                  <a:solidFill>
                    <a:srgbClr val="000000"/>
                  </a:solidFill>
                  <a:latin typeface="IBM Plex Sans" panose="020B0503050203000203" pitchFamily="34" charset="77"/>
                </a:rPr>
                <a:t> reported using testing data set mean AP at </a:t>
              </a:r>
              <a:r>
                <a:rPr lang="en-CA" sz="4800" dirty="0" err="1">
                  <a:solidFill>
                    <a:srgbClr val="000000"/>
                  </a:solidFill>
                  <a:latin typeface="IBM Plex Sans" panose="020B0503050203000203" pitchFamily="34" charset="77"/>
                </a:rPr>
                <a:t>IoU</a:t>
              </a:r>
              <a:r>
                <a:rPr lang="en-CA" sz="4800" dirty="0">
                  <a:solidFill>
                    <a:srgbClr val="000000"/>
                  </a:solidFill>
                  <a:latin typeface="IBM Plex Sans" panose="020B0503050203000203" pitchFamily="34" charset="77"/>
                </a:rPr>
                <a:t>=0.5:0.05:0.95</a:t>
              </a:r>
              <a:endParaRPr lang="en-CA" sz="48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7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C0A6859-A215-DC41-9153-1C9E8566B754}"/>
              </a:ext>
            </a:extLst>
          </p:cNvPr>
          <p:cNvSpPr txBox="1"/>
          <p:nvPr/>
        </p:nvSpPr>
        <p:spPr>
          <a:xfrm>
            <a:off x="17003147" y="2794234"/>
            <a:ext cx="6373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>
                <a:latin typeface="IBM Plex Sans" panose="020B0503050203000203" pitchFamily="34" charset="77"/>
              </a:rPr>
              <a:t>Solution Architecture</a:t>
            </a:r>
            <a:endParaRPr lang="en-CA" sz="4800" b="1" dirty="0">
              <a:effectLst/>
              <a:latin typeface="IBM Plex Sans" panose="020B0503050203000203" pitchFamily="34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2ED259-31BB-5849-A8AA-03F68F739777}"/>
              </a:ext>
            </a:extLst>
          </p:cNvPr>
          <p:cNvSpPr txBox="1"/>
          <p:nvPr/>
        </p:nvSpPr>
        <p:spPr>
          <a:xfrm>
            <a:off x="7887014" y="3332681"/>
            <a:ext cx="61596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IBM Plex Sans" panose="020B0503050203000203" pitchFamily="34" charset="77"/>
              </a:rPr>
              <a:t>Linda Wang</a:t>
            </a:r>
          </a:p>
          <a:p>
            <a:r>
              <a:rPr lang="en-US" sz="4800" dirty="0">
                <a:latin typeface="IBM Plex Sans" panose="020B0503050203000203" pitchFamily="34" charset="77"/>
              </a:rPr>
              <a:t>Edrick Wong</a:t>
            </a:r>
          </a:p>
          <a:p>
            <a:r>
              <a:rPr lang="en-US" sz="4800" dirty="0">
                <a:latin typeface="IBM Plex Sans" panose="020B0503050203000203" pitchFamily="34" charset="77"/>
              </a:rPr>
              <a:t>Justin Wong</a:t>
            </a:r>
          </a:p>
          <a:p>
            <a:r>
              <a:rPr lang="en-US" sz="4800" dirty="0" err="1">
                <a:latin typeface="IBM Plex Sans" panose="020B0503050203000203" pitchFamily="34" charset="77"/>
              </a:rPr>
              <a:t>Anshuman</a:t>
            </a:r>
            <a:r>
              <a:rPr lang="en-US" sz="4800" dirty="0">
                <a:latin typeface="IBM Plex Sans" panose="020B0503050203000203" pitchFamily="34" charset="77"/>
              </a:rPr>
              <a:t> Patnaik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C88C1D4-AB0C-D940-9AA3-B9041D8A0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70528" y="12198002"/>
            <a:ext cx="17383401" cy="181944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6E1B985-C3F6-2E4C-BB12-07A2A811B9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08638" y="3795321"/>
            <a:ext cx="31745291" cy="580306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32A9F75-61BF-0B44-AF56-83D422B4DC42}"/>
              </a:ext>
            </a:extLst>
          </p:cNvPr>
          <p:cNvSpPr txBox="1"/>
          <p:nvPr/>
        </p:nvSpPr>
        <p:spPr>
          <a:xfrm>
            <a:off x="17003147" y="1807669"/>
            <a:ext cx="3942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i="1" dirty="0">
                <a:latin typeface="IBM Plex Sans" panose="020B0503050203000203" pitchFamily="34" charset="77"/>
              </a:rPr>
              <a:t>Final Solution</a:t>
            </a:r>
            <a:endParaRPr lang="en-CA" sz="4800" i="1" dirty="0">
              <a:effectLst/>
              <a:latin typeface="IBM Plex Sans" panose="020B0503050203000203" pitchFamily="34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57AC5F-A3CA-7E48-9CB7-E7893C668933}"/>
              </a:ext>
            </a:extLst>
          </p:cNvPr>
          <p:cNvSpPr/>
          <p:nvPr/>
        </p:nvSpPr>
        <p:spPr>
          <a:xfrm>
            <a:off x="31096655" y="10878177"/>
            <a:ext cx="63209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400"/>
              </a:spcBef>
              <a:spcAft>
                <a:spcPts val="1200"/>
              </a:spcAft>
            </a:pPr>
            <a:r>
              <a:rPr lang="en-CA" sz="4800" b="1" dirty="0">
                <a:solidFill>
                  <a:srgbClr val="283C46"/>
                </a:solidFill>
                <a:latin typeface="IBM Plex Sans" panose="020B0503050203000203" pitchFamily="34" charset="77"/>
              </a:rPr>
              <a:t>Image Preprocessing</a:t>
            </a:r>
            <a:endParaRPr lang="en-CA" sz="4800" dirty="0">
              <a:solidFill>
                <a:srgbClr val="283C46"/>
              </a:solidFill>
              <a:latin typeface="IBM Plex Sans" panose="020B0503050203000203" pitchFamily="34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F7406A-219E-BC47-B985-B38AF41413D0}"/>
              </a:ext>
            </a:extLst>
          </p:cNvPr>
          <p:cNvSpPr/>
          <p:nvPr/>
        </p:nvSpPr>
        <p:spPr>
          <a:xfrm>
            <a:off x="2075968" y="30011836"/>
            <a:ext cx="116220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800" b="1" dirty="0">
                <a:solidFill>
                  <a:srgbClr val="283C46"/>
                </a:solidFill>
                <a:latin typeface="IBM Plex Sans" panose="020B0503050203000203" pitchFamily="34" charset="77"/>
              </a:rPr>
              <a:t>Social, Economic, and Environmental Impacts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3C09989-6D1F-EF40-9A3D-F79E865E312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626" t="20866" r="16232" b="15032"/>
          <a:stretch/>
        </p:blipFill>
        <p:spPr>
          <a:xfrm>
            <a:off x="2463504" y="5085259"/>
            <a:ext cx="2761488" cy="129441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70608DF-00AB-A64E-84DC-39D3D39108B5}"/>
              </a:ext>
            </a:extLst>
          </p:cNvPr>
          <p:cNvSpPr txBox="1"/>
          <p:nvPr/>
        </p:nvSpPr>
        <p:spPr>
          <a:xfrm>
            <a:off x="7887014" y="1673437"/>
            <a:ext cx="30075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MIRU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9A63DD-4079-E541-99FB-24BA90F113A0}"/>
              </a:ext>
            </a:extLst>
          </p:cNvPr>
          <p:cNvSpPr txBox="1"/>
          <p:nvPr/>
        </p:nvSpPr>
        <p:spPr>
          <a:xfrm>
            <a:off x="12291236" y="31710989"/>
            <a:ext cx="61456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IBM Plex Sans" panose="020B0503050203000203" pitchFamily="34" charset="77"/>
              </a:rPr>
              <a:t>Social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4800" dirty="0">
                <a:latin typeface="IBM Plex Sans" panose="020B0503050203000203" pitchFamily="34" charset="77"/>
              </a:rPr>
              <a:t>Empower blind individuals in the kitchen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4800" dirty="0">
                <a:latin typeface="IBM Plex Sans" panose="020B0503050203000203" pitchFamily="34" charset="77"/>
              </a:rPr>
              <a:t>Does not degrade look-and-feel of kitchen</a:t>
            </a:r>
          </a:p>
        </p:txBody>
      </p:sp>
    </p:spTree>
    <p:extLst>
      <p:ext uri="{BB962C8B-B14F-4D97-AF65-F5344CB8AC3E}">
        <p14:creationId xmlns:p14="http://schemas.microsoft.com/office/powerpoint/2010/main" val="2842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2241</TotalTime>
  <Words>350</Words>
  <Application>Microsoft Macintosh PowerPoint</Application>
  <PresentationFormat>Custom</PresentationFormat>
  <Paragraphs>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IBM Plex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Edrick Wong</dc:creator>
  <cp:lastModifiedBy>Microsoft Office User</cp:lastModifiedBy>
  <cp:revision>20</cp:revision>
  <cp:lastPrinted>2018-03-15T02:54:44Z</cp:lastPrinted>
  <dcterms:created xsi:type="dcterms:W3CDTF">2018-03-10T04:30:03Z</dcterms:created>
  <dcterms:modified xsi:type="dcterms:W3CDTF">2018-03-15T04:34:15Z</dcterms:modified>
</cp:coreProperties>
</file>