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94" r:id="rId3"/>
    <p:sldId id="257" r:id="rId4"/>
    <p:sldId id="293" r:id="rId5"/>
    <p:sldId id="261" r:id="rId6"/>
    <p:sldId id="262" r:id="rId7"/>
    <p:sldId id="263" r:id="rId8"/>
    <p:sldId id="264" r:id="rId9"/>
    <p:sldId id="265" r:id="rId10"/>
    <p:sldId id="266" r:id="rId11"/>
    <p:sldId id="29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3" r:id="rId26"/>
    <p:sldId id="296" r:id="rId27"/>
    <p:sldId id="287" r:id="rId28"/>
    <p:sldId id="284" r:id="rId29"/>
    <p:sldId id="285" r:id="rId30"/>
    <p:sldId id="288" r:id="rId31"/>
    <p:sldId id="298" r:id="rId32"/>
    <p:sldId id="299" r:id="rId33"/>
    <p:sldId id="300" r:id="rId34"/>
    <p:sldId id="301" r:id="rId35"/>
    <p:sldId id="302" r:id="rId36"/>
    <p:sldId id="290" r:id="rId37"/>
    <p:sldId id="314" r:id="rId38"/>
    <p:sldId id="297" r:id="rId39"/>
    <p:sldId id="304" r:id="rId40"/>
    <p:sldId id="303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2EBBAC-AA81-4B49-8000-43D7C8FFBAE9}">
          <p14:sldIdLst>
            <p14:sldId id="256"/>
            <p14:sldId id="294"/>
            <p14:sldId id="257"/>
            <p14:sldId id="293"/>
            <p14:sldId id="261"/>
            <p14:sldId id="262"/>
            <p14:sldId id="263"/>
            <p14:sldId id="264"/>
            <p14:sldId id="265"/>
            <p14:sldId id="266"/>
            <p14:sldId id="295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83"/>
            <p14:sldId id="296"/>
            <p14:sldId id="287"/>
            <p14:sldId id="284"/>
            <p14:sldId id="285"/>
            <p14:sldId id="288"/>
            <p14:sldId id="298"/>
            <p14:sldId id="299"/>
            <p14:sldId id="300"/>
            <p14:sldId id="301"/>
            <p14:sldId id="302"/>
            <p14:sldId id="290"/>
            <p14:sldId id="314"/>
            <p14:sldId id="297"/>
            <p14:sldId id="304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Untitled Section" id="{B21C94AB-48B2-4224-A014-AB177703A17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ric Laksa Putra" initials="ELP" lastIdx="15" clrIdx="0">
    <p:extLst>
      <p:ext uri="{19B8F6BF-5375-455C-9EA6-DF929625EA0E}">
        <p15:presenceInfo xmlns:p15="http://schemas.microsoft.com/office/powerpoint/2012/main" userId="ab93d0162be29c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7T22:42:07.840" idx="3">
    <p:pos x="10" y="10"/>
    <p:text>Dapat dilihat di halaman 1-1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7T22:50:06.423" idx="12">
    <p:pos x="10" y="10"/>
    <p:text>4-38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7T22:50:31.399" idx="13">
    <p:pos x="10" y="10"/>
    <p:text>Database per service - 2-7
REST JSON - 2-12
Multiple service per host - 2-9
Uji - 2-14 sampai 2-15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8T00:40:17.508" idx="15">
    <p:pos x="10" y="10"/>
    <p:text>3-1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8T00:39:37.728" idx="14">
    <p:pos x="10" y="10"/>
    <p:text>3-6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7T22:44:55.256" idx="4">
    <p:pos x="10" y="10"/>
    <p:text>Ada pada halaman 3-4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7T22:45:31.272" idx="5">
    <p:pos x="10" y="10"/>
    <p:text>Menggunakan  deployment diagram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7T22:45:55.935" idx="6">
    <p:pos x="10" y="10"/>
    <p:text>Contact juga dipakai oleh modul HR . Contact menjadi kelas turunan dari kedua jenis modul. Pada arsitektur sebelumnya, contact untuk customer dan HR digabungkan menjadi 1. Kelebihan : Data tidak tercecer, menjadi lebih spesial untuk contact customer dan HR.</p:text>
    <p:extLst>
      <p:ext uri="{C676402C-5697-4E1C-873F-D02D1690AC5C}">
        <p15:threadingInfo xmlns:p15="http://schemas.microsoft.com/office/powerpoint/2012/main" timeZoneBias="-420"/>
      </p:ext>
    </p:extLst>
  </p:cm>
  <p:cm authorId="1" dt="2018-06-07T22:47:27.864" idx="7">
    <p:pos x="106" y="106"/>
    <p:text>Tingkat availabilitas yg lebih tinggi</p:text>
    <p:extLst>
      <p:ext uri="{C676402C-5697-4E1C-873F-D02D1690AC5C}">
        <p15:threadingInfo xmlns:p15="http://schemas.microsoft.com/office/powerpoint/2012/main" timeZoneBias="-420"/>
      </p:ext>
    </p:extLst>
  </p:cm>
  <p:cm authorId="1" dt="2018-06-07T22:48:26.288" idx="8">
    <p:pos x="202" y="202"/>
    <p:text>Dapat dilihat pada halaman 4-4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7T22:48:59.518" idx="9">
    <p:pos x="10" y="10"/>
    <p:text>Dapat dilihat pada halaman 4-12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7T22:49:37.193" idx="10">
    <p:pos x="10" y="10"/>
    <p:text>4-19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7T22:49:41.535" idx="11">
    <p:pos x="10" y="10"/>
    <p:text>4-27</p:text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0FBD9-3832-42D2-B125-812A8E4E41F7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38859-D812-4A73-B678-B854DCFC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5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38859-D812-4A73-B678-B854DCFCF7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2731B77-74DD-435B-A53C-CA736FF2054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41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7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0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8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57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0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9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1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8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49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731B77-74DD-435B-A53C-CA736FF2054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01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931179"/>
            <a:ext cx="8197516" cy="1633168"/>
          </a:xfrm>
        </p:spPr>
        <p:txBody>
          <a:bodyPr>
            <a:noAutofit/>
          </a:bodyPr>
          <a:lstStyle/>
          <a:p>
            <a:r>
              <a:rPr lang="en-US" sz="3200" dirty="0"/>
              <a:t>PENERAPAN DAN PERBANDINGAN ARSITEKTUR MICROSERVICE TERHADAP ARSITEKTUR MONOLITIK UNTUK KASUS RAWAT JALAN PADA PERANGKAT LUNAK SISTEM INFORMASI MANAJEMEN RUMAH SAKIT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Edric</a:t>
            </a:r>
            <a:r>
              <a:rPr lang="en-US" dirty="0" smtClean="0"/>
              <a:t> Laksa Putra - 1114065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migrasi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diingat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agar </a:t>
            </a:r>
            <a:r>
              <a:rPr lang="en-US" dirty="0" err="1" smtClean="0"/>
              <a:t>tetap</a:t>
            </a:r>
            <a:r>
              <a:rPr lang="en-US" dirty="0" smtClean="0"/>
              <a:t> agnostic (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langgeng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Hindari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major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Buat</a:t>
            </a:r>
            <a:r>
              <a:rPr lang="en-US" dirty="0" smtClean="0"/>
              <a:t> agar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i="1" dirty="0" smtClean="0"/>
              <a:t>client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91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Manajemen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Manajemen</a:t>
            </a:r>
            <a:r>
              <a:rPr lang="en-US" dirty="0" smtClean="0"/>
              <a:t> Data </a:t>
            </a:r>
            <a:r>
              <a:rPr lang="en-US" dirty="0" err="1" smtClean="0"/>
              <a:t>Monolitik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79262820"/>
              </p:ext>
            </p:extLst>
          </p:nvPr>
        </p:nvGraphicFramePr>
        <p:xfrm>
          <a:off x="5989636" y="2323964"/>
          <a:ext cx="4754564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282">
                  <a:extLst>
                    <a:ext uri="{9D8B030D-6E8A-4147-A177-3AD203B41FA5}">
                      <a16:colId xmlns="" xmlns:a16="http://schemas.microsoft.com/office/drawing/2014/main" val="2905065532"/>
                    </a:ext>
                  </a:extLst>
                </a:gridCol>
                <a:gridCol w="2377282">
                  <a:extLst>
                    <a:ext uri="{9D8B030D-6E8A-4147-A177-3AD203B41FA5}">
                      <a16:colId xmlns="" xmlns:a16="http://schemas.microsoft.com/office/drawing/2014/main" val="3802736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Kelebihan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Kekurangan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815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Mudah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diimplementasikan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Mudah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dirawat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Model yang paling </a:t>
                      </a:r>
                      <a:r>
                        <a:rPr lang="en-US" baseline="0" dirty="0" err="1" smtClean="0"/>
                        <a:t>umum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digunakan</a:t>
                      </a:r>
                      <a:r>
                        <a:rPr lang="en-US" baseline="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Sulit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berubah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Tidak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baik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mensentralisasi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penyimpanan</a:t>
                      </a:r>
                      <a:r>
                        <a:rPr lang="en-US" baseline="0" dirty="0" smtClean="0"/>
                        <a:t> data di 1 </a:t>
                      </a:r>
                      <a:r>
                        <a:rPr lang="en-US" baseline="0" dirty="0" err="1" smtClean="0"/>
                        <a:t>tempat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Resiko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ditanggung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oleh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semua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pengguna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9232402"/>
                  </a:ext>
                </a:extLst>
              </a:tr>
            </a:tbl>
          </a:graphicData>
        </a:graphic>
      </p:graphicFrame>
      <p:pic>
        <p:nvPicPr>
          <p:cNvPr id="12" name="Content Placeholder 11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23938" y="3668843"/>
            <a:ext cx="4754562" cy="193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825690"/>
            <a:ext cx="9720073" cy="402336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menejemen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685" y="1415898"/>
            <a:ext cx="6722956" cy="405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data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Shared Database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i="1" dirty="0"/>
              <a:t>Development time </a:t>
            </a:r>
            <a:r>
              <a:rPr lang="en-US" i="1" dirty="0" smtClean="0"/>
              <a:t>coupling :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bersama-sama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dirasakan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diintegrasikan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i="1" dirty="0"/>
              <a:t>Runtime </a:t>
            </a:r>
            <a:r>
              <a:rPr lang="en-US" i="1" dirty="0" smtClean="0"/>
              <a:t>coupling :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antrian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/</a:t>
            </a:r>
            <a:r>
              <a:rPr lang="en-US" dirty="0" err="1" smtClean="0"/>
              <a:t>menggunakan</a:t>
            </a:r>
            <a:r>
              <a:rPr lang="en-US" dirty="0" smtClean="0"/>
              <a:t> 1 data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Database per Service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diimplementasikan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proses </a:t>
            </a:r>
            <a:r>
              <a:rPr lang="en-US" dirty="0" err="1" smtClean="0"/>
              <a:t>bisnis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service.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Mengimplementasi</a:t>
            </a:r>
            <a:r>
              <a:rPr lang="en-US" dirty="0" smtClean="0"/>
              <a:t> query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database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Dekomposisi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proses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service </a:t>
            </a:r>
            <a:r>
              <a:rPr lang="en-US" dirty="0" err="1" smtClean="0"/>
              <a:t>terkecil</a:t>
            </a:r>
            <a:r>
              <a:rPr lang="en-US" dirty="0" smtClean="0"/>
              <a:t> </a:t>
            </a:r>
            <a:r>
              <a:rPr lang="en-US" dirty="0" err="1" smtClean="0"/>
              <a:t>penyusun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memisahkan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service </a:t>
            </a:r>
            <a:r>
              <a:rPr lang="en-US" dirty="0" err="1" smtClean="0"/>
              <a:t>tunggal</a:t>
            </a:r>
            <a:r>
              <a:rPr lang="en-US" dirty="0" smtClean="0"/>
              <a:t>, </a:t>
            </a:r>
            <a:r>
              <a:rPr lang="en-US" dirty="0" err="1" smtClean="0"/>
              <a:t>menjadikan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mandiri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dikordinasikan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mempercepat</a:t>
            </a:r>
            <a:r>
              <a:rPr lang="en-US" dirty="0" smtClean="0"/>
              <a:t> proses </a:t>
            </a:r>
            <a:r>
              <a:rPr lang="en-US" i="1" dirty="0" smtClean="0"/>
              <a:t>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2 </a:t>
            </a:r>
            <a:r>
              <a:rPr lang="en-US" dirty="0" err="1" smtClean="0"/>
              <a:t>metode</a:t>
            </a:r>
            <a:r>
              <a:rPr lang="en-US" dirty="0" smtClean="0"/>
              <a:t> : </a:t>
            </a:r>
            <a:r>
              <a:rPr lang="en-US" dirty="0" err="1" smtClean="0"/>
              <a:t>Dekomposisi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subdomain &amp; </a:t>
            </a:r>
            <a:r>
              <a:rPr lang="en-US" dirty="0" err="1" smtClean="0"/>
              <a:t>dekomposisi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proses </a:t>
            </a:r>
            <a:r>
              <a:rPr lang="en-US" dirty="0" err="1" smtClean="0"/>
              <a:t>bisnis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Dekomposisi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069173"/>
              </p:ext>
            </p:extLst>
          </p:nvPr>
        </p:nvGraphicFramePr>
        <p:xfrm>
          <a:off x="1023938" y="2286000"/>
          <a:ext cx="972026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="" xmlns:a16="http://schemas.microsoft.com/office/drawing/2014/main" val="239280373"/>
                    </a:ext>
                  </a:extLst>
                </a:gridCol>
                <a:gridCol w="4860131">
                  <a:extLst>
                    <a:ext uri="{9D8B030D-6E8A-4147-A177-3AD203B41FA5}">
                      <a16:colId xmlns="" xmlns:a16="http://schemas.microsoft.com/office/drawing/2014/main" val="3475585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Berdasarkan</a:t>
                      </a:r>
                      <a:r>
                        <a:rPr lang="en-US" dirty="0" smtClean="0"/>
                        <a:t> Subdomain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Berdasarkan</a:t>
                      </a:r>
                      <a:r>
                        <a:rPr lang="en-US" dirty="0" smtClean="0"/>
                        <a:t> Proses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Bisnis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3669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Cocok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apabila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aplikasi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berbentuk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domain-driven-design / subdomain.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Cocok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apabila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aplikasi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dipisahkan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berdasarkan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0" baseline="0" dirty="0" err="1" smtClean="0"/>
                        <a:t>fitur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bisnis</a:t>
                      </a:r>
                      <a:r>
                        <a:rPr lang="en-US" i="0" baseline="0" dirty="0" smtClean="0"/>
                        <a:t> yang </a:t>
                      </a:r>
                      <a:r>
                        <a:rPr lang="en-US" i="0" baseline="0" dirty="0" err="1" smtClean="0"/>
                        <a:t>dilakukan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97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67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Service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service,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i="1" dirty="0" smtClean="0"/>
              <a:t>deployment </a:t>
            </a:r>
            <a:r>
              <a:rPr lang="en-US" dirty="0" err="1" smtClean="0"/>
              <a:t>dari</a:t>
            </a:r>
            <a:r>
              <a:rPr lang="en-US" dirty="0" smtClean="0"/>
              <a:t> service.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bebrapa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deployment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97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Multiple service instance per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Beresiko</a:t>
            </a:r>
            <a:r>
              <a:rPr lang="en-US" dirty="0" smtClean="0"/>
              <a:t> </a:t>
            </a:r>
            <a:r>
              <a:rPr lang="en-US" dirty="0" err="1" smtClean="0"/>
              <a:t>konflik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Beresiko</a:t>
            </a:r>
            <a:r>
              <a:rPr lang="en-US" dirty="0" smtClean="0"/>
              <a:t> </a:t>
            </a:r>
            <a:r>
              <a:rPr lang="en-US" dirty="0" err="1" smtClean="0"/>
              <a:t>konflik</a:t>
            </a:r>
            <a:r>
              <a:rPr lang="en-US" dirty="0" smtClean="0"/>
              <a:t> </a:t>
            </a:r>
            <a:r>
              <a:rPr lang="en-US" i="1" dirty="0" smtClean="0"/>
              <a:t>dependency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membatasi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memonitori</a:t>
            </a:r>
            <a:r>
              <a:rPr lang="en-US" dirty="0" smtClean="0"/>
              <a:t> </a:t>
            </a:r>
            <a:r>
              <a:rPr lang="en-US" dirty="0" err="1" smtClean="0"/>
              <a:t>komsumsi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service.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Cocok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service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menghemat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(</a:t>
            </a:r>
            <a:r>
              <a:rPr lang="en-US" i="1" dirty="0" smtClean="0"/>
              <a:t>cost).</a:t>
            </a: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585216"/>
            <a:ext cx="2771775" cy="296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35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Single service instance per </a:t>
            </a:r>
            <a:r>
              <a:rPr lang="en-GB" i="1" dirty="0" smtClean="0"/>
              <a:t>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 </a:t>
            </a:r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kelemahan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multiple service per host.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i="1" dirty="0"/>
              <a:t>Resource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558" y="585216"/>
            <a:ext cx="3077642" cy="327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21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Service instance per </a:t>
            </a:r>
            <a:r>
              <a:rPr lang="en-GB" i="1" dirty="0" smtClean="0"/>
              <a:t>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service </a:t>
            </a:r>
            <a:r>
              <a:rPr lang="en-US" dirty="0" err="1" smtClean="0"/>
              <a:t>memiliki</a:t>
            </a:r>
            <a:r>
              <a:rPr lang="en-US" dirty="0" smtClean="0"/>
              <a:t> framework </a:t>
            </a:r>
            <a:r>
              <a:rPr lang="en-US" dirty="0" err="1" smtClean="0"/>
              <a:t>berberda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Container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mendefinisikan</a:t>
            </a:r>
            <a:r>
              <a:rPr lang="en-US" dirty="0" smtClean="0"/>
              <a:t> deployment </a:t>
            </a:r>
            <a:r>
              <a:rPr lang="en-US" dirty="0" err="1" smtClean="0"/>
              <a:t>tiap</a:t>
            </a:r>
            <a:r>
              <a:rPr lang="en-US" dirty="0" smtClean="0"/>
              <a:t>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User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bagamana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deployment </a:t>
            </a:r>
            <a:r>
              <a:rPr lang="en-US" dirty="0" err="1" smtClean="0"/>
              <a:t>dilakukan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304" y="529655"/>
            <a:ext cx="2626895" cy="3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4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24128" y="2084832"/>
            <a:ext cx="8447418" cy="822960"/>
          </a:xfrm>
        </p:spPr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024128" y="2907792"/>
            <a:ext cx="9720072" cy="334157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Seiring</a:t>
            </a:r>
            <a:r>
              <a:rPr lang="en-US" dirty="0" smtClean="0"/>
              <a:t> </a:t>
            </a:r>
            <a:r>
              <a:rPr lang="en-US" dirty="0" err="1" smtClean="0"/>
              <a:t>bertambah</a:t>
            </a:r>
            <a:r>
              <a:rPr lang="en-US" dirty="0" smtClean="0"/>
              <a:t> </a:t>
            </a:r>
            <a:r>
              <a:rPr lang="en-US" dirty="0" err="1" smtClean="0"/>
              <a:t>besarnya</a:t>
            </a:r>
            <a:r>
              <a:rPr lang="en-US" dirty="0" smtClean="0"/>
              <a:t> software </a:t>
            </a:r>
            <a:r>
              <a:rPr lang="en-US" dirty="0" err="1" smtClean="0"/>
              <a:t>monolitik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kelemahan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dirasakan</a:t>
            </a:r>
            <a:r>
              <a:rPr lang="en-US" dirty="0" smtClean="0"/>
              <a:t>, </a:t>
            </a:r>
            <a:r>
              <a:rPr lang="en-US" dirty="0" err="1" smtClean="0"/>
              <a:t>diantaranya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idak</a:t>
            </a:r>
            <a:r>
              <a:rPr lang="en-US" dirty="0" smtClean="0"/>
              <a:t> </a:t>
            </a:r>
            <a:r>
              <a:rPr lang="en-US" dirty="0" err="1"/>
              <a:t>efisien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idak</a:t>
            </a:r>
            <a:r>
              <a:rPr lang="en-US" dirty="0" smtClean="0"/>
              <a:t> </a:t>
            </a:r>
            <a:r>
              <a:rPr lang="en-US" i="1" dirty="0"/>
              <a:t>agile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i="1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idak</a:t>
            </a:r>
            <a:r>
              <a:rPr lang="en-US" i="1" dirty="0" smtClean="0"/>
              <a:t> </a:t>
            </a:r>
            <a:r>
              <a:rPr lang="en-US" i="1" dirty="0"/>
              <a:t>high availability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)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 smtClean="0"/>
              <a:t>berkurang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Serverless</a:t>
            </a:r>
            <a:r>
              <a:rPr lang="en-US" i="1" dirty="0" smtClean="0"/>
              <a:t>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membuang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setting </a:t>
            </a:r>
            <a:r>
              <a:rPr lang="en-US" dirty="0" err="1" smtClean="0"/>
              <a:t>infrastruktur</a:t>
            </a:r>
            <a:r>
              <a:rPr lang="en-US" dirty="0" smtClean="0"/>
              <a:t> </a:t>
            </a:r>
            <a:r>
              <a:rPr lang="en-US" i="1" dirty="0" smtClean="0"/>
              <a:t>low-level. </a:t>
            </a:r>
            <a:r>
              <a:rPr lang="en-US" dirty="0" smtClean="0"/>
              <a:t>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aplikasinya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elastis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resource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resource yang </a:t>
            </a:r>
            <a:r>
              <a:rPr lang="en-US" dirty="0" err="1" smtClean="0"/>
              <a:t>terbuang</a:t>
            </a:r>
            <a:r>
              <a:rPr lang="en-US" dirty="0" smtClean="0"/>
              <a:t> pula.</a:t>
            </a:r>
          </a:p>
          <a:p>
            <a:pPr marL="0" indent="0">
              <a:buNone/>
            </a:pPr>
            <a:r>
              <a:rPr lang="en-US" dirty="0" err="1" smtClean="0"/>
              <a:t>Kekurangan</a:t>
            </a:r>
            <a:r>
              <a:rPr lang="en-US" dirty="0" smtClean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, missal server </a:t>
            </a:r>
            <a:r>
              <a:rPr lang="en-US" dirty="0" err="1" smtClean="0"/>
              <a:t>hanya</a:t>
            </a:r>
            <a:r>
              <a:rPr lang="en-US" dirty="0" smtClean="0"/>
              <a:t> support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01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Representational State Transfer (REST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web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HTTP.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Faham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verba</a:t>
            </a:r>
            <a:r>
              <a:rPr lang="en-US" dirty="0" smtClean="0"/>
              <a:t> GET, POST, PUT, &amp; DELETE.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balikan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JSON yang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dikonsumsi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hemat</a:t>
            </a:r>
            <a:r>
              <a:rPr lang="en-US" dirty="0" smtClean="0"/>
              <a:t> </a:t>
            </a:r>
            <a:r>
              <a:rPr lang="en-US" i="1" dirty="0" smtClean="0"/>
              <a:t>bandwidth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Menghindari</a:t>
            </a:r>
            <a:r>
              <a:rPr lang="en-US" dirty="0" smtClean="0"/>
              <a:t> </a:t>
            </a:r>
            <a:r>
              <a:rPr lang="en-US" dirty="0" err="1" smtClean="0"/>
              <a:t>kontak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user.</a:t>
            </a:r>
          </a:p>
        </p:txBody>
      </p:sp>
    </p:spTree>
    <p:extLst>
      <p:ext uri="{BB962C8B-B14F-4D97-AF65-F5344CB8AC3E}">
        <p14:creationId xmlns:p14="http://schemas.microsoft.com/office/powerpoint/2010/main" val="34263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Resume </a:t>
            </a:r>
            <a:r>
              <a:rPr lang="en-US" dirty="0" err="1" smtClean="0"/>
              <a:t>sementara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008" y="2084832"/>
            <a:ext cx="59683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Uji</a:t>
            </a:r>
            <a:r>
              <a:rPr lang="en-US" dirty="0" smtClean="0"/>
              <a:t> banding </a:t>
            </a:r>
            <a:r>
              <a:rPr lang="en-US" dirty="0" err="1" smtClean="0"/>
              <a:t>performa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5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menilai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software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Deployability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Reliability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Availability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Scalibility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Modifability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Faktor</a:t>
            </a:r>
            <a:r>
              <a:rPr lang="en-US" dirty="0"/>
              <a:t> -&gt; Test Plan -&gt; Test Result -&gt; </a:t>
            </a:r>
            <a:r>
              <a:rPr lang="en-US" dirty="0" err="1" smtClean="0"/>
              <a:t>Tabe</a:t>
            </a:r>
            <a:r>
              <a:rPr lang="en-US" dirty="0" err="1" smtClean="0"/>
              <a:t>l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9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8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software </a:t>
            </a:r>
            <a:r>
              <a:rPr lang="en-US" dirty="0" err="1" smtClean="0"/>
              <a:t>apertura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827" y="2084832"/>
            <a:ext cx="4806282" cy="4022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4128" y="2251881"/>
            <a:ext cx="3483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deployment diagram</a:t>
            </a:r>
          </a:p>
        </p:txBody>
      </p:sp>
    </p:spTree>
    <p:extLst>
      <p:ext uri="{BB962C8B-B14F-4D97-AF65-F5344CB8AC3E}">
        <p14:creationId xmlns:p14="http://schemas.microsoft.com/office/powerpoint/2010/main" val="42520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err="1" smtClean="0"/>
              <a:t>Analisa</a:t>
            </a:r>
            <a:r>
              <a:rPr lang="en-US" dirty="0" smtClean="0"/>
              <a:t> software </a:t>
            </a:r>
            <a:r>
              <a:rPr lang="en-US" dirty="0" err="1" smtClean="0"/>
              <a:t>apertura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 err="1" smtClean="0"/>
              <a:t>menejemen</a:t>
            </a:r>
            <a:r>
              <a:rPr lang="en-US" dirty="0" smtClean="0"/>
              <a:t> : </a:t>
            </a:r>
            <a:r>
              <a:rPr lang="en-US" dirty="0" err="1" smtClean="0"/>
              <a:t>Banyak</a:t>
            </a:r>
            <a:r>
              <a:rPr lang="en-US" dirty="0" smtClean="0"/>
              <a:t> table </a:t>
            </a:r>
            <a:r>
              <a:rPr lang="en-US" dirty="0" err="1" smtClean="0"/>
              <a:t>dalam</a:t>
            </a:r>
            <a:r>
              <a:rPr lang="en-US" dirty="0" smtClean="0"/>
              <a:t> 1 </a:t>
            </a:r>
            <a:r>
              <a:rPr lang="en-US" dirty="0" err="1" smtClean="0"/>
              <a:t>buah</a:t>
            </a:r>
            <a:r>
              <a:rPr lang="en-US" dirty="0" smtClean="0"/>
              <a:t> database</a:t>
            </a:r>
            <a:r>
              <a:rPr lang="en-US" dirty="0" smtClean="0"/>
              <a:t>. (+- 120 </a:t>
            </a:r>
            <a:r>
              <a:rPr lang="en-US" dirty="0" err="1" smtClean="0"/>
              <a:t>tabel</a:t>
            </a:r>
            <a:r>
              <a:rPr lang="en-US" dirty="0" smtClean="0"/>
              <a:t>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Cara </a:t>
            </a:r>
            <a:r>
              <a:rPr lang="en-US" dirty="0" err="1" smtClean="0"/>
              <a:t>berkomunikasi</a:t>
            </a:r>
            <a:r>
              <a:rPr lang="en-US" dirty="0" smtClean="0"/>
              <a:t> : Query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database.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Bentuk</a:t>
            </a:r>
            <a:r>
              <a:rPr lang="en-US" dirty="0" smtClean="0"/>
              <a:t> deployment : </a:t>
            </a:r>
            <a:r>
              <a:rPr lang="en-US" dirty="0" err="1" smtClean="0"/>
              <a:t>Terpusat</a:t>
            </a:r>
            <a:r>
              <a:rPr lang="en-US" dirty="0" smtClean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tersentralisasi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smtClean="0"/>
              <a:t>1 </a:t>
            </a:r>
            <a:r>
              <a:rPr lang="en-US" dirty="0" err="1" smtClean="0"/>
              <a:t>buah</a:t>
            </a:r>
            <a:r>
              <a:rPr lang="en-US" dirty="0" smtClean="0"/>
              <a:t> server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desktop.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disimpulkan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Apertura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monolitik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9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monolitik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Tingkat coupling yang </a:t>
            </a:r>
            <a:r>
              <a:rPr lang="en-US" dirty="0" err="1" smtClean="0"/>
              <a:t>tinggi</a:t>
            </a:r>
            <a:r>
              <a:rPr lang="en-US" dirty="0" smtClean="0"/>
              <a:t>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</a:t>
            </a:r>
            <a:r>
              <a:rPr lang="en-US" dirty="0" err="1" smtClean="0"/>
              <a:t>penyimpanan</a:t>
            </a:r>
            <a:r>
              <a:rPr lang="en-US" dirty="0" smtClean="0"/>
              <a:t> data yang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Isu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yang </a:t>
            </a:r>
            <a:r>
              <a:rPr lang="en-US" dirty="0" err="1" smtClean="0"/>
              <a:t>tinggi</a:t>
            </a:r>
            <a:r>
              <a:rPr lang="en-US" dirty="0" smtClean="0"/>
              <a:t>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yang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smtClean="0"/>
              <a:t>user.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Tingkat </a:t>
            </a: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yang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menurun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Tinjauan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proses </a:t>
            </a:r>
            <a:r>
              <a:rPr lang="en-US" dirty="0" err="1" smtClean="0"/>
              <a:t>rawat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1576316"/>
            <a:ext cx="10071503" cy="47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penyusun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32" y="2084832"/>
            <a:ext cx="8382864" cy="408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5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migrasi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model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monolitik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monolitik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berfokus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proses </a:t>
            </a:r>
            <a:r>
              <a:rPr lang="en-US" dirty="0" err="1" smtClean="0"/>
              <a:t>rawat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melibatkan</a:t>
            </a:r>
            <a:r>
              <a:rPr lang="en-US" dirty="0" smtClean="0"/>
              <a:t> proses </a:t>
            </a:r>
            <a:r>
              <a:rPr lang="en-US" dirty="0" err="1" smtClean="0"/>
              <a:t>bisnis</a:t>
            </a:r>
            <a:r>
              <a:rPr lang="en-US" dirty="0" smtClean="0"/>
              <a:t> yang </a:t>
            </a:r>
            <a:r>
              <a:rPr lang="en-US" dirty="0" err="1" smtClean="0"/>
              <a:t>lainnya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91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yang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proses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rawat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SIM RS </a:t>
            </a:r>
            <a:r>
              <a:rPr lang="en-US" dirty="0" err="1" smtClean="0"/>
              <a:t>seperti</a:t>
            </a:r>
            <a:r>
              <a:rPr lang="en-US" dirty="0" smtClean="0"/>
              <a:t> yang </a:t>
            </a:r>
            <a:r>
              <a:rPr lang="en-US" dirty="0" err="1" smtClean="0"/>
              <a:t>terlampir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3.2.</a:t>
            </a:r>
          </a:p>
          <a:p>
            <a:pPr marL="0" indent="0">
              <a:buNone/>
            </a:pPr>
            <a:r>
              <a:rPr lang="en-US" dirty="0" smtClean="0"/>
              <a:t>Dari </a:t>
            </a:r>
            <a:r>
              <a:rPr lang="en-US" dirty="0" err="1" smtClean="0"/>
              <a:t>hasil</a:t>
            </a:r>
            <a:r>
              <a:rPr lang="en-US" dirty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dihasilkan</a:t>
            </a:r>
            <a:r>
              <a:rPr lang="en-US" dirty="0" smtClean="0"/>
              <a:t> 5 </a:t>
            </a:r>
            <a:r>
              <a:rPr lang="en-US" dirty="0" err="1" smtClean="0"/>
              <a:t>modul</a:t>
            </a:r>
            <a:r>
              <a:rPr lang="en-US" dirty="0" smtClean="0"/>
              <a:t> yang </a:t>
            </a:r>
            <a:r>
              <a:rPr lang="en-US" dirty="0" err="1" smtClean="0"/>
              <a:t>membentuk</a:t>
            </a:r>
            <a:r>
              <a:rPr lang="en-US" dirty="0" smtClean="0"/>
              <a:t> proses </a:t>
            </a:r>
            <a:r>
              <a:rPr lang="en-US" dirty="0" err="1" smtClean="0"/>
              <a:t>rawat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err="1" smtClean="0"/>
              <a:t>Modul</a:t>
            </a:r>
            <a:r>
              <a:rPr lang="en-US" dirty="0" smtClean="0"/>
              <a:t> Customer, Human Resources, Unit </a:t>
            </a:r>
            <a:r>
              <a:rPr lang="en-US" dirty="0" err="1" smtClean="0"/>
              <a:t>Medis</a:t>
            </a:r>
            <a:r>
              <a:rPr lang="en-US" dirty="0" smtClean="0"/>
              <a:t>, </a:t>
            </a:r>
            <a:r>
              <a:rPr lang="en-US" dirty="0" err="1" smtClean="0"/>
              <a:t>Rekam</a:t>
            </a:r>
            <a:r>
              <a:rPr lang="en-US" dirty="0" smtClean="0"/>
              <a:t> </a:t>
            </a:r>
            <a:r>
              <a:rPr lang="en-US" dirty="0" err="1" smtClean="0"/>
              <a:t>Medis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Rawat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pembentukan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service yang </a:t>
            </a:r>
            <a:r>
              <a:rPr lang="en-US" dirty="0" err="1" smtClean="0"/>
              <a:t>baru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353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Service Customer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680" y="2084832"/>
            <a:ext cx="7248968" cy="4440903"/>
          </a:xfrm>
        </p:spPr>
      </p:pic>
    </p:spTree>
    <p:extLst>
      <p:ext uri="{BB962C8B-B14F-4D97-AF65-F5344CB8AC3E}">
        <p14:creationId xmlns:p14="http://schemas.microsoft.com/office/powerpoint/2010/main" val="209102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55" y="-345226"/>
            <a:ext cx="9720072" cy="1499616"/>
          </a:xfrm>
        </p:spPr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Service Human Resource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34" y="713876"/>
            <a:ext cx="8328419" cy="6035604"/>
          </a:xfrm>
        </p:spPr>
      </p:pic>
    </p:spTree>
    <p:extLst>
      <p:ext uri="{BB962C8B-B14F-4D97-AF65-F5344CB8AC3E}">
        <p14:creationId xmlns:p14="http://schemas.microsoft.com/office/powerpoint/2010/main" val="348903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349077"/>
            <a:ext cx="3926305" cy="149961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Perancangan</a:t>
            </a:r>
            <a:r>
              <a:rPr lang="en-US" dirty="0"/>
              <a:t> Service Unit </a:t>
            </a:r>
            <a:r>
              <a:rPr lang="en-US" dirty="0" err="1"/>
              <a:t>Medis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704" y="120317"/>
            <a:ext cx="6613359" cy="6721776"/>
          </a:xfrm>
        </p:spPr>
      </p:pic>
    </p:spTree>
    <p:extLst>
      <p:ext uri="{BB962C8B-B14F-4D97-AF65-F5344CB8AC3E}">
        <p14:creationId xmlns:p14="http://schemas.microsoft.com/office/powerpoint/2010/main" val="39104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-329184"/>
            <a:ext cx="9720072" cy="1499616"/>
          </a:xfrm>
        </p:spPr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Service </a:t>
            </a:r>
            <a:r>
              <a:rPr lang="en-US" dirty="0" err="1"/>
              <a:t>Rawat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762000"/>
            <a:ext cx="9996798" cy="5931629"/>
          </a:xfrm>
        </p:spPr>
      </p:pic>
    </p:spTree>
    <p:extLst>
      <p:ext uri="{BB962C8B-B14F-4D97-AF65-F5344CB8AC3E}">
        <p14:creationId xmlns:p14="http://schemas.microsoft.com/office/powerpoint/2010/main" val="319507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074" y="585216"/>
            <a:ext cx="4379494" cy="149961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Perancangan</a:t>
            </a:r>
            <a:r>
              <a:rPr lang="en-US" dirty="0"/>
              <a:t> Service Medical Records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568" y="0"/>
            <a:ext cx="5743074" cy="6791604"/>
          </a:xfrm>
        </p:spPr>
      </p:pic>
    </p:spTree>
    <p:extLst>
      <p:ext uri="{BB962C8B-B14F-4D97-AF65-F5344CB8AC3E}">
        <p14:creationId xmlns:p14="http://schemas.microsoft.com/office/powerpoint/2010/main" val="305858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</a:t>
            </a:r>
            <a:r>
              <a:rPr lang="en-US" dirty="0" err="1" smtClean="0"/>
              <a:t>penyimpanan</a:t>
            </a:r>
            <a:r>
              <a:rPr lang="en-US" dirty="0" smtClean="0"/>
              <a:t> data : Database per service.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Pemilihan</a:t>
            </a:r>
            <a:r>
              <a:rPr lang="en-US" dirty="0" smtClean="0"/>
              <a:t> server basis data : </a:t>
            </a:r>
            <a:r>
              <a:rPr lang="en-US" dirty="0" smtClean="0"/>
              <a:t>PostgreSQL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service : </a:t>
            </a:r>
            <a:r>
              <a:rPr lang="en-US" i="1" dirty="0" smtClean="0"/>
              <a:t>RESTful Web-service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fomat</a:t>
            </a:r>
            <a:r>
              <a:rPr lang="en-US" dirty="0" smtClean="0"/>
              <a:t> data JSON</a:t>
            </a:r>
            <a:r>
              <a:rPr lang="en-US" i="1" dirty="0" smtClean="0"/>
              <a:t>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Rancangan</a:t>
            </a:r>
            <a:r>
              <a:rPr lang="en-US" dirty="0" smtClean="0"/>
              <a:t> deployment : </a:t>
            </a:r>
            <a:r>
              <a:rPr lang="en-US" dirty="0" err="1" smtClean="0"/>
              <a:t>Mulitple</a:t>
            </a:r>
            <a:r>
              <a:rPr lang="en-US" dirty="0" smtClean="0"/>
              <a:t> service per host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host (server).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Pengujian</a:t>
            </a:r>
            <a:r>
              <a:rPr lang="en-US" dirty="0" smtClean="0"/>
              <a:t> : Test-plan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didokumentasikan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28" y="1805432"/>
            <a:ext cx="4303312" cy="45445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57" y="1805432"/>
            <a:ext cx="4178019" cy="426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Lingkunan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Spesifikasi</a:t>
            </a:r>
            <a:r>
              <a:rPr lang="en-GB" dirty="0" smtClean="0"/>
              <a:t> </a:t>
            </a:r>
            <a:r>
              <a:rPr lang="en-GB" dirty="0" err="1"/>
              <a:t>komputer</a:t>
            </a:r>
            <a:r>
              <a:rPr lang="en-GB" dirty="0"/>
              <a:t>: 64-bit </a:t>
            </a:r>
            <a:r>
              <a:rPr lang="en-GB" dirty="0" err="1"/>
              <a:t>prosesor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operasi</a:t>
            </a:r>
            <a:r>
              <a:rPr lang="en-GB" dirty="0"/>
              <a:t>.</a:t>
            </a:r>
            <a:endParaRPr lang="en-US" dirty="0"/>
          </a:p>
          <a:p>
            <a:r>
              <a:rPr lang="en-GB" dirty="0" err="1" smtClean="0"/>
              <a:t>Sistem</a:t>
            </a:r>
            <a:r>
              <a:rPr lang="en-GB" dirty="0" smtClean="0"/>
              <a:t> </a:t>
            </a:r>
            <a:r>
              <a:rPr lang="en-GB" dirty="0" err="1" smtClean="0"/>
              <a:t>Operasi</a:t>
            </a:r>
            <a:r>
              <a:rPr lang="en-GB" dirty="0" smtClean="0"/>
              <a:t>: </a:t>
            </a:r>
            <a:r>
              <a:rPr lang="en-US" dirty="0"/>
              <a:t>Windows 10 Enterprise 1709 64-bit.</a:t>
            </a:r>
            <a:endParaRPr lang="en-US" dirty="0" smtClean="0"/>
          </a:p>
          <a:p>
            <a:r>
              <a:rPr lang="en-GB" dirty="0" smtClean="0"/>
              <a:t>Processor: Intel(R) Core i3-4150 CPU, 3.50GHz</a:t>
            </a:r>
            <a:endParaRPr lang="en-US" dirty="0" smtClean="0"/>
          </a:p>
          <a:p>
            <a:r>
              <a:rPr lang="en-GB" dirty="0" smtClean="0"/>
              <a:t>Memory</a:t>
            </a:r>
            <a:r>
              <a:rPr lang="en-GB" dirty="0"/>
              <a:t>: 8 GB RAM.</a:t>
            </a:r>
            <a:endParaRPr lang="en-US" dirty="0"/>
          </a:p>
          <a:p>
            <a:r>
              <a:rPr lang="en-GB" dirty="0"/>
              <a:t>Storage: 50 MB.</a:t>
            </a:r>
            <a:endParaRPr lang="en-US" dirty="0"/>
          </a:p>
          <a:p>
            <a:r>
              <a:rPr lang="en-GB" i="1" dirty="0"/>
              <a:t>Integrated Development Environment </a:t>
            </a:r>
            <a:r>
              <a:rPr lang="en-GB" dirty="0"/>
              <a:t>(IDE): </a:t>
            </a:r>
            <a:r>
              <a:rPr lang="en-US" dirty="0"/>
              <a:t>Eclipse Java EE IDE for Web Developers, Neon.3 Release (4.6.3).</a:t>
            </a:r>
            <a:endParaRPr lang="en-US" dirty="0"/>
          </a:p>
          <a:p>
            <a:r>
              <a:rPr lang="en-GB" dirty="0"/>
              <a:t>Java version: 1.8.0_60</a:t>
            </a:r>
            <a:endParaRPr lang="en-US" dirty="0"/>
          </a:p>
          <a:p>
            <a:r>
              <a:rPr lang="en-GB" dirty="0"/>
              <a:t>DB : PostgreSQL 9.6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8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migrasi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monolitik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 smtClean="0"/>
              <a:t>microservice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Membandingkan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monolitik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panduan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migrasi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konvensional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arsitektur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Daftar</a:t>
            </a:r>
            <a:r>
              <a:rPr lang="en-US" dirty="0"/>
              <a:t> Class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Customer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275" y="2084832"/>
            <a:ext cx="5276925" cy="471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7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Daftar</a:t>
            </a:r>
            <a:r>
              <a:rPr lang="en-US" dirty="0"/>
              <a:t> Class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smtClean="0"/>
              <a:t>HR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32" y="1944494"/>
            <a:ext cx="5826368" cy="470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Daftar</a:t>
            </a:r>
            <a:r>
              <a:rPr lang="en-US" dirty="0"/>
              <a:t> Class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smtClean="0"/>
              <a:t>Unit </a:t>
            </a:r>
            <a:r>
              <a:rPr lang="en-US" dirty="0" err="1" smtClean="0"/>
              <a:t>Medis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312" y="1552895"/>
            <a:ext cx="4908462" cy="530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0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Daftar</a:t>
            </a:r>
            <a:r>
              <a:rPr lang="en-US" dirty="0"/>
              <a:t> Class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 smtClean="0"/>
              <a:t>Rawat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619" y="0"/>
            <a:ext cx="4224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Daftar</a:t>
            </a:r>
            <a:r>
              <a:rPr lang="en-US" dirty="0"/>
              <a:t> Class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 smtClean="0"/>
              <a:t>Rekam</a:t>
            </a:r>
            <a:r>
              <a:rPr lang="en-US" dirty="0" smtClean="0"/>
              <a:t> </a:t>
            </a:r>
            <a:r>
              <a:rPr lang="en-US" dirty="0" err="1" smtClean="0"/>
              <a:t>Medis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076" y="187037"/>
            <a:ext cx="4677428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24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model </a:t>
            </a:r>
            <a:r>
              <a:rPr lang="en-US" dirty="0" err="1"/>
              <a:t>arsitektur</a:t>
            </a:r>
            <a:r>
              <a:rPr lang="en-US" dirty="0"/>
              <a:t> yang </a:t>
            </a:r>
            <a:r>
              <a:rPr lang="en-US" dirty="0" err="1"/>
              <a:t>didokumentasikan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test plan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. Test plan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deployability</a:t>
            </a:r>
            <a:r>
              <a:rPr lang="en-US" dirty="0"/>
              <a:t>, reliability, availability, scalability, </a:t>
            </a:r>
            <a:r>
              <a:rPr lang="en-US" dirty="0" err="1"/>
              <a:t>dan</a:t>
            </a:r>
            <a:r>
              <a:rPr lang="en-US" dirty="0"/>
              <a:t> modifiability. </a:t>
            </a:r>
          </a:p>
        </p:txBody>
      </p:sp>
    </p:spTree>
    <p:extLst>
      <p:ext uri="{BB962C8B-B14F-4D97-AF65-F5344CB8AC3E}">
        <p14:creationId xmlns:p14="http://schemas.microsoft.com/office/powerpoint/2010/main" val="341089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106" y="1708484"/>
            <a:ext cx="6276103" cy="5011586"/>
          </a:xfrm>
        </p:spPr>
      </p:pic>
    </p:spTree>
    <p:extLst>
      <p:ext uri="{BB962C8B-B14F-4D97-AF65-F5344CB8AC3E}">
        <p14:creationId xmlns:p14="http://schemas.microsoft.com/office/powerpoint/2010/main" val="91205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38" y="1335024"/>
            <a:ext cx="5170899" cy="5400717"/>
          </a:xfrm>
        </p:spPr>
      </p:pic>
    </p:spTree>
    <p:extLst>
      <p:ext uri="{BB962C8B-B14F-4D97-AF65-F5344CB8AC3E}">
        <p14:creationId xmlns:p14="http://schemas.microsoft.com/office/powerpoint/2010/main" val="106311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Penutup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80674"/>
            <a:ext cx="9720073" cy="521368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Kesimpulan</a:t>
            </a:r>
            <a:r>
              <a:rPr lang="en-US" dirty="0" smtClean="0"/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migrasi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monolitik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yang </a:t>
            </a:r>
            <a:r>
              <a:rPr lang="en-US" dirty="0" err="1"/>
              <a:t>matang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, </a:t>
            </a:r>
            <a:r>
              <a:rPr lang="en-US" dirty="0" err="1"/>
              <a:t>menentukan</a:t>
            </a:r>
            <a:r>
              <a:rPr lang="en-US" dirty="0"/>
              <a:t> service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terbentuk</a:t>
            </a:r>
            <a:r>
              <a:rPr lang="en-US" dirty="0"/>
              <a:t>,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deployment yang </a:t>
            </a:r>
            <a:r>
              <a:rPr lang="en-US" dirty="0" err="1" smtClean="0"/>
              <a:t>tepat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deployability</a:t>
            </a:r>
            <a:r>
              <a:rPr lang="en-US" dirty="0"/>
              <a:t>, reliability, availability, </a:t>
            </a:r>
            <a:r>
              <a:rPr lang="en-US" dirty="0" err="1"/>
              <a:t>scalibility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modifiability.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model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monolitik</a:t>
            </a:r>
            <a:r>
              <a:rPr lang="en-US" dirty="0"/>
              <a:t>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/>
              <a:t>microservice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diimplementasi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landasan</a:t>
            </a:r>
            <a:r>
              <a:rPr lang="en-US" dirty="0"/>
              <a:t> yang </a:t>
            </a:r>
            <a:r>
              <a:rPr lang="en-US" dirty="0" err="1"/>
              <a:t>kuat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 smtClean="0"/>
              <a:t>besar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/>
              <a:t>tools </a:t>
            </a:r>
            <a:r>
              <a:rPr lang="en-US" dirty="0" err="1"/>
              <a:t>automasi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r>
              <a:rPr lang="en-US" dirty="0"/>
              <a:t> agar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yang </a:t>
            </a:r>
            <a:r>
              <a:rPr lang="en-US" dirty="0" err="1"/>
              <a:t>maksimal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Penutup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Saran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eksplorasi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tools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menunjang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deployment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 smtClean="0"/>
              <a:t>microservice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/>
              <a:t>framework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penunjang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362277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yang </a:t>
            </a:r>
            <a:r>
              <a:rPr lang="en-US" dirty="0" err="1" smtClean="0"/>
              <a:t>renggang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kolaboratif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perbincangan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2015.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menunjukan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i="1" dirty="0" smtClean="0"/>
              <a:t>production.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menunjukan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i="1" dirty="0" smtClean="0"/>
              <a:t>deployment </a:t>
            </a:r>
            <a:r>
              <a:rPr lang="en-US" dirty="0" smtClean="0"/>
              <a:t>yang </a:t>
            </a:r>
            <a:r>
              <a:rPr lang="en-US" dirty="0" err="1" smtClean="0"/>
              <a:t>baik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developer </a:t>
            </a:r>
            <a:r>
              <a:rPr lang="en-US" dirty="0" err="1" smtClean="0"/>
              <a:t>kebebasan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berkreasi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Strategic Goals</a:t>
            </a:r>
            <a:r>
              <a:rPr lang="en-US" dirty="0" smtClean="0"/>
              <a:t> :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mewujudkan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Principles : </a:t>
            </a:r>
            <a:r>
              <a:rPr lang="en-US" dirty="0" err="1" smtClean="0"/>
              <a:t>Aturan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agar goal </a:t>
            </a:r>
            <a:r>
              <a:rPr lang="en-US" dirty="0" err="1" smtClean="0"/>
              <a:t>tercapai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Practices : </a:t>
            </a:r>
            <a:r>
              <a:rPr lang="en-US" dirty="0" err="1" smtClean="0"/>
              <a:t>Praktikal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agar goal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tercapai</a:t>
            </a:r>
            <a:r>
              <a:rPr lang="en-US" dirty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ditetapkan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Combining </a:t>
            </a:r>
            <a:r>
              <a:rPr lang="en-US" i="1" dirty="0"/>
              <a:t>Principles and </a:t>
            </a:r>
            <a:r>
              <a:rPr lang="en-US" i="1" dirty="0" smtClean="0"/>
              <a:t>Practices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1957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Loosely coupling : </a:t>
            </a:r>
            <a:r>
              <a:rPr lang="en-US" dirty="0" smtClean="0"/>
              <a:t>Tingkat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ketergantungan</a:t>
            </a:r>
            <a:r>
              <a:rPr lang="en-US" dirty="0" smtClean="0"/>
              <a:t> </a:t>
            </a:r>
            <a:r>
              <a:rPr lang="en-US" dirty="0" err="1" smtClean="0"/>
              <a:t>serendah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. </a:t>
            </a:r>
            <a:r>
              <a:rPr lang="en-US" dirty="0" err="1" smtClean="0"/>
              <a:t>Perubahan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service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mengakibatkan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service lain.</a:t>
            </a:r>
            <a:endParaRPr lang="en-US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High cohesion : </a:t>
            </a:r>
            <a:r>
              <a:rPr lang="en-US" dirty="0" smtClean="0"/>
              <a:t>Tingkat </a:t>
            </a:r>
            <a:r>
              <a:rPr lang="en-US" dirty="0" err="1" smtClean="0"/>
              <a:t>kepadatan</a:t>
            </a:r>
            <a:r>
              <a:rPr lang="en-US" dirty="0" smtClean="0"/>
              <a:t> yang </a:t>
            </a:r>
            <a:r>
              <a:rPr lang="en-US" dirty="0" err="1" smtClean="0"/>
              <a:t>tinggi</a:t>
            </a:r>
            <a:r>
              <a:rPr lang="en-US" dirty="0" smtClean="0"/>
              <a:t>. </a:t>
            </a:r>
            <a:r>
              <a:rPr lang="en-US" dirty="0" err="1" smtClean="0"/>
              <a:t>Microservice</a:t>
            </a:r>
            <a:r>
              <a:rPr lang="en-US" dirty="0" smtClean="0"/>
              <a:t> </a:t>
            </a:r>
            <a:r>
              <a:rPr lang="en-US" dirty="0" err="1" smtClean="0"/>
              <a:t>menginginkan</a:t>
            </a:r>
            <a:r>
              <a:rPr lang="en-US" dirty="0" smtClean="0"/>
              <a:t> </a:t>
            </a:r>
            <a:r>
              <a:rPr lang="en-US" dirty="0" err="1" smtClean="0"/>
              <a:t>sifat-sifat</a:t>
            </a:r>
            <a:r>
              <a:rPr lang="en-US" dirty="0" smtClean="0"/>
              <a:t>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1 </a:t>
            </a:r>
            <a:r>
              <a:rPr lang="en-US" dirty="0" err="1" smtClean="0"/>
              <a:t>wadah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466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973" y="2084832"/>
            <a:ext cx="6860381" cy="377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1228</TotalTime>
  <Words>1379</Words>
  <Application>Microsoft Office PowerPoint</Application>
  <PresentationFormat>Widescreen</PresentationFormat>
  <Paragraphs>182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Tw Cen MT</vt:lpstr>
      <vt:lpstr>Tw Cen MT Condensed</vt:lpstr>
      <vt:lpstr>Wingdings 3</vt:lpstr>
      <vt:lpstr>Integral</vt:lpstr>
      <vt:lpstr>PENERAPAN DAN PERBANDINGAN ARSITEKTUR MICROSERVICE TERHADAP ARSITEKTUR MONOLITIK UNTUK KASUS RAWAT JALAN PADA PERANGKAT LUNAK SISTEM INFORMASI MANAJEMEN RUMAH SAKIT</vt:lpstr>
      <vt:lpstr>pendahuluan</vt:lpstr>
      <vt:lpstr>Pendahuluan</vt:lpstr>
      <vt:lpstr>pendahuluan</vt:lpstr>
      <vt:lpstr>Landasan teori</vt:lpstr>
      <vt:lpstr>microservice</vt:lpstr>
      <vt:lpstr>Prinsip pendekatan</vt:lpstr>
      <vt:lpstr>Konsep dasar microservice</vt:lpstr>
      <vt:lpstr>Contoh penjelasan</vt:lpstr>
      <vt:lpstr>Tahapan migrasi</vt:lpstr>
      <vt:lpstr>1. Manajemen data</vt:lpstr>
      <vt:lpstr>PowerPoint Presentation</vt:lpstr>
      <vt:lpstr>Manajemen data </vt:lpstr>
      <vt:lpstr>2. Dekomposisi modul</vt:lpstr>
      <vt:lpstr>Dekomposisi modul</vt:lpstr>
      <vt:lpstr>3. Service deployment</vt:lpstr>
      <vt:lpstr>Service deployment</vt:lpstr>
      <vt:lpstr>Service deployment</vt:lpstr>
      <vt:lpstr>Service deployment</vt:lpstr>
      <vt:lpstr>Service deployment</vt:lpstr>
      <vt:lpstr>Komunikasi antar service</vt:lpstr>
      <vt:lpstr>Resume sementara</vt:lpstr>
      <vt:lpstr>Pengujian</vt:lpstr>
      <vt:lpstr>Analisa dan perancangan</vt:lpstr>
      <vt:lpstr>Ilustrasi software apertura</vt:lpstr>
      <vt:lpstr>Analisa software apertura</vt:lpstr>
      <vt:lpstr>Kekurangan arsitektur monolitik</vt:lpstr>
      <vt:lpstr>Tinjauan umum proses rawat jalan</vt:lpstr>
      <vt:lpstr>Modul dan kelas penyusun</vt:lpstr>
      <vt:lpstr>Perancangan</vt:lpstr>
      <vt:lpstr>Perancangan Service Customer</vt:lpstr>
      <vt:lpstr>Perancangan Service Human Resource</vt:lpstr>
      <vt:lpstr>Perancangan Service Unit Medis </vt:lpstr>
      <vt:lpstr>Perancangan Service Rawat Jalan </vt:lpstr>
      <vt:lpstr>Perancangan Service Medical Records </vt:lpstr>
      <vt:lpstr>perancangan</vt:lpstr>
      <vt:lpstr>Ilustrasi perubahan arsitektur</vt:lpstr>
      <vt:lpstr>Implementasi dan pengujian</vt:lpstr>
      <vt:lpstr>Lingkunan implementasi</vt:lpstr>
      <vt:lpstr>Class hasil implementasi</vt:lpstr>
      <vt:lpstr>Class hasil implementasi</vt:lpstr>
      <vt:lpstr>Class hasil implementasi</vt:lpstr>
      <vt:lpstr>Class hasil implementasi</vt:lpstr>
      <vt:lpstr>Class hasil implementasi</vt:lpstr>
      <vt:lpstr>Pengujian</vt:lpstr>
      <vt:lpstr>Pengujian</vt:lpstr>
      <vt:lpstr>Pengujian</vt:lpstr>
      <vt:lpstr>Penutup</vt:lpstr>
      <vt:lpstr>Penutup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penerapan dan perbandingan microservice untuk arsitektur perangkat lunak</dc:title>
  <dc:creator>Laksa Putra</dc:creator>
  <cp:lastModifiedBy>Edric Laksa Putra</cp:lastModifiedBy>
  <cp:revision>228</cp:revision>
  <dcterms:created xsi:type="dcterms:W3CDTF">2018-04-25T03:16:02Z</dcterms:created>
  <dcterms:modified xsi:type="dcterms:W3CDTF">2018-06-07T17:53:41Z</dcterms:modified>
</cp:coreProperties>
</file>