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9000" t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91C0-3968-4861-ABC6-5F6836AFE8D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C9B9-8A44-4B55-AB34-B10E98DF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SIDANG PROGRES TUGAS AKHIR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PERANCANGAN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KNOWLEDGE MANAGEMENT SYSTEM JAMU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Erik Lokasurya - 1212017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3118"/>
            <a:ext cx="1962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838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543800" cy="1895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7315200" cy="19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effectLst/>
              </a:rPr>
              <a:t>Masyarakat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mengetahui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kelebihan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tetapi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pengetahuan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tentang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sendiri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sulit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didapatkan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karena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fasilitas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mengakomodasi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pengetahuan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tentang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kurang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memadai</a:t>
            </a:r>
            <a:r>
              <a:rPr lang="en-US" dirty="0" smtClean="0">
                <a:effectLst/>
              </a:rPr>
              <a:t>. </a:t>
            </a:r>
          </a:p>
          <a:p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didapatkan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kebanyakan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berupa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lisan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atau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tacit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berdasarkan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ingatan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pemilik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pengetahuan</a:t>
            </a:r>
            <a:r>
              <a:rPr lang="en-US" i="1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sehingga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tidak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wadah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menyimpan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tersebut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i="1" dirty="0" smtClean="0"/>
              <a:t>Ishikawa</a:t>
            </a:r>
            <a:endParaRPr lang="en-US" i="1" dirty="0"/>
          </a:p>
        </p:txBody>
      </p:sp>
      <p:pic>
        <p:nvPicPr>
          <p:cNvPr id="1027" name="Picture 3" descr="D:\SKRIPSI\Ishika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06779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Zack Framework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38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i="1" dirty="0" smtClean="0"/>
              <a:t>Gap Analysis </a:t>
            </a:r>
            <a:r>
              <a:rPr lang="en-US" dirty="0" smtClean="0"/>
              <a:t>(1)</a:t>
            </a:r>
            <a:endParaRPr lang="en-US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99111"/>
              </p:ext>
            </p:extLst>
          </p:nvPr>
        </p:nvGraphicFramePr>
        <p:xfrm>
          <a:off x="685800" y="914400"/>
          <a:ext cx="7848600" cy="483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5795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Fokus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Area</a:t>
                      </a:r>
                    </a:p>
                  </a:txBody>
                  <a:tcPr marL="64139" marR="6413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Gap Keadaan Saat Ini dengan Tujuan yang ingin dicapai</a:t>
                      </a:r>
                    </a:p>
                  </a:txBody>
                  <a:tcPr marL="64139" marR="641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Saat Ini</a:t>
                      </a:r>
                    </a:p>
                  </a:txBody>
                  <a:tcPr marL="64139" marR="64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Tujuan </a:t>
                      </a:r>
                    </a:p>
                  </a:txBody>
                  <a:tcPr marL="64139" marR="64139" marT="0" marB="0"/>
                </a:tc>
              </a:tr>
              <a:tr h="36124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Metode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digunakan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penyebaran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pengetahuan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tentang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4139" marR="641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Penyebaran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tacit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explicit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namun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terdapat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keterbatasan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seperti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hanya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berdasarkan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ingatan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saja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dilakukan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turun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temurun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4139" marR="6413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Tacit</a:t>
                      </a:r>
                    </a:p>
                    <a:p>
                      <a:pPr marL="2393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Adanya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model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menjadi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dasar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dibentuk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collaborative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menjadi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tempat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menyimpan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pengetahuan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 Explicit</a:t>
                      </a:r>
                      <a:endParaRPr lang="en-US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3939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Adanya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model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membentuk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pengetahuan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tentang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sistematik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akurat</a:t>
                      </a:r>
                      <a:endParaRPr lang="en-US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139" marR="641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Gap </a:t>
            </a:r>
            <a:r>
              <a:rPr lang="en-US" i="1" dirty="0" err="1" smtClean="0"/>
              <a:t>Analisys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980664"/>
              </p:ext>
            </p:extLst>
          </p:nvPr>
        </p:nvGraphicFramePr>
        <p:xfrm>
          <a:off x="761997" y="1905000"/>
          <a:ext cx="7620002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9352"/>
                <a:gridCol w="2540325"/>
                <a:gridCol w="2540325"/>
              </a:tblGrid>
              <a:tr h="3657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saat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Akomodasi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saat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masih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kurang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tidak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lengkap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hal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dikarenakan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resep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penyebutan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maupun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bahan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berbeda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di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tiap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daerah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Membuat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pengetahuan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tentang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jamu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terakomodasi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baik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dengan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adanya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kolaborasi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informasi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09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bahwa</a:t>
            </a:r>
            <a:r>
              <a:rPr lang="en-US" dirty="0"/>
              <a:t> Indonesia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ke-13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smtClean="0"/>
              <a:t>internet,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web.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knowledge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(</a:t>
            </a:r>
            <a:r>
              <a:rPr lang="en-US" i="1" dirty="0"/>
              <a:t>collect</a:t>
            </a:r>
            <a:r>
              <a:rPr lang="en-US" dirty="0"/>
              <a:t>), </a:t>
            </a:r>
            <a:r>
              <a:rPr lang="en-US" dirty="0" err="1"/>
              <a:t>memproses</a:t>
            </a:r>
            <a:r>
              <a:rPr lang="en-US" dirty="0"/>
              <a:t>(p</a:t>
            </a:r>
            <a:r>
              <a:rPr lang="en-US" i="1" dirty="0"/>
              <a:t>rocessing</a:t>
            </a:r>
            <a:r>
              <a:rPr lang="en-US" dirty="0"/>
              <a:t>), </a:t>
            </a:r>
            <a:r>
              <a:rPr lang="en-US" dirty="0" err="1"/>
              <a:t>menyimpan</a:t>
            </a:r>
            <a:r>
              <a:rPr lang="en-US" dirty="0"/>
              <a:t>(</a:t>
            </a:r>
            <a:r>
              <a:rPr lang="en-US" i="1" dirty="0"/>
              <a:t>save</a:t>
            </a:r>
            <a:r>
              <a:rPr lang="en-US" dirty="0"/>
              <a:t>), </a:t>
            </a:r>
            <a:r>
              <a:rPr lang="en-US" dirty="0" err="1"/>
              <a:t>menganalisa</a:t>
            </a:r>
            <a:r>
              <a:rPr lang="en-US" dirty="0"/>
              <a:t>(</a:t>
            </a:r>
            <a:r>
              <a:rPr lang="en-US" i="1" dirty="0"/>
              <a:t>analyze</a:t>
            </a:r>
            <a:r>
              <a:rPr lang="en-US" dirty="0"/>
              <a:t>),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(</a:t>
            </a:r>
            <a:r>
              <a:rPr lang="en-US" i="1" dirty="0"/>
              <a:t>spread</a:t>
            </a:r>
            <a:r>
              <a:rPr lang="en-US" dirty="0"/>
              <a:t>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4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Pemecah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>
                <a:effectLst/>
              </a:rPr>
              <a:t>Membantu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proses </a:t>
            </a:r>
            <a:r>
              <a:rPr lang="en-US" dirty="0" err="1" smtClean="0">
                <a:effectLst/>
              </a:rPr>
              <a:t>kolaborasi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mengenai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seluruh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aspek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infromasi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jamu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secara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tacit </a:t>
            </a:r>
            <a:r>
              <a:rPr lang="en-US" i="1" dirty="0" err="1" smtClean="0">
                <a:effectLst/>
              </a:rPr>
              <a:t>dan</a:t>
            </a:r>
            <a:r>
              <a:rPr lang="en-US" i="1" dirty="0" smtClean="0">
                <a:effectLst/>
              </a:rPr>
              <a:t> explicit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sehingga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didapatkan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pengetahuan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jamu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akurat</a:t>
            </a:r>
            <a:r>
              <a:rPr lang="en-US" dirty="0" smtClean="0">
                <a:effectLst/>
              </a:rPr>
              <a:t>.</a:t>
            </a:r>
          </a:p>
          <a:p>
            <a:pPr lvl="0"/>
            <a:r>
              <a:rPr lang="en-US" dirty="0" err="1" smtClean="0">
                <a:effectLst/>
              </a:rPr>
              <a:t>Membantu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proses </a:t>
            </a:r>
            <a:r>
              <a:rPr lang="en-US" dirty="0" err="1" smtClean="0">
                <a:effectLst/>
              </a:rPr>
              <a:t>akuisisi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pengaturan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knowledge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penyimpanan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knowledge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disimpan</a:t>
            </a:r>
            <a:r>
              <a:rPr lang="en-US" dirty="0" smtClean="0">
                <a:effectLst/>
              </a:rPr>
              <a:t> di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sistem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.</a:t>
            </a:r>
          </a:p>
          <a:p>
            <a:pPr lvl="0"/>
            <a:r>
              <a:rPr lang="en-US" dirty="0" err="1" smtClean="0">
                <a:effectLst/>
              </a:rPr>
              <a:t>Membantu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proses </a:t>
            </a:r>
            <a:r>
              <a:rPr lang="en-US" i="1" dirty="0" smtClean="0">
                <a:effectLst/>
              </a:rPr>
              <a:t>sharing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informasi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model </a:t>
            </a:r>
            <a:r>
              <a:rPr lang="en-US" dirty="0" err="1" smtClean="0">
                <a:effectLst/>
              </a:rPr>
              <a:t>sistem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secara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collaborative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890928"/>
              </p:ext>
            </p:extLst>
          </p:nvPr>
        </p:nvGraphicFramePr>
        <p:xfrm>
          <a:off x="457200" y="1600200"/>
          <a:ext cx="8229600" cy="4162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18"/>
                <a:gridCol w="3333023"/>
                <a:gridCol w="1866371"/>
                <a:gridCol w="2491188"/>
              </a:tblGrid>
              <a:tr h="237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Sistem Informasi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Membantu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1209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Management Information System (MIS)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Midlle Managers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Menyediakan informasi rutin untuk setiap perencanaan, pengorganisasian dan kontrol di setiap area fungsional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1209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Support System (DSS)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Maker, Manager</a:t>
                      </a:r>
                      <a:endParaRPr lang="en-US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Membantu dalam menyelesaikan permasalahan semi-terstruktur yang diputuskan oleh pengambil keputusan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5595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Business Intelligence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(BI)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Maker,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Manager, Knowledge Workers</a:t>
                      </a:r>
                      <a:endParaRPr lang="en-US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Membantu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proses </a:t>
                      </a:r>
                      <a:r>
                        <a:rPr lang="en-US" sz="1200" dirty="0" err="1">
                          <a:effectLst/>
                        </a:rPr>
                        <a:t>penggunaan</a:t>
                      </a:r>
                      <a:r>
                        <a:rPr lang="en-US" sz="1200" dirty="0">
                          <a:effectLst/>
                        </a:rPr>
                        <a:t> data yang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bisnis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intellegent</a:t>
                      </a:r>
                      <a:r>
                        <a:rPr lang="en-US" sz="1200" dirty="0">
                          <a:effectLst/>
                        </a:rPr>
                        <a:t> system</a:t>
                      </a:r>
                      <a:endParaRPr lang="en-US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 Indonesia,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lama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yang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pemanfaatannya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turun-temurun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leluhur</a:t>
            </a:r>
            <a:r>
              <a:rPr lang="en-US" dirty="0"/>
              <a:t>, </a:t>
            </a:r>
            <a:r>
              <a:rPr lang="en-US" dirty="0" err="1"/>
              <a:t>kepercayaan</a:t>
            </a:r>
            <a:r>
              <a:rPr lang="en-US" dirty="0"/>
              <a:t>,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kearifan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konservasi</a:t>
            </a:r>
            <a:r>
              <a:rPr lang="en-US" dirty="0"/>
              <a:t> </a:t>
            </a:r>
            <a:r>
              <a:rPr lang="en-US" dirty="0" err="1"/>
              <a:t>keanekaragaman</a:t>
            </a:r>
            <a:r>
              <a:rPr lang="en-US" dirty="0"/>
              <a:t> </a:t>
            </a:r>
            <a:r>
              <a:rPr lang="en-US" dirty="0" err="1"/>
              <a:t>hayati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melestarikan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3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836701"/>
              </p:ext>
            </p:extLst>
          </p:nvPr>
        </p:nvGraphicFramePr>
        <p:xfrm>
          <a:off x="533400" y="1752600"/>
          <a:ext cx="8229600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018"/>
                <a:gridCol w="3333023"/>
                <a:gridCol w="1866372"/>
                <a:gridCol w="2491187"/>
              </a:tblGrid>
              <a:tr h="21640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Knowledge Management System (KMS)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Managers, Knowledge workers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Mendukung proses gathering, organizing informasi dan menjadikannya knowledge.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221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Mining dan Text Mining (DM)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Knowledge Workers, Professional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Mendukung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proses </a:t>
                      </a:r>
                      <a:r>
                        <a:rPr lang="en-US" sz="1600" dirty="0" err="1">
                          <a:effectLst/>
                        </a:rPr>
                        <a:t>penggalian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informasi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dari</a:t>
                      </a:r>
                      <a:r>
                        <a:rPr lang="en-US" sz="1600" dirty="0">
                          <a:effectLst/>
                        </a:rPr>
                        <a:t> historical data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220666"/>
              </p:ext>
            </p:extLst>
          </p:nvPr>
        </p:nvGraphicFramePr>
        <p:xfrm>
          <a:off x="762000" y="914400"/>
          <a:ext cx="7696201" cy="478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8327"/>
                <a:gridCol w="895075"/>
                <a:gridCol w="1002308"/>
                <a:gridCol w="783497"/>
                <a:gridCol w="783497"/>
                <a:gridCol w="783497"/>
              </a:tblGrid>
              <a:tr h="404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Tujuan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DSS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KMS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DM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49257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 err="1">
                          <a:effectLst/>
                        </a:rPr>
                        <a:t>Membantu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kolaborasi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informasi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mengenai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jamu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secara</a:t>
                      </a:r>
                      <a:r>
                        <a:rPr lang="en-US" sz="1400" dirty="0">
                          <a:effectLst/>
                        </a:rPr>
                        <a:t> tacit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explicit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memberikan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informasi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lengkap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berdasarkan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komposisi,cara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pembuatan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aturan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pakai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manfaat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sym typeface="Wingdings"/>
                        </a:rPr>
                        <a:t>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sym typeface="Wingdings"/>
                        </a:rPr>
                        <a:t>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sym typeface="Wingdings"/>
                        </a:rPr>
                        <a:t></a:t>
                      </a:r>
                      <a:endParaRPr lang="en-US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18775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 err="1" smtClean="0">
                          <a:effectLst/>
                        </a:rPr>
                        <a:t>Membantu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proses sharing </a:t>
                      </a:r>
                      <a:r>
                        <a:rPr lang="en-US" sz="1400" dirty="0" err="1">
                          <a:effectLst/>
                        </a:rPr>
                        <a:t>informasi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sebuah</a:t>
                      </a:r>
                      <a:r>
                        <a:rPr lang="en-US" sz="1400" dirty="0">
                          <a:effectLst/>
                        </a:rPr>
                        <a:t> model </a:t>
                      </a:r>
                      <a:r>
                        <a:rPr lang="en-US" sz="1400" dirty="0" err="1">
                          <a:effectLst/>
                        </a:rPr>
                        <a:t>sistem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secara</a:t>
                      </a:r>
                      <a:r>
                        <a:rPr lang="en-US" sz="1400" dirty="0">
                          <a:effectLst/>
                        </a:rPr>
                        <a:t> collaborative.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sym typeface="Wingdings"/>
                        </a:rPr>
                        <a:t>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sym typeface="Wingdings"/>
                        </a:rPr>
                        <a:t>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  <a:tr h="1492575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dirty="0" err="1">
                          <a:effectLst/>
                        </a:rPr>
                        <a:t>Membantu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proses </a:t>
                      </a:r>
                      <a:r>
                        <a:rPr lang="en-US" sz="1400" dirty="0" err="1">
                          <a:effectLst/>
                        </a:rPr>
                        <a:t>akuisisi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informasi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pengaturan</a:t>
                      </a:r>
                      <a:r>
                        <a:rPr lang="en-US" sz="1400" dirty="0">
                          <a:effectLst/>
                        </a:rPr>
                        <a:t> knowledge </a:t>
                      </a:r>
                      <a:r>
                        <a:rPr lang="en-US" sz="1400" dirty="0" err="1">
                          <a:effectLst/>
                        </a:rPr>
                        <a:t>dan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penyimpanan</a:t>
                      </a:r>
                      <a:r>
                        <a:rPr lang="en-US" sz="1400" dirty="0">
                          <a:effectLst/>
                        </a:rPr>
                        <a:t> knowledge yang </a:t>
                      </a:r>
                      <a:r>
                        <a:rPr lang="en-US" sz="1400" dirty="0" err="1">
                          <a:effectLst/>
                        </a:rPr>
                        <a:t>disimpan</a:t>
                      </a:r>
                      <a:r>
                        <a:rPr lang="en-US" sz="1400" dirty="0">
                          <a:effectLst/>
                        </a:rPr>
                        <a:t> di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sistem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informasi</a:t>
                      </a:r>
                      <a:endParaRPr lang="en-US" sz="1400" dirty="0">
                        <a:effectLst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sym typeface="Wingdings"/>
                        </a:rPr>
                        <a:t></a:t>
                      </a:r>
                      <a:endParaRPr lang="en-US" sz="10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4966" marR="6496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534859"/>
              </p:ext>
            </p:extLst>
          </p:nvPr>
        </p:nvGraphicFramePr>
        <p:xfrm>
          <a:off x="533400" y="762000"/>
          <a:ext cx="8153401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6665"/>
                <a:gridCol w="1253387"/>
                <a:gridCol w="1253387"/>
                <a:gridCol w="1219962"/>
              </a:tblGrid>
              <a:tr h="29894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Fitur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Sistem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id.wikipedia.org/wiki/Jamu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deherba.com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Sistem Usulan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930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600" dirty="0" err="1">
                          <a:effectLst/>
                        </a:rPr>
                        <a:t>Memberikan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lengkap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tentang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berdasarkan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komposisi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cara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pembuatan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aturan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pakai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manfaat</a:t>
                      </a:r>
                      <a:endParaRPr lang="en-US" sz="16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Wingdings"/>
                        </a:rPr>
                        <a:t></a:t>
                      </a: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Wingdings"/>
                        </a:rPr>
                        <a:t>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Wingdings"/>
                        </a:rPr>
                        <a:t>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58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effectLst/>
                        </a:rPr>
                        <a:t>Memberikan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informasi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lengkap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tentang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beragam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jamu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sesuai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pengetahuan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pengguna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sym typeface="Wingdings"/>
                        </a:rPr>
                        <a:t>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585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 err="1">
                          <a:effectLst/>
                        </a:rPr>
                        <a:t>Memberikan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fitur</a:t>
                      </a:r>
                      <a:r>
                        <a:rPr lang="en-US" sz="1600" dirty="0">
                          <a:effectLst/>
                        </a:rPr>
                        <a:t> sharing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collaborative media, agar </a:t>
                      </a:r>
                      <a:r>
                        <a:rPr lang="en-US" sz="1600" dirty="0" err="1">
                          <a:effectLst/>
                        </a:rPr>
                        <a:t>memudahkan</a:t>
                      </a:r>
                      <a:r>
                        <a:rPr lang="en-US" sz="1600" dirty="0">
                          <a:effectLst/>
                        </a:rPr>
                        <a:t> proses </a:t>
                      </a:r>
                      <a:r>
                        <a:rPr lang="en-US" sz="1600" dirty="0" err="1">
                          <a:effectLst/>
                        </a:rPr>
                        <a:t>akuisisi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informasi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Wingdings"/>
                        </a:rPr>
                        <a:t>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Input, Proses, </a:t>
            </a:r>
            <a:r>
              <a:rPr lang="en-US" i="1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8341912" cy="49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860374"/>
              </p:ext>
            </p:extLst>
          </p:nvPr>
        </p:nvGraphicFramePr>
        <p:xfrm>
          <a:off x="381000" y="1219200"/>
          <a:ext cx="8229600" cy="3888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965"/>
                <a:gridCol w="3717147"/>
                <a:gridCol w="2012488"/>
              </a:tblGrid>
              <a:tr h="289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Fungsi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Fitur Sistem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Keterangan</a:t>
                      </a:r>
                      <a:endParaRPr lang="en-US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323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600" dirty="0" err="1">
                          <a:effectLst/>
                        </a:rPr>
                        <a:t>Membantu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dalam</a:t>
                      </a:r>
                      <a:r>
                        <a:rPr lang="en-GB" sz="1600" dirty="0">
                          <a:effectLst/>
                        </a:rPr>
                        <a:t> proses </a:t>
                      </a:r>
                      <a:r>
                        <a:rPr lang="en-GB" sz="1600" dirty="0" err="1">
                          <a:effectLst/>
                        </a:rPr>
                        <a:t>kolaborasi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mengenai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secara</a:t>
                      </a:r>
                      <a:r>
                        <a:rPr lang="en-GB" sz="1600" dirty="0">
                          <a:effectLst/>
                        </a:rPr>
                        <a:t> tacit </a:t>
                      </a:r>
                      <a:r>
                        <a:rPr lang="en-GB" sz="1600" dirty="0" err="1">
                          <a:effectLst/>
                        </a:rPr>
                        <a:t>dan</a:t>
                      </a:r>
                      <a:r>
                        <a:rPr lang="en-GB" sz="1600" dirty="0">
                          <a:effectLst/>
                        </a:rPr>
                        <a:t> explicit </a:t>
                      </a:r>
                      <a:r>
                        <a:rPr lang="en-GB" sz="1600" dirty="0" err="1">
                          <a:effectLst/>
                        </a:rPr>
                        <a:t>serta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memberikan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komposisi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cara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pembuatan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aturan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pakai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manfaat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secara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akurat</a:t>
                      </a:r>
                      <a:r>
                        <a:rPr lang="en-GB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>
                          <a:effectLst/>
                        </a:rPr>
                        <a:t>Menambah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baru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>
                          <a:effectLst/>
                        </a:rPr>
                        <a:t>Mengubah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yang </a:t>
                      </a:r>
                      <a:r>
                        <a:rPr lang="en-GB" sz="1600" dirty="0" err="1">
                          <a:effectLst/>
                        </a:rPr>
                        <a:t>telah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ada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>
                          <a:effectLst/>
                        </a:rPr>
                        <a:t>Menambah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komposisi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aturan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pakai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cara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pembuatan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serta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manfaat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dari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Saat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fitur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sistem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dijalankan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oleh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pengguna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aplikasi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maka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kolaborasi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yaitu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setiap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tahap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pengecekan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dari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setiap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komponen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pengetahuan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494225"/>
              </p:ext>
            </p:extLst>
          </p:nvPr>
        </p:nvGraphicFramePr>
        <p:xfrm>
          <a:off x="457200" y="1676400"/>
          <a:ext cx="83058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3113"/>
                <a:gridCol w="3751565"/>
                <a:gridCol w="2031122"/>
              </a:tblGrid>
              <a:tr h="38100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400" dirty="0" err="1">
                          <a:effectLst/>
                        </a:rPr>
                        <a:t>Membantu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dalam</a:t>
                      </a:r>
                      <a:r>
                        <a:rPr lang="en-GB" sz="1400" dirty="0">
                          <a:effectLst/>
                        </a:rPr>
                        <a:t> proses </a:t>
                      </a:r>
                      <a:r>
                        <a:rPr lang="en-GB" sz="1400" dirty="0" err="1">
                          <a:effectLst/>
                        </a:rPr>
                        <a:t>akuisisi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informasi</a:t>
                      </a:r>
                      <a:r>
                        <a:rPr lang="en-GB" sz="1400" dirty="0">
                          <a:effectLst/>
                        </a:rPr>
                        <a:t>, </a:t>
                      </a:r>
                      <a:r>
                        <a:rPr lang="en-GB" sz="1400" dirty="0" err="1">
                          <a:effectLst/>
                        </a:rPr>
                        <a:t>pengaturan</a:t>
                      </a:r>
                      <a:r>
                        <a:rPr lang="en-GB" sz="1400" dirty="0">
                          <a:effectLst/>
                        </a:rPr>
                        <a:t> knowledge </a:t>
                      </a:r>
                      <a:r>
                        <a:rPr lang="en-GB" sz="1400" dirty="0" err="1">
                          <a:effectLst/>
                        </a:rPr>
                        <a:t>dan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penyimpanan</a:t>
                      </a:r>
                      <a:r>
                        <a:rPr lang="en-GB" sz="1400" dirty="0">
                          <a:effectLst/>
                        </a:rPr>
                        <a:t> knowledge yang </a:t>
                      </a:r>
                      <a:r>
                        <a:rPr lang="en-GB" sz="1400" dirty="0" err="1">
                          <a:effectLst/>
                        </a:rPr>
                        <a:t>disimpan</a:t>
                      </a:r>
                      <a:r>
                        <a:rPr lang="en-GB" sz="1400" dirty="0">
                          <a:effectLst/>
                        </a:rPr>
                        <a:t> di </a:t>
                      </a:r>
                      <a:r>
                        <a:rPr lang="en-GB" sz="1400" dirty="0" err="1">
                          <a:effectLst/>
                        </a:rPr>
                        <a:t>dalam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sistem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informasi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400" dirty="0" err="1">
                          <a:effectLst/>
                        </a:rPr>
                        <a:t>Mencatat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histori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perubahan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informasi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jamu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400" dirty="0">
                          <a:effectLst/>
                        </a:rPr>
                        <a:t>Monitoring traffic </a:t>
                      </a:r>
                      <a:r>
                        <a:rPr lang="en-GB" sz="1400" dirty="0" err="1">
                          <a:effectLst/>
                        </a:rPr>
                        <a:t>aktivitas</a:t>
                      </a:r>
                      <a:r>
                        <a:rPr lang="en-GB" sz="1400" dirty="0">
                          <a:effectLst/>
                        </a:rPr>
                        <a:t> user </a:t>
                      </a:r>
                      <a:r>
                        <a:rPr lang="en-GB" sz="1400" dirty="0" err="1">
                          <a:effectLst/>
                        </a:rPr>
                        <a:t>pada</a:t>
                      </a:r>
                      <a:r>
                        <a:rPr lang="en-GB" sz="1400" dirty="0">
                          <a:effectLst/>
                        </a:rPr>
                        <a:t> KMS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Fitur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sistem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telah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diatur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hanya</a:t>
                      </a:r>
                      <a:r>
                        <a:rPr lang="en-GB" sz="1400" dirty="0">
                          <a:effectLst/>
                        </a:rPr>
                        <a:t> system administrator yang </a:t>
                      </a:r>
                      <a:r>
                        <a:rPr lang="en-GB" sz="1400" dirty="0" err="1">
                          <a:effectLst/>
                        </a:rPr>
                        <a:t>dapat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melakukan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semua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fitur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sistem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ini</a:t>
                      </a:r>
                      <a:r>
                        <a:rPr lang="en-GB" sz="1400" dirty="0">
                          <a:effectLst/>
                        </a:rPr>
                        <a:t>. Hal </a:t>
                      </a:r>
                      <a:r>
                        <a:rPr lang="en-GB" sz="1400" dirty="0" err="1">
                          <a:effectLst/>
                        </a:rPr>
                        <a:t>ini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bertujuan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untuk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melakukan</a:t>
                      </a:r>
                      <a:r>
                        <a:rPr lang="en-GB" sz="1400" dirty="0">
                          <a:effectLst/>
                        </a:rPr>
                        <a:t> monitoring </a:t>
                      </a:r>
                      <a:r>
                        <a:rPr lang="en-GB" sz="1400" dirty="0" err="1">
                          <a:effectLst/>
                        </a:rPr>
                        <a:t>terhadap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aktivitas</a:t>
                      </a:r>
                      <a:r>
                        <a:rPr lang="en-GB" sz="1400" dirty="0">
                          <a:effectLst/>
                        </a:rPr>
                        <a:t> user di </a:t>
                      </a:r>
                      <a:r>
                        <a:rPr lang="en-GB" sz="1400" dirty="0" err="1">
                          <a:effectLst/>
                        </a:rPr>
                        <a:t>dalam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aplikasi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43623"/>
              </p:ext>
            </p:extLst>
          </p:nvPr>
        </p:nvGraphicFramePr>
        <p:xfrm>
          <a:off x="457200" y="1524000"/>
          <a:ext cx="8229600" cy="4190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965"/>
                <a:gridCol w="3717147"/>
                <a:gridCol w="2012488"/>
              </a:tblGrid>
              <a:tr h="419099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600" dirty="0" err="1">
                          <a:effectLst/>
                        </a:rPr>
                        <a:t>Membantu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dalam</a:t>
                      </a:r>
                      <a:r>
                        <a:rPr lang="en-GB" sz="1600" dirty="0">
                          <a:effectLst/>
                        </a:rPr>
                        <a:t> proses sharing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dalam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sebuah</a:t>
                      </a:r>
                      <a:r>
                        <a:rPr lang="en-GB" sz="1600" dirty="0">
                          <a:effectLst/>
                        </a:rPr>
                        <a:t> model </a:t>
                      </a:r>
                      <a:r>
                        <a:rPr lang="en-GB" sz="1600" dirty="0" err="1">
                          <a:effectLst/>
                        </a:rPr>
                        <a:t>sistem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secara</a:t>
                      </a:r>
                      <a:r>
                        <a:rPr lang="en-GB" sz="1600" dirty="0">
                          <a:effectLst/>
                        </a:rPr>
                        <a:t> collaborative.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 smtClean="0">
                          <a:effectLst/>
                        </a:rPr>
                        <a:t>Membaca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>
                          <a:effectLst/>
                        </a:rPr>
                        <a:t>Memilih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kategori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berdasarkan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bahan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penyusun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nama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maupun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manfaat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GB" sz="1600" dirty="0" err="1">
                          <a:effectLst/>
                        </a:rPr>
                        <a:t>Pencarian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berdasarkan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manfaat</a:t>
                      </a:r>
                      <a:r>
                        <a:rPr lang="en-GB" sz="1600" dirty="0">
                          <a:effectLst/>
                        </a:rPr>
                        <a:t>, </a:t>
                      </a:r>
                      <a:r>
                        <a:rPr lang="en-GB" sz="1600" dirty="0" err="1">
                          <a:effectLst/>
                        </a:rPr>
                        <a:t>komposisi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nama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Semua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fitur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sistem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ini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merupakan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wujud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dimana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penggunaan</a:t>
                      </a:r>
                      <a:r>
                        <a:rPr lang="en-GB" sz="1600" dirty="0">
                          <a:effectLst/>
                        </a:rPr>
                        <a:t> knowledge </a:t>
                      </a:r>
                      <a:r>
                        <a:rPr lang="en-GB" sz="1600" dirty="0" err="1">
                          <a:effectLst/>
                        </a:rPr>
                        <a:t>dari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dapat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digunakan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memperlihatkan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adanya</a:t>
                      </a:r>
                      <a:r>
                        <a:rPr lang="en-GB" sz="1600" dirty="0">
                          <a:effectLst/>
                        </a:rPr>
                        <a:t> proses yang </a:t>
                      </a:r>
                      <a:r>
                        <a:rPr lang="en-GB" sz="1600" dirty="0" err="1">
                          <a:effectLst/>
                        </a:rPr>
                        <a:t>mendukung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dalam</a:t>
                      </a:r>
                      <a:r>
                        <a:rPr lang="en-GB" sz="1600" dirty="0">
                          <a:effectLst/>
                        </a:rPr>
                        <a:t> sharing </a:t>
                      </a:r>
                      <a:r>
                        <a:rPr lang="en-GB" sz="1600" dirty="0" err="1">
                          <a:effectLst/>
                        </a:rPr>
                        <a:t>informasi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jamu</a:t>
                      </a:r>
                      <a:endParaRPr lang="en-US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Data </a:t>
            </a:r>
            <a:r>
              <a:rPr lang="en-US" dirty="0" err="1"/>
              <a:t>komposisi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pakai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Data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Data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Data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urvei</a:t>
            </a:r>
            <a:r>
              <a:rPr lang="en-US" dirty="0" smtClean="0"/>
              <a:t> </a:t>
            </a:r>
            <a:r>
              <a:rPr lang="en-US" dirty="0"/>
              <a:t>Global WHO 1994,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data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temurun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racikannya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jamu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sharing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penangan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ditekankan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knowledge sharing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/>
          </a:p>
          <a:p>
            <a:pPr lvl="0"/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knowledge sharing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i="1" dirty="0"/>
              <a:t>insert, update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searching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jamu</a:t>
            </a:r>
            <a:endParaRPr lang="en-US" dirty="0"/>
          </a:p>
          <a:p>
            <a:pPr lvl="0"/>
            <a:r>
              <a:rPr lang="en-US" dirty="0"/>
              <a:t>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The Power of </a:t>
            </a:r>
            <a:r>
              <a:rPr lang="en-US" dirty="0" err="1"/>
              <a:t>Jamu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Menyebarkan</a:t>
            </a:r>
            <a:r>
              <a:rPr lang="en-US" dirty="0"/>
              <a:t>, </a:t>
            </a:r>
            <a:r>
              <a:rPr lang="en-US" dirty="0" err="1"/>
              <a:t>melestarikan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nenek</a:t>
            </a:r>
            <a:r>
              <a:rPr lang="en-US" dirty="0"/>
              <a:t> </a:t>
            </a:r>
            <a:r>
              <a:rPr lang="en-US" dirty="0" err="1"/>
              <a:t>moyang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 smtClean="0"/>
              <a:t>pengobatan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 smtClean="0"/>
              <a:t>jamu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lisan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di Indonesia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obat-obatan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jamu</a:t>
            </a:r>
            <a:endParaRPr lang="en-US" dirty="0" smtClean="0"/>
          </a:p>
          <a:p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beragamnya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jamu</a:t>
            </a:r>
            <a:r>
              <a:rPr lang="en-US" dirty="0"/>
              <a:t> yang </a:t>
            </a:r>
            <a:r>
              <a:rPr lang="en-US" dirty="0" err="1" smtClean="0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6400799" cy="20647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3581400"/>
            <a:ext cx="7467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1085</Words>
  <Application>Microsoft Office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SIDANG PROGRES TUGAS AKHIR PERANCANGAN KNOWLEDGE MANAGEMENT SYSTEM JAMU</vt:lpstr>
      <vt:lpstr>Latar Belakang (1)</vt:lpstr>
      <vt:lpstr>Latar Belakang (2)</vt:lpstr>
      <vt:lpstr>Rumusan Masalah</vt:lpstr>
      <vt:lpstr>Batasan Masalah</vt:lpstr>
      <vt:lpstr>Tujuan Penelitian</vt:lpstr>
      <vt:lpstr>Manfaat Penelitian</vt:lpstr>
      <vt:lpstr>Identifikasi Masalah</vt:lpstr>
      <vt:lpstr>Hasil Kuesioner (1)</vt:lpstr>
      <vt:lpstr>Hasil Kuesioner (2)</vt:lpstr>
      <vt:lpstr>Hasil Kuesioner (3)</vt:lpstr>
      <vt:lpstr>Kesimpulan Kuesioner</vt:lpstr>
      <vt:lpstr>Diagram Ishikawa</vt:lpstr>
      <vt:lpstr>Zack Framework</vt:lpstr>
      <vt:lpstr>Gap Analysis (1)</vt:lpstr>
      <vt:lpstr>Gap Analisys (2)</vt:lpstr>
      <vt:lpstr>Alternatif Pemecahan Masalah</vt:lpstr>
      <vt:lpstr>Fitur Sistem Pemecah Masalah</vt:lpstr>
      <vt:lpstr>Tipe Sistem Informasi</vt:lpstr>
      <vt:lpstr>Tipe Sistem Informasi (2)</vt:lpstr>
      <vt:lpstr>Perbandingan Tipe Sistem Informasi</vt:lpstr>
      <vt:lpstr>Perbandingan Sistem Usulan</vt:lpstr>
      <vt:lpstr>Input, Proses, Output</vt:lpstr>
      <vt:lpstr>Pemenuhan Fungsi di dalam Fitur Sistem</vt:lpstr>
      <vt:lpstr>Pemenuhan Fungsi di dalam Fitur Sistem</vt:lpstr>
      <vt:lpstr>Pemenuhan Fungsi di dalam Fitur Sistem</vt:lpstr>
      <vt:lpstr>Kebutuhan Data dalam Sistem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KNOWLEDGE MANAGEMENT SYSTEM JAMU</dc:title>
  <dc:creator>Erik Lokasurya</dc:creator>
  <cp:lastModifiedBy>Erik Lokasurya</cp:lastModifiedBy>
  <cp:revision>13</cp:revision>
  <dcterms:created xsi:type="dcterms:W3CDTF">2015-11-25T16:09:21Z</dcterms:created>
  <dcterms:modified xsi:type="dcterms:W3CDTF">2015-11-30T07:12:28Z</dcterms:modified>
</cp:coreProperties>
</file>