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4" r:id="rId3"/>
    <p:sldId id="257" r:id="rId4"/>
    <p:sldId id="293" r:id="rId5"/>
    <p:sldId id="261" r:id="rId6"/>
    <p:sldId id="262" r:id="rId7"/>
    <p:sldId id="263" r:id="rId8"/>
    <p:sldId id="264" r:id="rId9"/>
    <p:sldId id="265" r:id="rId10"/>
    <p:sldId id="266" r:id="rId11"/>
    <p:sldId id="295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96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7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B2EBBAC-AA81-4B49-8000-43D7C8FFBAE9}">
          <p14:sldIdLst>
            <p14:sldId id="256"/>
            <p14:sldId id="294"/>
            <p14:sldId id="257"/>
            <p14:sldId id="293"/>
            <p14:sldId id="261"/>
            <p14:sldId id="262"/>
            <p14:sldId id="263"/>
            <p14:sldId id="264"/>
            <p14:sldId id="265"/>
            <p14:sldId id="266"/>
            <p14:sldId id="295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80"/>
            <p14:sldId id="281"/>
            <p14:sldId id="282"/>
            <p14:sldId id="283"/>
            <p14:sldId id="296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7"/>
          </p14:sldIdLst>
        </p14:section>
        <p14:section name="Untitled Section" id="{B21C94AB-48B2-4224-A014-AB177703A17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2731B77-74DD-435B-A53C-CA736FF2054E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8BAA-30EF-4B9B-AD75-A3083E3A816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41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1B77-74DD-435B-A53C-CA736FF2054E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8BAA-30EF-4B9B-AD75-A3083E3A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73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1B77-74DD-435B-A53C-CA736FF2054E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8BAA-30EF-4B9B-AD75-A3083E3A816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09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1B77-74DD-435B-A53C-CA736FF2054E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8BAA-30EF-4B9B-AD75-A3083E3A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83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1B77-74DD-435B-A53C-CA736FF2054E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8BAA-30EF-4B9B-AD75-A3083E3A816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571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1B77-74DD-435B-A53C-CA736FF2054E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8BAA-30EF-4B9B-AD75-A3083E3A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1B77-74DD-435B-A53C-CA736FF2054E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8BAA-30EF-4B9B-AD75-A3083E3A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407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1B77-74DD-435B-A53C-CA736FF2054E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8BAA-30EF-4B9B-AD75-A3083E3A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99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1B77-74DD-435B-A53C-CA736FF2054E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8BAA-30EF-4B9B-AD75-A3083E3A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16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1B77-74DD-435B-A53C-CA736FF2054E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8BAA-30EF-4B9B-AD75-A3083E3A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84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1B77-74DD-435B-A53C-CA736FF2054E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8BAA-30EF-4B9B-AD75-A3083E3A816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49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2731B77-74DD-435B-A53C-CA736FF2054E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A218BAA-30EF-4B9B-AD75-A3083E3A816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011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904" y="4646239"/>
            <a:ext cx="7772400" cy="1463040"/>
          </a:xfrm>
        </p:spPr>
        <p:txBody>
          <a:bodyPr>
            <a:noAutofit/>
          </a:bodyPr>
          <a:lstStyle/>
          <a:p>
            <a:r>
              <a:rPr lang="en-US" sz="3200" dirty="0" smtClean="0"/>
              <a:t>PENERAPAN DAN PERBANDINGAN ARSITEKTUR MICROSERVICE TERHADAP ARSITEKTUR MONOLITIK PADA PERANGKAT LUNAK SISTEM INFORMASI MENEJEMEN RUMAH SAKIT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Edric</a:t>
            </a:r>
            <a:r>
              <a:rPr lang="en-US" dirty="0" smtClean="0"/>
              <a:t> Laksa Putra - 1114065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97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Tahapan</a:t>
            </a:r>
            <a:r>
              <a:rPr lang="en-US" dirty="0" smtClean="0"/>
              <a:t> </a:t>
            </a:r>
            <a:r>
              <a:rPr lang="en-US" dirty="0" err="1" smtClean="0"/>
              <a:t>migrasi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 yang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diingat</a:t>
            </a:r>
            <a:r>
              <a:rPr lang="en-US" dirty="0"/>
              <a:t> </a:t>
            </a:r>
            <a:r>
              <a:rPr lang="en-US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Menjaga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agar </a:t>
            </a:r>
            <a:r>
              <a:rPr lang="en-US" dirty="0" err="1" smtClean="0"/>
              <a:t>tetap</a:t>
            </a:r>
            <a:r>
              <a:rPr lang="en-US" dirty="0" smtClean="0"/>
              <a:t> agnostic (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langgeng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perkembangan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Hindari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major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Buat</a:t>
            </a:r>
            <a:r>
              <a:rPr lang="en-US" dirty="0" smtClean="0"/>
              <a:t> agar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tetap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i="1" dirty="0" smtClean="0"/>
              <a:t>client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9121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Manajemen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Manajemen</a:t>
            </a:r>
            <a:r>
              <a:rPr lang="en-US" dirty="0" smtClean="0"/>
              <a:t> Data </a:t>
            </a:r>
            <a:r>
              <a:rPr lang="en-US" dirty="0" err="1" smtClean="0"/>
              <a:t>Monolitik</a:t>
            </a:r>
            <a:endParaRPr lang="en-US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779262820"/>
              </p:ext>
            </p:extLst>
          </p:nvPr>
        </p:nvGraphicFramePr>
        <p:xfrm>
          <a:off x="5989636" y="2323964"/>
          <a:ext cx="4754564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282">
                  <a:extLst>
                    <a:ext uri="{9D8B030D-6E8A-4147-A177-3AD203B41FA5}">
                      <a16:colId xmlns="" xmlns:a16="http://schemas.microsoft.com/office/drawing/2014/main" val="2905065532"/>
                    </a:ext>
                  </a:extLst>
                </a:gridCol>
                <a:gridCol w="2377282">
                  <a:extLst>
                    <a:ext uri="{9D8B030D-6E8A-4147-A177-3AD203B41FA5}">
                      <a16:colId xmlns="" xmlns:a16="http://schemas.microsoft.com/office/drawing/2014/main" val="38027361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Kelebihan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Kekurangan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68152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Mudah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diimplementasikan</a:t>
                      </a:r>
                      <a:r>
                        <a:rPr lang="en-US" baseline="0" dirty="0" smtClean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err="1" smtClean="0"/>
                        <a:t>Mudah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untuk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dirawat</a:t>
                      </a:r>
                      <a:r>
                        <a:rPr lang="en-US" baseline="0" dirty="0" smtClean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Model yang paling </a:t>
                      </a:r>
                      <a:r>
                        <a:rPr lang="en-US" baseline="0" dirty="0" err="1" smtClean="0"/>
                        <a:t>umum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digunakan</a:t>
                      </a:r>
                      <a:r>
                        <a:rPr lang="en-US" baseline="0" dirty="0" smtClean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Sulit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untuk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berubah</a:t>
                      </a:r>
                      <a:r>
                        <a:rPr lang="en-US" baseline="0" dirty="0" smtClean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err="1" smtClean="0"/>
                        <a:t>Tidak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baik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untuk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mensentralisasi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penyimpanan</a:t>
                      </a:r>
                      <a:r>
                        <a:rPr lang="en-US" baseline="0" dirty="0" smtClean="0"/>
                        <a:t> data di 1 </a:t>
                      </a:r>
                      <a:r>
                        <a:rPr lang="en-US" baseline="0" dirty="0" err="1" smtClean="0"/>
                        <a:t>tempat</a:t>
                      </a:r>
                      <a:r>
                        <a:rPr lang="en-US" baseline="0" dirty="0" smtClean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err="1" smtClean="0"/>
                        <a:t>Resiko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ditanggung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oleh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semua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pengguna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19232402"/>
                  </a:ext>
                </a:extLst>
              </a:tr>
            </a:tbl>
          </a:graphicData>
        </a:graphic>
      </p:graphicFrame>
      <p:pic>
        <p:nvPicPr>
          <p:cNvPr id="12" name="Content Placeholder 11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23938" y="3668843"/>
            <a:ext cx="4754562" cy="193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02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825690"/>
            <a:ext cx="9720073" cy="402336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menejemen</a:t>
            </a:r>
            <a:r>
              <a:rPr lang="en-US" dirty="0" smtClean="0"/>
              <a:t> </a:t>
            </a:r>
            <a:r>
              <a:rPr lang="en-US" dirty="0" err="1" smtClean="0"/>
              <a:t>microservice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685" y="1415898"/>
            <a:ext cx="6722956" cy="405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421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Manajemen</a:t>
            </a:r>
            <a:r>
              <a:rPr lang="en-US" dirty="0" smtClean="0"/>
              <a:t> data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/>
              <a:t>Shared Database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i="1" dirty="0"/>
              <a:t>Development time </a:t>
            </a:r>
            <a:r>
              <a:rPr lang="en-US" i="1" dirty="0" smtClean="0"/>
              <a:t>coupling :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dipakai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bersama-sama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dirasakan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diintegrasikan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i="1" dirty="0"/>
              <a:t>Runtime </a:t>
            </a:r>
            <a:r>
              <a:rPr lang="en-US" i="1" dirty="0" smtClean="0"/>
              <a:t>coupling :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antrian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mengakses</a:t>
            </a:r>
            <a:r>
              <a:rPr lang="en-US" dirty="0" smtClean="0"/>
              <a:t>/</a:t>
            </a:r>
            <a:r>
              <a:rPr lang="en-US" dirty="0" err="1" smtClean="0"/>
              <a:t>menggunakan</a:t>
            </a:r>
            <a:r>
              <a:rPr lang="en-US" dirty="0" smtClean="0"/>
              <a:t> 1 data yang </a:t>
            </a:r>
            <a:r>
              <a:rPr lang="en-US" dirty="0" err="1" smtClean="0"/>
              <a:t>sama</a:t>
            </a:r>
            <a:r>
              <a:rPr lang="en-US" dirty="0" smtClean="0"/>
              <a:t>.</a:t>
            </a:r>
            <a:endParaRPr lang="en-US" b="1" dirty="0" smtClean="0"/>
          </a:p>
          <a:p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Database per Service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Sulit</a:t>
            </a:r>
            <a:r>
              <a:rPr lang="en-US" dirty="0" smtClean="0"/>
              <a:t> </a:t>
            </a:r>
            <a:r>
              <a:rPr lang="en-US" dirty="0" err="1" smtClean="0"/>
              <a:t>diimplementasikan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proses </a:t>
            </a:r>
            <a:r>
              <a:rPr lang="en-US" dirty="0" err="1" smtClean="0"/>
              <a:t>bisnis</a:t>
            </a:r>
            <a:r>
              <a:rPr lang="en-US" dirty="0" smtClean="0"/>
              <a:t> yang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service.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Mengimplementasi</a:t>
            </a:r>
            <a:r>
              <a:rPr lang="en-US" dirty="0" smtClean="0"/>
              <a:t> query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database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sulit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184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Dekomposisi</a:t>
            </a:r>
            <a:r>
              <a:rPr lang="en-US" dirty="0" smtClean="0"/>
              <a:t> </a:t>
            </a:r>
            <a:r>
              <a:rPr lang="en-US" dirty="0" err="1" smtClean="0"/>
              <a:t>modul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proses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menemukan</a:t>
            </a:r>
            <a:r>
              <a:rPr lang="en-US" dirty="0" smtClean="0"/>
              <a:t> service </a:t>
            </a:r>
            <a:r>
              <a:rPr lang="en-US" dirty="0" err="1" smtClean="0"/>
              <a:t>terkecil</a:t>
            </a:r>
            <a:r>
              <a:rPr lang="en-US" dirty="0" smtClean="0"/>
              <a:t> </a:t>
            </a:r>
            <a:r>
              <a:rPr lang="en-US" dirty="0" err="1" smtClean="0"/>
              <a:t>penyusun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.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memisahkan</a:t>
            </a:r>
            <a:r>
              <a:rPr lang="en-US" dirty="0" smtClean="0"/>
              <a:t> </a:t>
            </a:r>
            <a:r>
              <a:rPr lang="en-US" dirty="0" err="1" smtClean="0"/>
              <a:t>modul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service </a:t>
            </a:r>
            <a:r>
              <a:rPr lang="en-US" dirty="0" err="1" smtClean="0"/>
              <a:t>tunggal</a:t>
            </a:r>
            <a:r>
              <a:rPr lang="en-US" dirty="0" smtClean="0"/>
              <a:t>, </a:t>
            </a:r>
            <a:r>
              <a:rPr lang="en-US" dirty="0" err="1" smtClean="0"/>
              <a:t>menjadikan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mandiri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dikordinasikan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mempercepat</a:t>
            </a:r>
            <a:r>
              <a:rPr lang="en-US" dirty="0" smtClean="0"/>
              <a:t> proses </a:t>
            </a:r>
            <a:r>
              <a:rPr lang="en-US" i="1" dirty="0" smtClean="0"/>
              <a:t>development.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2 </a:t>
            </a:r>
            <a:r>
              <a:rPr lang="en-US" dirty="0" err="1" smtClean="0"/>
              <a:t>metode</a:t>
            </a:r>
            <a:r>
              <a:rPr lang="en-US" dirty="0" smtClean="0"/>
              <a:t> : </a:t>
            </a:r>
            <a:r>
              <a:rPr lang="en-US" dirty="0" err="1" smtClean="0"/>
              <a:t>Dekomposisi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subdomain &amp; </a:t>
            </a:r>
            <a:r>
              <a:rPr lang="en-US" dirty="0" err="1" smtClean="0"/>
              <a:t>dekomposisi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proses </a:t>
            </a:r>
            <a:r>
              <a:rPr lang="en-US" dirty="0" err="1" smtClean="0"/>
              <a:t>bisnis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08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Dekomposisi</a:t>
            </a:r>
            <a:r>
              <a:rPr lang="en-US" dirty="0" smtClean="0"/>
              <a:t> </a:t>
            </a:r>
            <a:r>
              <a:rPr lang="en-US" dirty="0" err="1" smtClean="0"/>
              <a:t>modul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9069173"/>
              </p:ext>
            </p:extLst>
          </p:nvPr>
        </p:nvGraphicFramePr>
        <p:xfrm>
          <a:off x="1023938" y="2286000"/>
          <a:ext cx="972026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0131">
                  <a:extLst>
                    <a:ext uri="{9D8B030D-6E8A-4147-A177-3AD203B41FA5}">
                      <a16:colId xmlns="" xmlns:a16="http://schemas.microsoft.com/office/drawing/2014/main" val="239280373"/>
                    </a:ext>
                  </a:extLst>
                </a:gridCol>
                <a:gridCol w="4860131">
                  <a:extLst>
                    <a:ext uri="{9D8B030D-6E8A-4147-A177-3AD203B41FA5}">
                      <a16:colId xmlns="" xmlns:a16="http://schemas.microsoft.com/office/drawing/2014/main" val="3475585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Berdasarkan</a:t>
                      </a:r>
                      <a:r>
                        <a:rPr lang="en-US" dirty="0" smtClean="0"/>
                        <a:t> Subdomain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Berdasarkan</a:t>
                      </a:r>
                      <a:r>
                        <a:rPr lang="en-US" dirty="0" smtClean="0"/>
                        <a:t> Proses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Bisnis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23669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Cocok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apabila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aplikasi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berbentuk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1" baseline="0" dirty="0" smtClean="0"/>
                        <a:t>domain-driven-design / subdomain.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Cocok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apabila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aplikasi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dipisahkan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berdasarkan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0" baseline="0" dirty="0" err="1" smtClean="0"/>
                        <a:t>fitur</a:t>
                      </a:r>
                      <a:r>
                        <a:rPr lang="en-US" i="0" baseline="0" dirty="0" smtClean="0"/>
                        <a:t> </a:t>
                      </a:r>
                      <a:r>
                        <a:rPr lang="en-US" i="0" baseline="0" dirty="0" err="1" smtClean="0"/>
                        <a:t>bisnis</a:t>
                      </a:r>
                      <a:r>
                        <a:rPr lang="en-US" i="0" baseline="0" dirty="0" smtClean="0"/>
                        <a:t> yang </a:t>
                      </a:r>
                      <a:r>
                        <a:rPr lang="en-US" i="0" baseline="0" dirty="0" err="1" smtClean="0"/>
                        <a:t>dilakukan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97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267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Service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mengidentifikasi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membentuk</a:t>
            </a:r>
            <a:r>
              <a:rPr lang="en-US" dirty="0" smtClean="0"/>
              <a:t> service, </a:t>
            </a:r>
            <a:r>
              <a:rPr lang="en-US" dirty="0" err="1" smtClean="0"/>
              <a:t>tahap</a:t>
            </a:r>
            <a:r>
              <a:rPr lang="en-US" dirty="0" smtClean="0"/>
              <a:t> </a:t>
            </a:r>
            <a:r>
              <a:rPr lang="en-US" dirty="0" err="1" smtClean="0"/>
              <a:t>selanjutnya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i="1" dirty="0" smtClean="0"/>
              <a:t>deployment </a:t>
            </a:r>
            <a:r>
              <a:rPr lang="en-US" dirty="0" err="1" smtClean="0"/>
              <a:t>dari</a:t>
            </a:r>
            <a:r>
              <a:rPr lang="en-US" dirty="0" smtClean="0"/>
              <a:t> service.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bebrapa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deployment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297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Multiple service instance per host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Beresiko</a:t>
            </a:r>
            <a:r>
              <a:rPr lang="en-US" dirty="0" smtClean="0"/>
              <a:t> </a:t>
            </a:r>
            <a:r>
              <a:rPr lang="en-US" dirty="0" err="1" smtClean="0"/>
              <a:t>konflik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Beresiko</a:t>
            </a:r>
            <a:r>
              <a:rPr lang="en-US" dirty="0" smtClean="0"/>
              <a:t> </a:t>
            </a:r>
            <a:r>
              <a:rPr lang="en-US" dirty="0" err="1" smtClean="0"/>
              <a:t>konflik</a:t>
            </a:r>
            <a:r>
              <a:rPr lang="en-US" dirty="0" smtClean="0"/>
              <a:t> </a:t>
            </a:r>
            <a:r>
              <a:rPr lang="en-US" i="1" dirty="0" smtClean="0"/>
              <a:t>dependency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Sulit</a:t>
            </a:r>
            <a:r>
              <a:rPr lang="en-US" dirty="0" smtClean="0"/>
              <a:t> </a:t>
            </a:r>
            <a:r>
              <a:rPr lang="en-US" dirty="0" err="1" smtClean="0"/>
              <a:t>membatasi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memonitori</a:t>
            </a:r>
            <a:r>
              <a:rPr lang="en-US" dirty="0" smtClean="0"/>
              <a:t> </a:t>
            </a:r>
            <a:r>
              <a:rPr lang="en-US" dirty="0" err="1" smtClean="0"/>
              <a:t>komsumsi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service.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Cocok</a:t>
            </a:r>
            <a:r>
              <a:rPr lang="en-US" dirty="0" smtClean="0"/>
              <a:t> </a:t>
            </a:r>
            <a:r>
              <a:rPr lang="en-US" dirty="0" err="1" smtClean="0"/>
              <a:t>apabila</a:t>
            </a:r>
            <a:r>
              <a:rPr lang="en-US" dirty="0" smtClean="0"/>
              <a:t> service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menghemat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(</a:t>
            </a:r>
            <a:r>
              <a:rPr lang="en-US" i="1" dirty="0" smtClean="0"/>
              <a:t>cost).</a:t>
            </a:r>
            <a:endParaRPr lang="en-US" dirty="0" smtClean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585216"/>
            <a:ext cx="2771775" cy="296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435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i="1" dirty="0"/>
              <a:t>Single service instance per </a:t>
            </a:r>
            <a:r>
              <a:rPr lang="en-GB" i="1" dirty="0" smtClean="0"/>
              <a:t>host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 smtClean="0"/>
              <a:t> </a:t>
            </a:r>
            <a:r>
              <a:rPr lang="en-US" dirty="0" err="1" smtClean="0"/>
              <a:t>Mengatasi</a:t>
            </a:r>
            <a:r>
              <a:rPr lang="en-US" dirty="0" smtClean="0"/>
              <a:t> </a:t>
            </a:r>
            <a:r>
              <a:rPr lang="en-US" dirty="0" err="1" smtClean="0"/>
              <a:t>kelemahan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multiple service per host.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i="1" dirty="0"/>
              <a:t>Resource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yang </a:t>
            </a:r>
            <a:r>
              <a:rPr lang="en-US" dirty="0" err="1"/>
              <a:t>dikeluarkan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558" y="585216"/>
            <a:ext cx="3077642" cy="327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621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i="1" dirty="0"/>
              <a:t>Service instance per </a:t>
            </a:r>
            <a:r>
              <a:rPr lang="en-GB" i="1" dirty="0" smtClean="0"/>
              <a:t>container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tiap</a:t>
            </a:r>
            <a:r>
              <a:rPr lang="en-US" dirty="0" smtClean="0"/>
              <a:t> service </a:t>
            </a:r>
            <a:r>
              <a:rPr lang="en-US" dirty="0" err="1" smtClean="0"/>
              <a:t>memiliki</a:t>
            </a:r>
            <a:r>
              <a:rPr lang="en-US" dirty="0" smtClean="0"/>
              <a:t> framework </a:t>
            </a:r>
            <a:r>
              <a:rPr lang="en-US" dirty="0" err="1" smtClean="0"/>
              <a:t>berberda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Container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mendefinisikan</a:t>
            </a:r>
            <a:r>
              <a:rPr lang="en-US" dirty="0" smtClean="0"/>
              <a:t> deployment </a:t>
            </a:r>
            <a:r>
              <a:rPr lang="en-US" dirty="0" err="1" smtClean="0"/>
              <a:t>tiap</a:t>
            </a:r>
            <a:r>
              <a:rPr lang="en-US" dirty="0" smtClean="0"/>
              <a:t> service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User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tahu</a:t>
            </a:r>
            <a:r>
              <a:rPr lang="en-US" dirty="0" smtClean="0"/>
              <a:t> </a:t>
            </a:r>
            <a:r>
              <a:rPr lang="en-US" dirty="0" err="1" smtClean="0"/>
              <a:t>bagamana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deployment </a:t>
            </a:r>
            <a:r>
              <a:rPr lang="en-US" dirty="0" err="1" smtClean="0"/>
              <a:t>dilakukan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304" y="529655"/>
            <a:ext cx="2626895" cy="319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143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pendahuluan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024128" y="2084832"/>
            <a:ext cx="8447418" cy="822960"/>
          </a:xfrm>
        </p:spPr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1024128" y="2907792"/>
            <a:ext cx="9720072" cy="334157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Seiring</a:t>
            </a:r>
            <a:r>
              <a:rPr lang="en-US" dirty="0" smtClean="0"/>
              <a:t> </a:t>
            </a:r>
            <a:r>
              <a:rPr lang="en-US" dirty="0" err="1" smtClean="0"/>
              <a:t>bertambah</a:t>
            </a:r>
            <a:r>
              <a:rPr lang="en-US" dirty="0" smtClean="0"/>
              <a:t> </a:t>
            </a:r>
            <a:r>
              <a:rPr lang="en-US" dirty="0" err="1" smtClean="0"/>
              <a:t>besarnya</a:t>
            </a:r>
            <a:r>
              <a:rPr lang="en-US" dirty="0" smtClean="0"/>
              <a:t> software </a:t>
            </a:r>
            <a:r>
              <a:rPr lang="en-US" dirty="0" err="1" smtClean="0"/>
              <a:t>monolitik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kelemahan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semakin</a:t>
            </a:r>
            <a:r>
              <a:rPr lang="en-US" dirty="0" smtClean="0"/>
              <a:t> </a:t>
            </a:r>
            <a:r>
              <a:rPr lang="en-US" dirty="0" err="1" smtClean="0"/>
              <a:t>dirasakan</a:t>
            </a:r>
            <a:r>
              <a:rPr lang="en-US" dirty="0" smtClean="0"/>
              <a:t>, </a:t>
            </a:r>
            <a:r>
              <a:rPr lang="en-US" dirty="0" err="1" smtClean="0"/>
              <a:t>diantaranya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Semakin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idak</a:t>
            </a:r>
            <a:r>
              <a:rPr lang="en-US" dirty="0" smtClean="0"/>
              <a:t> </a:t>
            </a:r>
            <a:r>
              <a:rPr lang="en-US" dirty="0" err="1"/>
              <a:t>efisien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idak</a:t>
            </a:r>
            <a:r>
              <a:rPr lang="en-US" dirty="0" smtClean="0"/>
              <a:t> </a:t>
            </a:r>
            <a:r>
              <a:rPr lang="en-US" i="1" dirty="0"/>
              <a:t>agile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i="1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idak</a:t>
            </a:r>
            <a:r>
              <a:rPr lang="en-US" i="1" dirty="0" smtClean="0"/>
              <a:t> </a:t>
            </a:r>
            <a:r>
              <a:rPr lang="en-US" i="1" dirty="0"/>
              <a:t>high availability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Keuntungan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beragam</a:t>
            </a:r>
            <a:r>
              <a:rPr lang="en-US" dirty="0"/>
              <a:t> </a:t>
            </a:r>
            <a:r>
              <a:rPr lang="en-US" dirty="0" err="1"/>
              <a:t>aspek</a:t>
            </a:r>
            <a:r>
              <a:rPr lang="en-US" dirty="0"/>
              <a:t>)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 smtClean="0"/>
              <a:t>berkurang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36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 smtClean="0"/>
              <a:t>Serverless</a:t>
            </a:r>
            <a:r>
              <a:rPr lang="en-US" i="1" dirty="0" smtClean="0"/>
              <a:t> deployment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membuang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setting </a:t>
            </a:r>
            <a:r>
              <a:rPr lang="en-US" dirty="0" err="1" smtClean="0"/>
              <a:t>infrastruktur</a:t>
            </a:r>
            <a:r>
              <a:rPr lang="en-US" dirty="0" smtClean="0"/>
              <a:t> </a:t>
            </a:r>
            <a:r>
              <a:rPr lang="en-US" i="1" dirty="0" smtClean="0"/>
              <a:t>low-level. </a:t>
            </a:r>
            <a:r>
              <a:rPr lang="en-US" dirty="0" smtClean="0"/>
              <a:t>User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aplikasinya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elastis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menghitung</a:t>
            </a:r>
            <a:r>
              <a:rPr lang="en-US" dirty="0" smtClean="0"/>
              <a:t> resource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.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begitu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resource yang </a:t>
            </a:r>
            <a:r>
              <a:rPr lang="en-US" dirty="0" err="1" smtClean="0"/>
              <a:t>terbuang</a:t>
            </a:r>
            <a:r>
              <a:rPr lang="en-US" dirty="0" smtClean="0"/>
              <a:t> pula.</a:t>
            </a:r>
          </a:p>
          <a:p>
            <a:pPr marL="0" indent="0">
              <a:buNone/>
            </a:pPr>
            <a:r>
              <a:rPr lang="en-US" dirty="0" err="1" smtClean="0"/>
              <a:t>Kekurangan</a:t>
            </a:r>
            <a:r>
              <a:rPr lang="en-US" dirty="0" smtClean="0"/>
              <a:t>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batasan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, missal server </a:t>
            </a:r>
            <a:r>
              <a:rPr lang="en-US" dirty="0" err="1" smtClean="0"/>
              <a:t>hanya</a:t>
            </a:r>
            <a:r>
              <a:rPr lang="en-US" dirty="0" smtClean="0"/>
              <a:t> support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101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Komunikasi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Representational State Transfer (REST</a:t>
            </a:r>
            <a:r>
              <a:rPr lang="en-US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</a:t>
            </a:r>
            <a:r>
              <a:rPr lang="en-US" dirty="0" err="1" smtClean="0"/>
              <a:t>standar</a:t>
            </a:r>
            <a:r>
              <a:rPr lang="en-US" dirty="0" smtClean="0"/>
              <a:t> web yang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protokol</a:t>
            </a:r>
            <a:r>
              <a:rPr lang="en-US" dirty="0" smtClean="0"/>
              <a:t> HTTP.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Faham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verba</a:t>
            </a:r>
            <a:r>
              <a:rPr lang="en-US" dirty="0" smtClean="0"/>
              <a:t> GET</a:t>
            </a:r>
            <a:r>
              <a:rPr lang="en-US" dirty="0" smtClean="0"/>
              <a:t>, POST, </a:t>
            </a:r>
            <a:r>
              <a:rPr lang="en-US" dirty="0" smtClean="0"/>
              <a:t>PUT, &amp; DELETE.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balikan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smtClean="0"/>
              <a:t>JSON yang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dikonsumsi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hemat</a:t>
            </a:r>
            <a:r>
              <a:rPr lang="en-US" dirty="0" smtClean="0"/>
              <a:t> </a:t>
            </a:r>
            <a:r>
              <a:rPr lang="en-US" i="1" dirty="0" smtClean="0"/>
              <a:t>bandwidth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Menghindari</a:t>
            </a:r>
            <a:r>
              <a:rPr lang="en-US" dirty="0" smtClean="0"/>
              <a:t> </a:t>
            </a:r>
            <a:r>
              <a:rPr lang="en-US" dirty="0" err="1" smtClean="0"/>
              <a:t>kontak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yang </a:t>
            </a:r>
            <a:r>
              <a:rPr lang="en-US" dirty="0" err="1" smtClean="0"/>
              <a:t>dilakukan</a:t>
            </a:r>
            <a:r>
              <a:rPr lang="en-US" dirty="0" smtClean="0"/>
              <a:t> user.</a:t>
            </a:r>
          </a:p>
        </p:txBody>
      </p:sp>
    </p:spTree>
    <p:extLst>
      <p:ext uri="{BB962C8B-B14F-4D97-AF65-F5344CB8AC3E}">
        <p14:creationId xmlns:p14="http://schemas.microsoft.com/office/powerpoint/2010/main" val="3426310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Resume </a:t>
            </a:r>
            <a:r>
              <a:rPr lang="en-US" dirty="0" err="1" smtClean="0"/>
              <a:t>sementara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008" y="2084832"/>
            <a:ext cx="596831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921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Pengujian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Uji</a:t>
            </a:r>
            <a:r>
              <a:rPr lang="en-US" dirty="0" smtClean="0"/>
              <a:t> banding </a:t>
            </a:r>
            <a:r>
              <a:rPr lang="en-US" dirty="0" err="1" smtClean="0"/>
              <a:t>performa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5 </a:t>
            </a:r>
            <a:r>
              <a:rPr lang="en-US" dirty="0" err="1" smtClean="0"/>
              <a:t>aspek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menilai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software 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Deployability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Reliability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Availability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Scalibility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Modifability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Faktor</a:t>
            </a:r>
            <a:r>
              <a:rPr lang="en-US" dirty="0"/>
              <a:t> -&gt; Test Plan -&gt; Test Result -&gt; Traceability </a:t>
            </a:r>
            <a:r>
              <a:rPr lang="en-US" dirty="0" smtClean="0"/>
              <a:t>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099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Analisa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perancangan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85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Analisa</a:t>
            </a:r>
            <a:r>
              <a:rPr lang="en-US" dirty="0" smtClean="0"/>
              <a:t> software </a:t>
            </a:r>
            <a:r>
              <a:rPr lang="en-US" dirty="0" err="1" smtClean="0"/>
              <a:t>apertura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Data </a:t>
            </a:r>
            <a:r>
              <a:rPr lang="en-US" dirty="0" err="1" smtClean="0"/>
              <a:t>menejemen</a:t>
            </a:r>
            <a:r>
              <a:rPr lang="en-US" dirty="0" smtClean="0"/>
              <a:t> : </a:t>
            </a:r>
            <a:r>
              <a:rPr lang="en-US" dirty="0" err="1" smtClean="0"/>
              <a:t>Banyak</a:t>
            </a:r>
            <a:r>
              <a:rPr lang="en-US" dirty="0" smtClean="0"/>
              <a:t> table </a:t>
            </a:r>
            <a:r>
              <a:rPr lang="en-US" dirty="0" err="1" smtClean="0"/>
              <a:t>dalam</a:t>
            </a:r>
            <a:r>
              <a:rPr lang="en-US" dirty="0" smtClean="0"/>
              <a:t> 1 </a:t>
            </a:r>
            <a:r>
              <a:rPr lang="en-US" dirty="0" err="1" smtClean="0"/>
              <a:t>buah</a:t>
            </a:r>
            <a:r>
              <a:rPr lang="en-US" dirty="0" smtClean="0"/>
              <a:t> database.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Cara </a:t>
            </a:r>
            <a:r>
              <a:rPr lang="en-US" dirty="0" err="1" smtClean="0"/>
              <a:t>berkomunikasi</a:t>
            </a:r>
            <a:r>
              <a:rPr lang="en-US" dirty="0" smtClean="0"/>
              <a:t> : Query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database.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Bentuk</a:t>
            </a:r>
            <a:r>
              <a:rPr lang="en-US" dirty="0" smtClean="0"/>
              <a:t> deployment : </a:t>
            </a:r>
            <a:r>
              <a:rPr lang="en-US" dirty="0" err="1" smtClean="0"/>
              <a:t>Terpusat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1 </a:t>
            </a:r>
            <a:r>
              <a:rPr lang="en-US" dirty="0" err="1" smtClean="0"/>
              <a:t>buah</a:t>
            </a:r>
            <a:r>
              <a:rPr lang="en-US" dirty="0" smtClean="0"/>
              <a:t> server yang </a:t>
            </a:r>
            <a:r>
              <a:rPr lang="en-US" dirty="0" err="1" smtClean="0"/>
              <a:t>sama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833610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Ilustrasi</a:t>
            </a:r>
            <a:r>
              <a:rPr lang="en-US" dirty="0" smtClean="0"/>
              <a:t> deployment software </a:t>
            </a:r>
            <a:r>
              <a:rPr lang="en-US" dirty="0" err="1" smtClean="0"/>
              <a:t>apertura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023" y="2084832"/>
            <a:ext cx="4806282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0331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 err="1" smtClean="0"/>
              <a:t>Analisa</a:t>
            </a:r>
            <a:r>
              <a:rPr lang="en-US" dirty="0" smtClean="0"/>
              <a:t> software </a:t>
            </a:r>
            <a:r>
              <a:rPr lang="en-US" dirty="0" err="1" smtClean="0"/>
              <a:t>apertura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Data </a:t>
            </a:r>
            <a:r>
              <a:rPr lang="en-US" dirty="0" err="1" smtClean="0"/>
              <a:t>menejemen</a:t>
            </a:r>
            <a:r>
              <a:rPr lang="en-US" dirty="0" smtClean="0"/>
              <a:t> : </a:t>
            </a:r>
            <a:r>
              <a:rPr lang="en-US" dirty="0" err="1" smtClean="0"/>
              <a:t>Banyak</a:t>
            </a:r>
            <a:r>
              <a:rPr lang="en-US" dirty="0" smtClean="0"/>
              <a:t> table </a:t>
            </a:r>
            <a:r>
              <a:rPr lang="en-US" dirty="0" err="1" smtClean="0"/>
              <a:t>dalam</a:t>
            </a:r>
            <a:r>
              <a:rPr lang="en-US" dirty="0" smtClean="0"/>
              <a:t> 1 </a:t>
            </a:r>
            <a:r>
              <a:rPr lang="en-US" dirty="0" err="1" smtClean="0"/>
              <a:t>buah</a:t>
            </a:r>
            <a:r>
              <a:rPr lang="en-US" dirty="0" smtClean="0"/>
              <a:t> database.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Cara </a:t>
            </a:r>
            <a:r>
              <a:rPr lang="en-US" dirty="0" err="1" smtClean="0"/>
              <a:t>berkomunikasi</a:t>
            </a:r>
            <a:r>
              <a:rPr lang="en-US" dirty="0" smtClean="0"/>
              <a:t> : Query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database.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Bentuk</a:t>
            </a:r>
            <a:r>
              <a:rPr lang="en-US" dirty="0" smtClean="0"/>
              <a:t> deployment : </a:t>
            </a:r>
            <a:r>
              <a:rPr lang="en-US" dirty="0" err="1" smtClean="0"/>
              <a:t>Terpusat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1 </a:t>
            </a:r>
            <a:r>
              <a:rPr lang="en-US" dirty="0" err="1" smtClean="0"/>
              <a:t>buah</a:t>
            </a:r>
            <a:r>
              <a:rPr lang="en-US" dirty="0" smtClean="0"/>
              <a:t> server yang </a:t>
            </a:r>
            <a:r>
              <a:rPr lang="en-US" dirty="0" err="1" smtClean="0"/>
              <a:t>sama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analisa</a:t>
            </a:r>
            <a:r>
              <a:rPr lang="en-US" dirty="0" smtClean="0"/>
              <a:t> </a:t>
            </a:r>
            <a:r>
              <a:rPr lang="en-US" dirty="0" err="1" smtClean="0"/>
              <a:t>ketiga</a:t>
            </a:r>
            <a:r>
              <a:rPr lang="en-US" dirty="0" smtClean="0"/>
              <a:t> </a:t>
            </a:r>
            <a:r>
              <a:rPr lang="en-US" dirty="0" err="1" smtClean="0"/>
              <a:t>faktor</a:t>
            </a:r>
            <a:r>
              <a:rPr lang="en-US" dirty="0" smtClean="0"/>
              <a:t> </a:t>
            </a:r>
            <a:r>
              <a:rPr lang="en-US" dirty="0" err="1" smtClean="0"/>
              <a:t>diatas</a:t>
            </a:r>
            <a:r>
              <a:rPr lang="en-US" dirty="0" smtClean="0"/>
              <a:t>,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disimpulkan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r>
              <a:rPr lang="en-US" dirty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Apertura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monolitik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5918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Tinjauan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proses </a:t>
            </a:r>
            <a:r>
              <a:rPr lang="en-US" dirty="0" err="1" smtClean="0"/>
              <a:t>rawat</a:t>
            </a:r>
            <a:r>
              <a:rPr lang="en-US" dirty="0" smtClean="0"/>
              <a:t> </a:t>
            </a:r>
            <a:r>
              <a:rPr lang="en-US" dirty="0" err="1" smtClean="0"/>
              <a:t>jalan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7" y="1576316"/>
            <a:ext cx="10071503" cy="47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691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Modul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penyusun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732" y="2084832"/>
            <a:ext cx="8382864" cy="408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253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Pendahuluan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Rumusan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mendesain</a:t>
            </a: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r>
              <a:rPr lang="en-US" dirty="0" err="1" smtClean="0"/>
              <a:t>microservice</a:t>
            </a:r>
            <a:r>
              <a:rPr lang="en-US" dirty="0" smtClean="0"/>
              <a:t> yang paling </a:t>
            </a:r>
            <a:r>
              <a:rPr lang="en-US" dirty="0" err="1" smtClean="0"/>
              <a:t>tepat</a:t>
            </a:r>
            <a:r>
              <a:rPr lang="en-US" dirty="0" smtClean="0"/>
              <a:t>/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Apertura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migrasi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model </a:t>
            </a:r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r>
              <a:rPr lang="en-US" dirty="0" err="1" smtClean="0"/>
              <a:t>monolitik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microservice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perbandingan</a:t>
            </a:r>
            <a:r>
              <a:rPr lang="en-US" dirty="0" smtClean="0"/>
              <a:t> </a:t>
            </a:r>
            <a:r>
              <a:rPr lang="en-US" dirty="0" err="1" smtClean="0"/>
              <a:t>performa</a:t>
            </a:r>
            <a:r>
              <a:rPr lang="en-US" dirty="0" smtClean="0"/>
              <a:t> yang </a:t>
            </a:r>
            <a:r>
              <a:rPr lang="en-US" dirty="0" err="1" smtClean="0"/>
              <a:t>dihasilkan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r>
              <a:rPr lang="en-US" dirty="0" err="1" smtClean="0"/>
              <a:t>microservice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r>
              <a:rPr lang="en-US" dirty="0" err="1" smtClean="0"/>
              <a:t>monolitik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Batasan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berfokus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proses </a:t>
            </a:r>
            <a:r>
              <a:rPr lang="en-US" dirty="0" err="1" smtClean="0"/>
              <a:t>rawat</a:t>
            </a:r>
            <a:r>
              <a:rPr lang="en-US" dirty="0" smtClean="0"/>
              <a:t> </a:t>
            </a:r>
            <a:r>
              <a:rPr lang="en-US" dirty="0" err="1" smtClean="0"/>
              <a:t>jalan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melibatkan</a:t>
            </a:r>
            <a:r>
              <a:rPr lang="en-US" dirty="0" smtClean="0"/>
              <a:t> proses </a:t>
            </a:r>
            <a:r>
              <a:rPr lang="en-US" dirty="0" err="1" smtClean="0"/>
              <a:t>bisnis</a:t>
            </a:r>
            <a:r>
              <a:rPr lang="en-US" dirty="0" smtClean="0"/>
              <a:t> yang </a:t>
            </a:r>
            <a:r>
              <a:rPr lang="en-US" dirty="0" err="1" smtClean="0"/>
              <a:t>lainnya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Sebagian</a:t>
            </a:r>
            <a:r>
              <a:rPr lang="en-US" dirty="0" smtClean="0"/>
              <a:t> data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tertutup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menyangkut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privasi</a:t>
            </a:r>
            <a:r>
              <a:rPr lang="en-US" dirty="0" smtClean="0"/>
              <a:t> </a:t>
            </a:r>
            <a:r>
              <a:rPr lang="en-US" dirty="0" err="1" smtClean="0"/>
              <a:t>rumah</a:t>
            </a:r>
            <a:r>
              <a:rPr lang="en-US" dirty="0" smtClean="0"/>
              <a:t> </a:t>
            </a:r>
            <a:r>
              <a:rPr lang="en-US" dirty="0" err="1" smtClean="0"/>
              <a:t>sakit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/>
              <a:t> </a:t>
            </a:r>
            <a:r>
              <a:rPr lang="en-US" dirty="0" err="1" smtClean="0"/>
              <a:t>perancangan</a:t>
            </a: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coba</a:t>
            </a:r>
            <a:r>
              <a:rPr lang="en-US" dirty="0" smtClean="0"/>
              <a:t> </a:t>
            </a:r>
            <a:r>
              <a:rPr lang="en-US" dirty="0" err="1" smtClean="0"/>
              <a:t>perbandingan</a:t>
            </a:r>
            <a:r>
              <a:rPr lang="en-US" dirty="0" smtClean="0"/>
              <a:t> </a:t>
            </a:r>
            <a:r>
              <a:rPr lang="en-US" dirty="0" err="1" smtClean="0"/>
              <a:t>performa</a:t>
            </a:r>
            <a:r>
              <a:rPr lang="en-US" dirty="0" smtClean="0"/>
              <a:t> yang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prototype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1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Identifikasi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software </a:t>
            </a:r>
            <a:r>
              <a:rPr lang="en-US" dirty="0" err="1" smtClean="0"/>
              <a:t>apertura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Tersentralisasi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1 </a:t>
            </a:r>
            <a:r>
              <a:rPr lang="en-US" dirty="0" err="1" smtClean="0"/>
              <a:t>buah</a:t>
            </a:r>
            <a:r>
              <a:rPr lang="en-US" dirty="0" smtClean="0"/>
              <a:t> server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kurang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120 table </a:t>
            </a:r>
            <a:r>
              <a:rPr lang="en-US" dirty="0" err="1" smtClean="0"/>
              <a:t>dalam</a:t>
            </a:r>
            <a:r>
              <a:rPr lang="en-US" dirty="0" smtClean="0"/>
              <a:t> 1 </a:t>
            </a:r>
            <a:r>
              <a:rPr lang="en-US" dirty="0" err="1" smtClean="0"/>
              <a:t>buah</a:t>
            </a:r>
            <a:r>
              <a:rPr lang="en-US" dirty="0" smtClean="0"/>
              <a:t> database (PostgreSQL)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Dikembangkan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i="1" dirty="0" smtClean="0"/>
              <a:t>desktop.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8608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Kekurangan</a:t>
            </a: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r>
              <a:rPr lang="en-US" dirty="0" err="1" smtClean="0"/>
              <a:t>monolitik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Tingkat coupling yang </a:t>
            </a:r>
            <a:r>
              <a:rPr lang="en-US" dirty="0" err="1" smtClean="0"/>
              <a:t>tinggi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Model </a:t>
            </a:r>
            <a:r>
              <a:rPr lang="en-US" dirty="0" err="1" smtClean="0"/>
              <a:t>penyimpanan</a:t>
            </a:r>
            <a:r>
              <a:rPr lang="en-US" dirty="0" smtClean="0"/>
              <a:t> data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Isu</a:t>
            </a:r>
            <a:r>
              <a:rPr lang="en-US" dirty="0" smtClean="0"/>
              <a:t> </a:t>
            </a:r>
            <a:r>
              <a:rPr lang="en-US" dirty="0" err="1" smtClean="0"/>
              <a:t>keamanan</a:t>
            </a:r>
            <a:r>
              <a:rPr lang="en-US" dirty="0" smtClean="0"/>
              <a:t> yang </a:t>
            </a:r>
            <a:r>
              <a:rPr lang="en-US" dirty="0" err="1" smtClean="0"/>
              <a:t>tinggi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performa</a:t>
            </a:r>
            <a:r>
              <a:rPr lang="en-US" dirty="0" smtClean="0"/>
              <a:t> yang </a:t>
            </a:r>
            <a:r>
              <a:rPr lang="en-US" dirty="0" err="1" smtClean="0"/>
              <a:t>cukup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menangani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4056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Perancangan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Perancangan</a:t>
            </a: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r>
              <a:rPr lang="en-US" dirty="0" smtClean="0"/>
              <a:t> yang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sepenuhnya</a:t>
            </a:r>
            <a:r>
              <a:rPr lang="en-US" dirty="0" smtClean="0"/>
              <a:t> </a:t>
            </a:r>
            <a:r>
              <a:rPr lang="en-US" dirty="0" err="1" smtClean="0"/>
              <a:t>dibentuk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. Proses </a:t>
            </a:r>
            <a:r>
              <a:rPr lang="en-US" dirty="0" err="1" smtClean="0"/>
              <a:t>bisnis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method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dekomposisi</a:t>
            </a:r>
            <a:r>
              <a:rPr lang="en-US" dirty="0" smtClean="0"/>
              <a:t> service, </a:t>
            </a:r>
            <a:r>
              <a:rPr lang="en-US" dirty="0" err="1" smtClean="0"/>
              <a:t>penyusunan</a:t>
            </a:r>
            <a:r>
              <a:rPr lang="en-US" dirty="0" smtClean="0"/>
              <a:t> service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dibentuk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modul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r>
              <a:rPr lang="en-US" dirty="0" smtClean="0"/>
              <a:t>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35302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Perancangan</a:t>
            </a:r>
            <a:r>
              <a:rPr lang="en-US" dirty="0" smtClean="0"/>
              <a:t> </a:t>
            </a:r>
            <a:r>
              <a:rPr lang="en-US" dirty="0" err="1" smtClean="0"/>
              <a:t>modul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220" y="1676400"/>
            <a:ext cx="5388517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1817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perancangan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Model </a:t>
            </a:r>
            <a:r>
              <a:rPr lang="en-US" dirty="0" err="1" smtClean="0"/>
              <a:t>penyimpanan</a:t>
            </a:r>
            <a:r>
              <a:rPr lang="en-US" dirty="0" smtClean="0"/>
              <a:t> data : Database per service.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Pemilihan</a:t>
            </a:r>
            <a:r>
              <a:rPr lang="en-US" dirty="0" smtClean="0"/>
              <a:t> server basis data : PostgreSQL &amp; MongoDB (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 smtClean="0"/>
              <a:t>penyimpanan</a:t>
            </a:r>
            <a:r>
              <a:rPr lang="en-US" dirty="0" smtClean="0"/>
              <a:t> multimedia,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dinilai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, </a:t>
            </a:r>
            <a:r>
              <a:rPr lang="en-US" dirty="0" err="1" smtClean="0"/>
              <a:t>cepat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open source).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Komunikasi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service : </a:t>
            </a:r>
            <a:r>
              <a:rPr lang="en-US" i="1" dirty="0" smtClean="0"/>
              <a:t>RESTful Web-service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fomat</a:t>
            </a:r>
            <a:r>
              <a:rPr lang="en-US" dirty="0" smtClean="0"/>
              <a:t> data JSON</a:t>
            </a:r>
            <a:r>
              <a:rPr lang="en-US" i="1" dirty="0" smtClean="0"/>
              <a:t>.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Rancangan</a:t>
            </a:r>
            <a:r>
              <a:rPr lang="en-US" dirty="0" smtClean="0"/>
              <a:t> deployment : </a:t>
            </a:r>
            <a:r>
              <a:rPr lang="en-US" dirty="0" err="1" smtClean="0"/>
              <a:t>Mulitple</a:t>
            </a:r>
            <a:r>
              <a:rPr lang="en-US" dirty="0" smtClean="0"/>
              <a:t> service per host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host (server).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Pengujian</a:t>
            </a:r>
            <a:r>
              <a:rPr lang="en-US" dirty="0" smtClean="0"/>
              <a:t> : Test-plan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didokumentasikan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traceability matrix.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4350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Batasan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Server yang </a:t>
            </a:r>
            <a:r>
              <a:rPr lang="en-US" dirty="0" err="1" smtClean="0"/>
              <a:t>tersedia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2 </a:t>
            </a:r>
            <a:r>
              <a:rPr lang="en-US" dirty="0" err="1" smtClean="0"/>
              <a:t>buah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Deployment yang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server local (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pribadi</a:t>
            </a:r>
            <a:r>
              <a:rPr lang="en-US" dirty="0" smtClean="0"/>
              <a:t>),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dibawah</a:t>
            </a:r>
            <a:r>
              <a:rPr lang="en-US" dirty="0" smtClean="0"/>
              <a:t> 1 </a:t>
            </a:r>
            <a:r>
              <a:rPr lang="en-US" dirty="0" err="1" smtClean="0"/>
              <a:t>jaringan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19830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Lingkunan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Perangkat</a:t>
            </a:r>
            <a:r>
              <a:rPr lang="en-GB" dirty="0"/>
              <a:t> </a:t>
            </a:r>
            <a:r>
              <a:rPr lang="en-GB" dirty="0" err="1"/>
              <a:t>keras</a:t>
            </a:r>
            <a:r>
              <a:rPr lang="en-GB" dirty="0"/>
              <a:t>: 1 </a:t>
            </a:r>
            <a:r>
              <a:rPr lang="en-GB" dirty="0" err="1"/>
              <a:t>buah</a:t>
            </a:r>
            <a:r>
              <a:rPr lang="en-GB" dirty="0"/>
              <a:t> </a:t>
            </a:r>
            <a:r>
              <a:rPr lang="en-GB" dirty="0" err="1"/>
              <a:t>komputer</a:t>
            </a:r>
            <a:r>
              <a:rPr lang="en-GB" dirty="0"/>
              <a:t> </a:t>
            </a:r>
            <a:r>
              <a:rPr lang="en-GB" dirty="0" err="1"/>
              <a:t>sebagai</a:t>
            </a:r>
            <a:r>
              <a:rPr lang="en-GB" dirty="0"/>
              <a:t> server, 1 </a:t>
            </a:r>
            <a:r>
              <a:rPr lang="en-GB" dirty="0" err="1"/>
              <a:t>buah</a:t>
            </a:r>
            <a:r>
              <a:rPr lang="en-GB" dirty="0"/>
              <a:t> </a:t>
            </a:r>
            <a:r>
              <a:rPr lang="en-GB" dirty="0" err="1"/>
              <a:t>komputer</a:t>
            </a:r>
            <a:r>
              <a:rPr lang="en-GB" dirty="0"/>
              <a:t> </a:t>
            </a:r>
            <a:r>
              <a:rPr lang="en-GB" dirty="0" err="1"/>
              <a:t>sebagai</a:t>
            </a:r>
            <a:r>
              <a:rPr lang="en-GB" dirty="0"/>
              <a:t> </a:t>
            </a:r>
            <a:r>
              <a:rPr lang="en-GB" i="1" dirty="0"/>
              <a:t>client</a:t>
            </a:r>
            <a:r>
              <a:rPr lang="en-GB" dirty="0"/>
              <a:t>.</a:t>
            </a:r>
            <a:endParaRPr lang="en-US" dirty="0"/>
          </a:p>
          <a:p>
            <a:r>
              <a:rPr lang="en-GB" dirty="0" err="1"/>
              <a:t>Spesifikasi</a:t>
            </a:r>
            <a:r>
              <a:rPr lang="en-GB" dirty="0"/>
              <a:t> </a:t>
            </a:r>
            <a:r>
              <a:rPr lang="en-GB" dirty="0" err="1"/>
              <a:t>komputer</a:t>
            </a:r>
            <a:r>
              <a:rPr lang="en-GB" dirty="0"/>
              <a:t>: 64-bit </a:t>
            </a:r>
            <a:r>
              <a:rPr lang="en-GB" dirty="0" err="1"/>
              <a:t>prosesor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sistem</a:t>
            </a:r>
            <a:r>
              <a:rPr lang="en-GB" dirty="0"/>
              <a:t> </a:t>
            </a:r>
            <a:r>
              <a:rPr lang="en-GB" dirty="0" err="1"/>
              <a:t>operasi</a:t>
            </a:r>
            <a:r>
              <a:rPr lang="en-GB" dirty="0"/>
              <a:t>.</a:t>
            </a:r>
            <a:endParaRPr lang="en-US" dirty="0"/>
          </a:p>
          <a:p>
            <a:r>
              <a:rPr lang="en-GB" dirty="0"/>
              <a:t>OS: Windows 10 Pro.</a:t>
            </a:r>
            <a:endParaRPr lang="en-US" dirty="0"/>
          </a:p>
          <a:p>
            <a:r>
              <a:rPr lang="en-GB" dirty="0"/>
              <a:t>Processor: Intel(R) Core i3-4150 CPU, 3.50GHz</a:t>
            </a:r>
            <a:endParaRPr lang="en-US" dirty="0"/>
          </a:p>
          <a:p>
            <a:r>
              <a:rPr lang="en-GB" dirty="0"/>
              <a:t>Memory: 8 GB RAM.</a:t>
            </a:r>
            <a:endParaRPr lang="en-US" dirty="0"/>
          </a:p>
          <a:p>
            <a:r>
              <a:rPr lang="en-GB" dirty="0"/>
              <a:t>Storage: 50 MB.</a:t>
            </a:r>
            <a:endParaRPr lang="en-US" dirty="0"/>
          </a:p>
          <a:p>
            <a:r>
              <a:rPr lang="en-GB" i="1" dirty="0"/>
              <a:t>Integrated Development Environment </a:t>
            </a:r>
            <a:r>
              <a:rPr lang="en-GB" dirty="0"/>
              <a:t>(IDE): </a:t>
            </a:r>
            <a:r>
              <a:rPr lang="en-GB" dirty="0" err="1"/>
              <a:t>Netbeans</a:t>
            </a:r>
            <a:r>
              <a:rPr lang="en-GB" dirty="0"/>
              <a:t> / Eclipse neon 3.</a:t>
            </a:r>
            <a:endParaRPr lang="en-US" dirty="0"/>
          </a:p>
          <a:p>
            <a:r>
              <a:rPr lang="en-GB" dirty="0"/>
              <a:t>Java version: 1.8.0_60</a:t>
            </a:r>
            <a:endParaRPr lang="en-US" dirty="0"/>
          </a:p>
          <a:p>
            <a:r>
              <a:rPr lang="en-GB" dirty="0"/>
              <a:t>DB : PostgreSQL 9.6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5522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pengujian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75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pendahuluan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tahap</a:t>
            </a:r>
            <a:r>
              <a:rPr lang="en-US" dirty="0" smtClean="0"/>
              <a:t> </a:t>
            </a:r>
            <a:r>
              <a:rPr lang="en-US" dirty="0" err="1" smtClean="0"/>
              <a:t>migrasi</a:t>
            </a:r>
            <a:r>
              <a:rPr lang="en-US" dirty="0" smtClean="0"/>
              <a:t> yang </a:t>
            </a:r>
            <a:r>
              <a:rPr lang="en-US" dirty="0" err="1" smtClean="0"/>
              <a:t>benar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monolitik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microservice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Membandingkan</a:t>
            </a:r>
            <a:r>
              <a:rPr lang="en-US" dirty="0" smtClean="0"/>
              <a:t> </a:t>
            </a:r>
            <a:r>
              <a:rPr lang="en-US" dirty="0" err="1" smtClean="0"/>
              <a:t>performa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r>
              <a:rPr lang="en-US" dirty="0" err="1" smtClean="0"/>
              <a:t>microservice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monolitik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,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i="1" dirty="0"/>
              <a:t>deployment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mengkonsumsi</a:t>
            </a:r>
            <a:r>
              <a:rPr lang="en-US" dirty="0"/>
              <a:t> web service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dirancang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Manfaat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/>
              <a:t>panduan</a:t>
            </a:r>
            <a:r>
              <a:rPr lang="en-US" dirty="0"/>
              <a:t> </a:t>
            </a:r>
            <a:r>
              <a:rPr lang="en-US" dirty="0" err="1"/>
              <a:t>migrasi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konvensional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microservice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performa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arsitektur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12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Landasan</a:t>
            </a:r>
            <a:r>
              <a:rPr lang="en-US" dirty="0" smtClean="0"/>
              <a:t> </a:t>
            </a:r>
            <a:r>
              <a:rPr lang="en-US" dirty="0" err="1" smtClean="0"/>
              <a:t>teori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4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yang </a:t>
            </a:r>
            <a:r>
              <a:rPr lang="en-US" dirty="0" err="1" smtClean="0"/>
              <a:t>renggang</a:t>
            </a:r>
            <a:r>
              <a:rPr lang="en-US" dirty="0" smtClean="0"/>
              <a:t>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kolaboratif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Mulai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perbincangan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2015.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menunjukan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efektif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tahap</a:t>
            </a:r>
            <a:r>
              <a:rPr lang="en-US" dirty="0" smtClean="0"/>
              <a:t> </a:t>
            </a:r>
            <a:r>
              <a:rPr lang="en-US" i="1" dirty="0" smtClean="0"/>
              <a:t>production.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menunjukan</a:t>
            </a:r>
            <a:r>
              <a:rPr lang="en-US" dirty="0" smtClean="0"/>
              <a:t>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i="1" dirty="0" smtClean="0"/>
              <a:t>deployment </a:t>
            </a:r>
            <a:r>
              <a:rPr lang="en-US" dirty="0" smtClean="0"/>
              <a:t>yang </a:t>
            </a:r>
            <a:r>
              <a:rPr lang="en-US" dirty="0" err="1" smtClean="0"/>
              <a:t>baik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berkomunikasi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developer </a:t>
            </a:r>
            <a:r>
              <a:rPr lang="en-US" dirty="0" err="1" smtClean="0"/>
              <a:t>kebebasan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berkreasi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 yang </a:t>
            </a:r>
            <a:r>
              <a:rPr lang="en-US" dirty="0" err="1" smtClean="0"/>
              <a:t>berbeda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65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Prinsip</a:t>
            </a:r>
            <a:r>
              <a:rPr lang="en-US" dirty="0" smtClean="0"/>
              <a:t> </a:t>
            </a:r>
            <a:r>
              <a:rPr lang="en-US" dirty="0" err="1" smtClean="0"/>
              <a:t>pendekatan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i="1" dirty="0" smtClean="0"/>
              <a:t>Strategic Goals</a:t>
            </a:r>
            <a:r>
              <a:rPr lang="en-US" dirty="0" smtClean="0"/>
              <a:t> :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mewujudkan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ujuan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yang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menerapkan</a:t>
            </a: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r>
              <a:rPr lang="en-US" dirty="0" err="1" smtClean="0"/>
              <a:t>microservice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 smtClean="0"/>
              <a:t>Principles : </a:t>
            </a:r>
            <a:r>
              <a:rPr lang="en-US" dirty="0" err="1" smtClean="0"/>
              <a:t>Aturan</a:t>
            </a:r>
            <a:r>
              <a:rPr lang="en-US" dirty="0" smtClean="0"/>
              <a:t> yang </a:t>
            </a:r>
            <a:r>
              <a:rPr lang="en-US" dirty="0" err="1" smtClean="0"/>
              <a:t>dibuat</a:t>
            </a:r>
            <a:r>
              <a:rPr lang="en-US" dirty="0" smtClean="0"/>
              <a:t> agar goal </a:t>
            </a:r>
            <a:r>
              <a:rPr lang="en-US" dirty="0" err="1" smtClean="0"/>
              <a:t>tercapai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 smtClean="0"/>
              <a:t>Practices : </a:t>
            </a:r>
            <a:r>
              <a:rPr lang="en-US" dirty="0" err="1" smtClean="0"/>
              <a:t>Praktikal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agar goal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tercapai</a:t>
            </a:r>
            <a:r>
              <a:rPr lang="en-US" dirty="0"/>
              <a:t>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tetap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lingkup</a:t>
            </a:r>
            <a:r>
              <a:rPr lang="en-US" dirty="0" smtClean="0"/>
              <a:t> </a:t>
            </a:r>
            <a:r>
              <a:rPr lang="en-US" dirty="0" err="1" smtClean="0"/>
              <a:t>aturan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ditetapkan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 smtClean="0"/>
              <a:t>Combining </a:t>
            </a:r>
            <a:r>
              <a:rPr lang="en-US" i="1" dirty="0"/>
              <a:t>Principles and </a:t>
            </a:r>
            <a:r>
              <a:rPr lang="en-US" i="1" dirty="0" smtClean="0"/>
              <a:t>Practices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1957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microservice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i="1" dirty="0" smtClean="0"/>
              <a:t>Loosely coupling : </a:t>
            </a:r>
            <a:r>
              <a:rPr lang="en-US" dirty="0" smtClean="0"/>
              <a:t>Tingkat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ketergantungan</a:t>
            </a:r>
            <a:r>
              <a:rPr lang="en-US" dirty="0" smtClean="0"/>
              <a:t> </a:t>
            </a:r>
            <a:r>
              <a:rPr lang="en-US" dirty="0" err="1" smtClean="0"/>
              <a:t>serendah</a:t>
            </a:r>
            <a:r>
              <a:rPr lang="en-US" dirty="0" smtClean="0"/>
              <a:t> </a:t>
            </a:r>
            <a:r>
              <a:rPr lang="en-US" dirty="0" err="1" smtClean="0"/>
              <a:t>mungkin</a:t>
            </a:r>
            <a:r>
              <a:rPr lang="en-US" dirty="0" smtClean="0"/>
              <a:t>. </a:t>
            </a:r>
            <a:r>
              <a:rPr lang="en-US" dirty="0" err="1" smtClean="0"/>
              <a:t>Perubahan</a:t>
            </a:r>
            <a:r>
              <a:rPr lang="en-US" dirty="0" smtClean="0"/>
              <a:t> yang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service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mengakibatkan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service lain.</a:t>
            </a:r>
            <a:endParaRPr lang="en-US" i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i="1" dirty="0" smtClean="0"/>
              <a:t>High cohesion : </a:t>
            </a:r>
            <a:r>
              <a:rPr lang="en-US" dirty="0" smtClean="0"/>
              <a:t>Tingkat </a:t>
            </a:r>
            <a:r>
              <a:rPr lang="en-US" dirty="0" err="1" smtClean="0"/>
              <a:t>kepadatan</a:t>
            </a:r>
            <a:r>
              <a:rPr lang="en-US" dirty="0" smtClean="0"/>
              <a:t> yang </a:t>
            </a:r>
            <a:r>
              <a:rPr lang="en-US" dirty="0" err="1" smtClean="0"/>
              <a:t>tinggi</a:t>
            </a:r>
            <a:r>
              <a:rPr lang="en-US" dirty="0" smtClean="0"/>
              <a:t>. </a:t>
            </a:r>
            <a:r>
              <a:rPr lang="en-US" dirty="0" err="1" smtClean="0"/>
              <a:t>Microservice</a:t>
            </a:r>
            <a:r>
              <a:rPr lang="en-US" dirty="0" smtClean="0"/>
              <a:t> </a:t>
            </a:r>
            <a:r>
              <a:rPr lang="en-US" dirty="0" err="1" smtClean="0"/>
              <a:t>menginginkan</a:t>
            </a:r>
            <a:r>
              <a:rPr lang="en-US" dirty="0" smtClean="0"/>
              <a:t> </a:t>
            </a:r>
            <a:r>
              <a:rPr lang="en-US" dirty="0" err="1" smtClean="0"/>
              <a:t>sifat-sifat</a:t>
            </a:r>
            <a:r>
              <a:rPr lang="en-US" dirty="0" smtClean="0"/>
              <a:t> yang </a:t>
            </a:r>
            <a:r>
              <a:rPr lang="en-US" dirty="0" err="1" smtClean="0"/>
              <a:t>berkaitan</a:t>
            </a:r>
            <a:r>
              <a:rPr lang="en-US" dirty="0" smtClean="0"/>
              <a:t> </a:t>
            </a:r>
            <a:r>
              <a:rPr lang="en-US" dirty="0" err="1" smtClean="0"/>
              <a:t>berada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1 </a:t>
            </a:r>
            <a:r>
              <a:rPr lang="en-US" dirty="0" err="1" smtClean="0"/>
              <a:t>wadah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46654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penjelasan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3973" y="2084832"/>
            <a:ext cx="6860381" cy="377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5330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860</TotalTime>
  <Words>1232</Words>
  <Application>Microsoft Office PowerPoint</Application>
  <PresentationFormat>Widescreen</PresentationFormat>
  <Paragraphs>160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Tw Cen MT</vt:lpstr>
      <vt:lpstr>Tw Cen MT Condensed</vt:lpstr>
      <vt:lpstr>Wingdings 3</vt:lpstr>
      <vt:lpstr>Integral</vt:lpstr>
      <vt:lpstr>PENERAPAN DAN PERBANDINGAN ARSITEKTUR MICROSERVICE TERHADAP ARSITEKTUR MONOLITIK PADA PERANGKAT LUNAK SISTEM INFORMASI MENEJEMEN RUMAH SAKIT</vt:lpstr>
      <vt:lpstr>pendahuluan</vt:lpstr>
      <vt:lpstr>Pendahuluan</vt:lpstr>
      <vt:lpstr>pendahuluan</vt:lpstr>
      <vt:lpstr>Landasan teori</vt:lpstr>
      <vt:lpstr>microservice</vt:lpstr>
      <vt:lpstr>Prinsip pendekatan</vt:lpstr>
      <vt:lpstr>Konsep dasar microservice</vt:lpstr>
      <vt:lpstr>Contoh penjelasan</vt:lpstr>
      <vt:lpstr>Tahapan migrasi</vt:lpstr>
      <vt:lpstr>1. Manajemen data</vt:lpstr>
      <vt:lpstr>PowerPoint Presentation</vt:lpstr>
      <vt:lpstr>Manajemen data </vt:lpstr>
      <vt:lpstr>2. Dekomposisi modul</vt:lpstr>
      <vt:lpstr>Dekomposisi modul</vt:lpstr>
      <vt:lpstr>3. Service deployment</vt:lpstr>
      <vt:lpstr>Service deployment</vt:lpstr>
      <vt:lpstr>Service deployment</vt:lpstr>
      <vt:lpstr>Service deployment</vt:lpstr>
      <vt:lpstr>Service deployment</vt:lpstr>
      <vt:lpstr>Komunikasi antar service</vt:lpstr>
      <vt:lpstr>Resume sementara</vt:lpstr>
      <vt:lpstr>Pengujian</vt:lpstr>
      <vt:lpstr>3. Analisa dan perancangan</vt:lpstr>
      <vt:lpstr>Analisa software apertura</vt:lpstr>
      <vt:lpstr>Ilustrasi deployment software apertura</vt:lpstr>
      <vt:lpstr>Analisa software apertura</vt:lpstr>
      <vt:lpstr>Tinjauan umum proses rawat jalan</vt:lpstr>
      <vt:lpstr>Modul dan kelas penyusun</vt:lpstr>
      <vt:lpstr>Identifikasi teknologi software apertura</vt:lpstr>
      <vt:lpstr>Kekurangan arsitektur monolitik</vt:lpstr>
      <vt:lpstr>Perancangan</vt:lpstr>
      <vt:lpstr>Perancangan modul</vt:lpstr>
      <vt:lpstr>perancangan</vt:lpstr>
      <vt:lpstr>Batasan implementasi</vt:lpstr>
      <vt:lpstr>Lingkunan implementasi</vt:lpstr>
      <vt:lpstr>4. Implementasi dan pengujian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penerapan dan perbandingan microservice untuk arsitektur perangkat lunak</dc:title>
  <dc:creator>Laksa Putra</dc:creator>
  <cp:lastModifiedBy>Edric Laksa Putra</cp:lastModifiedBy>
  <cp:revision>187</cp:revision>
  <dcterms:created xsi:type="dcterms:W3CDTF">2018-04-25T03:16:02Z</dcterms:created>
  <dcterms:modified xsi:type="dcterms:W3CDTF">2018-04-29T17:15:59Z</dcterms:modified>
</cp:coreProperties>
</file>