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aleway"/>
      <p:regular r:id="rId30"/>
      <p:bold r:id="rId31"/>
      <p:italic r:id="rId32"/>
      <p:boldItalic r:id="rId33"/>
    </p:embeddedFont>
    <p:embeddedFont>
      <p:font typeface="Raleway ExtraBold"/>
      <p:bold r:id="rId34"/>
      <p:boldItalic r:id="rId35"/>
    </p:embeddedFont>
    <p:embeddedFont>
      <p:font typeface="Raleway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aleway-boldItalic.fntdata"/><Relationship Id="rId10" Type="http://schemas.openxmlformats.org/officeDocument/2006/relationships/slide" Target="slides/slide6.xml"/><Relationship Id="rId32" Type="http://schemas.openxmlformats.org/officeDocument/2006/relationships/font" Target="fonts/Raleway-italic.fntdata"/><Relationship Id="rId13" Type="http://schemas.openxmlformats.org/officeDocument/2006/relationships/slide" Target="slides/slide9.xml"/><Relationship Id="rId35" Type="http://schemas.openxmlformats.org/officeDocument/2006/relationships/font" Target="fonts/RalewayExtraBold-boldItalic.fntdata"/><Relationship Id="rId12" Type="http://schemas.openxmlformats.org/officeDocument/2006/relationships/slide" Target="slides/slide8.xml"/><Relationship Id="rId34" Type="http://schemas.openxmlformats.org/officeDocument/2006/relationships/font" Target="fonts/RalewayExtraBold-bold.fntdata"/><Relationship Id="rId15" Type="http://schemas.openxmlformats.org/officeDocument/2006/relationships/slide" Target="slides/slide11.xml"/><Relationship Id="rId37" Type="http://schemas.openxmlformats.org/officeDocument/2006/relationships/font" Target="fonts/RalewayLight-bold.fntdata"/><Relationship Id="rId14" Type="http://schemas.openxmlformats.org/officeDocument/2006/relationships/slide" Target="slides/slide10.xml"/><Relationship Id="rId36" Type="http://schemas.openxmlformats.org/officeDocument/2006/relationships/font" Target="fonts/RalewayLight-regular.fntdata"/><Relationship Id="rId17" Type="http://schemas.openxmlformats.org/officeDocument/2006/relationships/slide" Target="slides/slide13.xml"/><Relationship Id="rId39" Type="http://schemas.openxmlformats.org/officeDocument/2006/relationships/font" Target="fonts/RalewayLight-boldItalic.fntdata"/><Relationship Id="rId16" Type="http://schemas.openxmlformats.org/officeDocument/2006/relationships/slide" Target="slides/slide12.xml"/><Relationship Id="rId38" Type="http://schemas.openxmlformats.org/officeDocument/2006/relationships/font" Target="fonts/Raleway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dabd994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abd994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dabd99491_6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dabd99491_6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dabd9949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dabd9949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abd9949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abd9949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abd9949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abd9949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abd99491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abd99491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dabd9949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dabd9949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abd9949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abd9949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dabd9949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dabd9949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dabd9949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dabd9949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dabd9949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dabd9949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bb7bcc4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bb7bcc4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dabd9949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dabd9949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dabd9949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dabd9949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dabd9949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dabd9949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e3bc1a8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e3bc1a8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e3bc1a8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e3bc1a8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dabd9949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dabd994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dabd99491_6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abd99491_6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abd9949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abd9949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bb7bcc4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bb7bcc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dabd9949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abd9949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abd9949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abd9949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3bc1a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3bc1a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3" name="Shape 53"/>
        <p:cNvGrpSpPr/>
        <p:nvPr/>
      </p:nvGrpSpPr>
      <p:grpSpPr>
        <a:xfrm>
          <a:off x="0" y="0"/>
          <a:ext cx="0" cy="0"/>
          <a:chOff x="0" y="0"/>
          <a:chExt cx="0" cy="0"/>
        </a:xfrm>
      </p:grpSpPr>
      <p:sp>
        <p:nvSpPr>
          <p:cNvPr id="54" name="Google Shape;54;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algn="ctr">
              <a:spcBef>
                <a:spcPts val="0"/>
              </a:spcBef>
              <a:spcAft>
                <a:spcPts val="0"/>
              </a:spcAft>
              <a:buClr>
                <a:srgbClr val="434343"/>
              </a:buClr>
              <a:buSzPts val="3000"/>
              <a:buChar char="■"/>
              <a:defRPr i="1" sz="3000">
                <a:solidFill>
                  <a:srgbClr val="434343"/>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Mathematics + Programming</a:t>
            </a:r>
            <a:endParaRPr/>
          </a:p>
        </p:txBody>
      </p:sp>
      <p:sp>
        <p:nvSpPr>
          <p:cNvPr id="62" name="Google Shape;62;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Day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Method</a:t>
            </a:r>
            <a:endParaRPr sz="3000"/>
          </a:p>
        </p:txBody>
      </p:sp>
      <p:sp>
        <p:nvSpPr>
          <p:cNvPr id="144" name="Google Shape;144;p22"/>
          <p:cNvSpPr txBox="1"/>
          <p:nvPr>
            <p:ph idx="1" type="body"/>
          </p:nvPr>
        </p:nvSpPr>
        <p:spPr>
          <a:xfrm>
            <a:off x="922000" y="1576375"/>
            <a:ext cx="3661800" cy="236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latin typeface="Raleway"/>
                <a:ea typeface="Raleway"/>
                <a:cs typeface="Raleway"/>
                <a:sym typeface="Raleway"/>
              </a:rPr>
              <a:t>Euclidean algorithm</a:t>
            </a:r>
            <a:endParaRPr b="1" sz="14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sz="1400">
                <a:solidFill>
                  <a:schemeClr val="dk1"/>
                </a:solidFill>
                <a:latin typeface="Raleway"/>
                <a:ea typeface="Raleway"/>
                <a:cs typeface="Raleway"/>
                <a:sym typeface="Raleway"/>
              </a:rPr>
              <a:t>Ex. 24x + 13y = 5</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1(24) - 1(13) = 11</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1(13) - 1(11) = 2</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1(11) - 5(2) = 1</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1(2) - 2(1) = 0</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gcd(24,13) = 1</a:t>
            </a:r>
            <a:endParaRPr sz="14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Since, 5 is multiple of gcd(24,13), then the equation above have integer solution</a:t>
            </a:r>
            <a:endParaRPr sz="1400">
              <a:solidFill>
                <a:schemeClr val="dk1"/>
              </a:solidFill>
              <a:latin typeface="Raleway"/>
              <a:ea typeface="Raleway"/>
              <a:cs typeface="Raleway"/>
              <a:sym typeface="Raleway"/>
            </a:endParaRPr>
          </a:p>
          <a:p>
            <a:pPr indent="0" lvl="0" marL="0" rtl="0" algn="l">
              <a:spcBef>
                <a:spcPts val="600"/>
              </a:spcBef>
              <a:spcAft>
                <a:spcPts val="0"/>
              </a:spcAft>
              <a:buNone/>
            </a:pPr>
            <a:r>
              <a:t/>
            </a:r>
            <a:endParaRPr sz="1400"/>
          </a:p>
        </p:txBody>
      </p:sp>
      <p:sp>
        <p:nvSpPr>
          <p:cNvPr id="145" name="Google Shape;145;p22"/>
          <p:cNvSpPr txBox="1"/>
          <p:nvPr/>
        </p:nvSpPr>
        <p:spPr>
          <a:xfrm>
            <a:off x="4529150" y="1749175"/>
            <a:ext cx="4404900" cy="3000000"/>
          </a:xfrm>
          <a:prstGeom prst="rect">
            <a:avLst/>
          </a:prstGeom>
          <a:noFill/>
          <a:ln>
            <a:noFill/>
          </a:ln>
        </p:spPr>
        <p:txBody>
          <a:bodyPr anchorCtr="0" anchor="t" bIns="91425" lIns="91425" spcFirstLastPara="1" rIns="91425" wrap="square" tIns="91425">
            <a:noAutofit/>
          </a:bodyPr>
          <a:lstStyle/>
          <a:p>
            <a:pPr indent="0" lvl="0" marL="1371600" rtl="0" algn="l">
              <a:lnSpc>
                <a:spcPct val="115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Reverse:</a:t>
            </a:r>
            <a:endParaRPr>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1(11) - 5(13-11) = 6(11) - 5(13) = 1</a:t>
            </a:r>
            <a:endParaRPr>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6(24-13) - 5(13) = 6(24) - 11(13) = 1</a:t>
            </a:r>
            <a:endParaRPr>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30(24) - 55(13) = 5</a:t>
            </a:r>
            <a:endParaRPr>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x = 30 + 13t, y = 55 - 24t</a:t>
            </a:r>
            <a:endParaRPr>
              <a:solidFill>
                <a:schemeClr val="dk1"/>
              </a:solidFill>
              <a:latin typeface="Raleway"/>
              <a:ea typeface="Raleway"/>
              <a:cs typeface="Raleway"/>
              <a:sym typeface="Raleway"/>
            </a:endParaRPr>
          </a:p>
        </p:txBody>
      </p:sp>
      <p:grpSp>
        <p:nvGrpSpPr>
          <p:cNvPr id="146" name="Google Shape;146;p22"/>
          <p:cNvGrpSpPr/>
          <p:nvPr/>
        </p:nvGrpSpPr>
        <p:grpSpPr>
          <a:xfrm>
            <a:off x="8119638" y="225980"/>
            <a:ext cx="539546" cy="879605"/>
            <a:chOff x="6730350" y="2315900"/>
            <a:chExt cx="257700" cy="420100"/>
          </a:xfrm>
        </p:grpSpPr>
        <p:sp>
          <p:nvSpPr>
            <p:cNvPr id="147" name="Google Shape;147;p2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nvSpPr>
        <p:spPr>
          <a:xfrm>
            <a:off x="1160125" y="1154925"/>
            <a:ext cx="6162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Raleway"/>
                <a:ea typeface="Raleway"/>
                <a:cs typeface="Raleway"/>
                <a:sym typeface="Raleway"/>
              </a:rPr>
              <a:t>General solution</a:t>
            </a:r>
            <a:endParaRPr b="1" sz="1800">
              <a:solidFill>
                <a:schemeClr val="dk1"/>
              </a:solidFill>
              <a:latin typeface="Raleway"/>
              <a:ea typeface="Raleway"/>
              <a:cs typeface="Raleway"/>
              <a:sym typeface="Raleway"/>
            </a:endParaRPr>
          </a:p>
          <a:p>
            <a:pPr indent="0" lvl="0" marL="1371600" rtl="0" algn="l">
              <a:lnSpc>
                <a:spcPct val="115000"/>
              </a:lnSpc>
              <a:spcBef>
                <a:spcPts val="0"/>
              </a:spcBef>
              <a:spcAft>
                <a:spcPts val="0"/>
              </a:spcAft>
              <a:buNone/>
            </a:pPr>
            <a:r>
              <a:rPr lang="en" sz="1800">
                <a:solidFill>
                  <a:schemeClr val="dk1"/>
                </a:solidFill>
                <a:latin typeface="Raleway"/>
                <a:ea typeface="Raleway"/>
                <a:cs typeface="Raleway"/>
                <a:sym typeface="Raleway"/>
              </a:rPr>
              <a:t>(x,y) = (x</a:t>
            </a:r>
            <a:r>
              <a:rPr baseline="-25000" lang="en" sz="1800">
                <a:solidFill>
                  <a:schemeClr val="dk1"/>
                </a:solidFill>
                <a:latin typeface="Raleway"/>
                <a:ea typeface="Raleway"/>
                <a:cs typeface="Raleway"/>
                <a:sym typeface="Raleway"/>
              </a:rPr>
              <a:t>0</a:t>
            </a:r>
            <a:r>
              <a:rPr lang="en" sz="1800">
                <a:solidFill>
                  <a:schemeClr val="dk1"/>
                </a:solidFill>
                <a:latin typeface="Raleway"/>
                <a:ea typeface="Raleway"/>
                <a:cs typeface="Raleway"/>
                <a:sym typeface="Raleway"/>
              </a:rPr>
              <a:t> + t.B/gcd(a,b), y</a:t>
            </a:r>
            <a:r>
              <a:rPr baseline="-25000" lang="en" sz="1800">
                <a:solidFill>
                  <a:schemeClr val="dk1"/>
                </a:solidFill>
                <a:latin typeface="Raleway"/>
                <a:ea typeface="Raleway"/>
                <a:cs typeface="Raleway"/>
                <a:sym typeface="Raleway"/>
              </a:rPr>
              <a:t>0</a:t>
            </a:r>
            <a:r>
              <a:rPr lang="en" sz="1800">
                <a:solidFill>
                  <a:schemeClr val="dk1"/>
                </a:solidFill>
                <a:latin typeface="Raleway"/>
                <a:ea typeface="Raleway"/>
                <a:cs typeface="Raleway"/>
                <a:sym typeface="Raleway"/>
              </a:rPr>
              <a:t> + t.A/gcd(a,b))</a:t>
            </a:r>
            <a:endParaRPr sz="1800">
              <a:latin typeface="Raleway"/>
              <a:ea typeface="Raleway"/>
              <a:cs typeface="Raleway"/>
              <a:sym typeface="Raleway"/>
            </a:endParaRPr>
          </a:p>
        </p:txBody>
      </p:sp>
      <p:grpSp>
        <p:nvGrpSpPr>
          <p:cNvPr id="157" name="Google Shape;157;p23"/>
          <p:cNvGrpSpPr/>
          <p:nvPr/>
        </p:nvGrpSpPr>
        <p:grpSpPr>
          <a:xfrm>
            <a:off x="8119638" y="225980"/>
            <a:ext cx="539546" cy="879605"/>
            <a:chOff x="6730350" y="2315900"/>
            <a:chExt cx="257700" cy="420100"/>
          </a:xfrm>
        </p:grpSpPr>
        <p:sp>
          <p:nvSpPr>
            <p:cNvPr id="158" name="Google Shape;158;p2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nvSpPr>
        <p:spPr>
          <a:xfrm>
            <a:off x="841250" y="1381500"/>
            <a:ext cx="7666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33333"/>
                </a:solidFill>
                <a:highlight>
                  <a:srgbClr val="FFFFFF"/>
                </a:highlight>
                <a:latin typeface="Raleway"/>
                <a:ea typeface="Raleway"/>
                <a:cs typeface="Raleway"/>
                <a:sym typeface="Raleway"/>
              </a:rPr>
              <a:t>A </a:t>
            </a:r>
            <a:r>
              <a:rPr lang="en" sz="1800">
                <a:solidFill>
                  <a:srgbClr val="333333"/>
                </a:solidFill>
                <a:highlight>
                  <a:srgbClr val="FFFFFF"/>
                </a:highlight>
                <a:latin typeface="Raleway"/>
                <a:ea typeface="Raleway"/>
                <a:cs typeface="Raleway"/>
                <a:sym typeface="Raleway"/>
              </a:rPr>
              <a:t>problem was posed by Sun Tsu Suan-Ching (4th century AD).</a:t>
            </a:r>
            <a:endParaRPr sz="1800">
              <a:solidFill>
                <a:srgbClr val="333333"/>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None/>
            </a:pPr>
            <a:r>
              <a:t/>
            </a:r>
            <a:endParaRPr sz="1800">
              <a:solidFill>
                <a:srgbClr val="333333"/>
              </a:solidFill>
              <a:highlight>
                <a:srgbClr val="FFFFFF"/>
              </a:highlight>
              <a:latin typeface="Raleway"/>
              <a:ea typeface="Raleway"/>
              <a:cs typeface="Raleway"/>
              <a:sym typeface="Raleway"/>
            </a:endParaRPr>
          </a:p>
          <a:p>
            <a:pPr indent="-342900" lvl="0" marL="457200" rtl="0" algn="l">
              <a:lnSpc>
                <a:spcPct val="115000"/>
              </a:lnSpc>
              <a:spcBef>
                <a:spcPts val="0"/>
              </a:spcBef>
              <a:spcAft>
                <a:spcPts val="0"/>
              </a:spcAft>
              <a:buClr>
                <a:srgbClr val="333333"/>
              </a:buClr>
              <a:buSzPts val="1800"/>
              <a:buFont typeface="Raleway"/>
              <a:buChar char="●"/>
            </a:pPr>
            <a:r>
              <a:rPr lang="en" sz="1800">
                <a:solidFill>
                  <a:srgbClr val="333333"/>
                </a:solidFill>
                <a:highlight>
                  <a:srgbClr val="FFFFFF"/>
                </a:highlight>
                <a:latin typeface="Raleway"/>
                <a:ea typeface="Raleway"/>
                <a:cs typeface="Raleway"/>
                <a:sym typeface="Raleway"/>
              </a:rPr>
              <a:t>In Ancient China, there was a General named Han Xin, who led an army of 1500 soldiers in a battle. An estimated 400-500 soldiers died in the battle. </a:t>
            </a:r>
            <a:r>
              <a:rPr b="1" lang="en" sz="1800">
                <a:solidFill>
                  <a:srgbClr val="333333"/>
                </a:solidFill>
                <a:highlight>
                  <a:srgbClr val="FFFFFF"/>
                </a:highlight>
                <a:latin typeface="Raleway"/>
                <a:ea typeface="Raleway"/>
                <a:cs typeface="Raleway"/>
                <a:sym typeface="Raleway"/>
              </a:rPr>
              <a:t>When the soldiers stood 3 in a row, there were 2 soldiers left over. When they lined up 5 in a row, there were 4 soldiers left over. When they lined up 7 in a row, there were 6 soldiers left over. Han Xin immediately said, “There are 1049 soldiers.”</a:t>
            </a:r>
            <a:endParaRPr sz="18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idx="1" type="body"/>
          </p:nvPr>
        </p:nvSpPr>
        <p:spPr>
          <a:xfrm>
            <a:off x="833500" y="1967900"/>
            <a:ext cx="7476900" cy="10800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sz="1800"/>
              <a:t>How can Han Xin mentally calculate the numbers of soldiers?</a:t>
            </a:r>
            <a:endParaRPr sz="1800"/>
          </a:p>
          <a:p>
            <a:pPr indent="0" lvl="0" marL="0" rtl="0" algn="ctr">
              <a:spcBef>
                <a:spcPts val="360"/>
              </a:spcBef>
              <a:spcAft>
                <a:spcPts val="0"/>
              </a:spcAft>
              <a:buNone/>
            </a:pPr>
            <a:r>
              <a:rPr lang="en" sz="1800"/>
              <a:t>Could you find a way to solve the problems easily with any concepts that you know?</a:t>
            </a:r>
            <a:endParaRPr sz="1800"/>
          </a:p>
          <a:p>
            <a:pPr indent="0" lvl="0" marL="0" rtl="0" algn="ctr">
              <a:spcBef>
                <a:spcPts val="360"/>
              </a:spcBef>
              <a:spcAft>
                <a:spcPts val="0"/>
              </a:spcAft>
              <a:buNone/>
            </a:pPr>
            <a:r>
              <a:rPr lang="en" sz="1800"/>
              <a:t>Could you come up with algorithm that could always solved such question?</a:t>
            </a:r>
            <a:endParaRPr sz="1800"/>
          </a:p>
        </p:txBody>
      </p:sp>
      <p:grpSp>
        <p:nvGrpSpPr>
          <p:cNvPr id="174" name="Google Shape;174;p25"/>
          <p:cNvGrpSpPr/>
          <p:nvPr/>
        </p:nvGrpSpPr>
        <p:grpSpPr>
          <a:xfrm>
            <a:off x="8005475" y="265104"/>
            <a:ext cx="752818" cy="768319"/>
            <a:chOff x="3955900" y="2984500"/>
            <a:chExt cx="414000" cy="422525"/>
          </a:xfrm>
        </p:grpSpPr>
        <p:sp>
          <p:nvSpPr>
            <p:cNvPr id="175" name="Google Shape;175;p25"/>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5"/>
          <p:cNvSpPr txBox="1"/>
          <p:nvPr>
            <p:ph idx="4294967295"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Group Discussion</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Chinese Remainder Theorem</a:t>
            </a:r>
            <a:endParaRPr sz="3000"/>
          </a:p>
        </p:txBody>
      </p:sp>
      <p:sp>
        <p:nvSpPr>
          <p:cNvPr id="184" name="Google Shape;184;p26"/>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X </a:t>
            </a:r>
            <a:r>
              <a:rPr lang="en">
                <a:solidFill>
                  <a:schemeClr val="dk2"/>
                </a:solidFill>
              </a:rPr>
              <a:t>≡ 2 (mod 3)</a:t>
            </a:r>
            <a:endParaRPr>
              <a:solidFill>
                <a:schemeClr val="dk2"/>
              </a:solidFill>
            </a:endParaRPr>
          </a:p>
          <a:p>
            <a:pPr indent="0" lvl="0" marL="0" rtl="0" algn="l">
              <a:spcBef>
                <a:spcPts val="600"/>
              </a:spcBef>
              <a:spcAft>
                <a:spcPts val="0"/>
              </a:spcAft>
              <a:buNone/>
            </a:pPr>
            <a:r>
              <a:rPr lang="en">
                <a:solidFill>
                  <a:schemeClr val="dk2"/>
                </a:solidFill>
              </a:rPr>
              <a:t>X ≡ 4 (mod 5)</a:t>
            </a:r>
            <a:endParaRPr>
              <a:solidFill>
                <a:schemeClr val="dk2"/>
              </a:solidFill>
            </a:endParaRPr>
          </a:p>
          <a:p>
            <a:pPr indent="0" lvl="0" marL="0" rtl="0" algn="l">
              <a:spcBef>
                <a:spcPts val="600"/>
              </a:spcBef>
              <a:spcAft>
                <a:spcPts val="0"/>
              </a:spcAft>
              <a:buNone/>
            </a:pPr>
            <a:r>
              <a:rPr lang="en">
                <a:solidFill>
                  <a:schemeClr val="dk2"/>
                </a:solidFill>
              </a:rPr>
              <a:t>X ≡ 6 (mod 7)</a:t>
            </a:r>
            <a:endParaRPr>
              <a:solidFill>
                <a:schemeClr val="dk2"/>
              </a:solidFill>
            </a:endParaRPr>
          </a:p>
          <a:p>
            <a:pPr indent="0" lvl="0" marL="0" rtl="0" algn="l">
              <a:spcBef>
                <a:spcPts val="600"/>
              </a:spcBef>
              <a:spcAft>
                <a:spcPts val="0"/>
              </a:spcAft>
              <a:buNone/>
            </a:pPr>
            <a:r>
              <a:rPr lang="en">
                <a:solidFill>
                  <a:schemeClr val="dk2"/>
                </a:solidFill>
              </a:rPr>
              <a:t>If x is the solution, then x + 105t is also the solution</a:t>
            </a:r>
            <a:endParaRPr>
              <a:solidFill>
                <a:schemeClr val="dk2"/>
              </a:solidFill>
            </a:endParaRPr>
          </a:p>
        </p:txBody>
      </p:sp>
      <p:grpSp>
        <p:nvGrpSpPr>
          <p:cNvPr id="185" name="Google Shape;185;p26"/>
          <p:cNvGrpSpPr/>
          <p:nvPr/>
        </p:nvGrpSpPr>
        <p:grpSpPr>
          <a:xfrm>
            <a:off x="8119638" y="225980"/>
            <a:ext cx="539546" cy="879605"/>
            <a:chOff x="6730350" y="2315900"/>
            <a:chExt cx="257700" cy="420100"/>
          </a:xfrm>
        </p:grpSpPr>
        <p:sp>
          <p:nvSpPr>
            <p:cNvPr id="186" name="Google Shape;186;p2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by sieving</a:t>
            </a:r>
            <a:endParaRPr sz="3000"/>
          </a:p>
        </p:txBody>
      </p:sp>
      <p:sp>
        <p:nvSpPr>
          <p:cNvPr id="196" name="Google Shape;196;p27"/>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en"/>
              <a:t>Order the divisor from largest to smallest. For example, x</a:t>
            </a:r>
            <a:r>
              <a:rPr baseline="-25000" lang="en"/>
              <a:t>1</a:t>
            </a:r>
            <a:r>
              <a:rPr lang="en"/>
              <a:t>,x</a:t>
            </a:r>
            <a:r>
              <a:rPr baseline="-25000" lang="en"/>
              <a:t>2</a:t>
            </a:r>
            <a:r>
              <a:rPr lang="en"/>
              <a:t>,x</a:t>
            </a:r>
            <a:r>
              <a:rPr baseline="-25000" lang="en"/>
              <a:t>3</a:t>
            </a:r>
            <a:r>
              <a:rPr lang="en"/>
              <a:t>,..., x</a:t>
            </a:r>
            <a:r>
              <a:rPr baseline="-25000" lang="en"/>
              <a:t>n</a:t>
            </a:r>
            <a:endParaRPr baseline="-25000"/>
          </a:p>
          <a:p>
            <a:pPr indent="-342900" lvl="0" marL="457200" rtl="0" algn="l">
              <a:spcBef>
                <a:spcPts val="0"/>
              </a:spcBef>
              <a:spcAft>
                <a:spcPts val="0"/>
              </a:spcAft>
              <a:buSzPts val="1800"/>
              <a:buAutoNum type="arabicPeriod"/>
            </a:pPr>
            <a:r>
              <a:rPr lang="en"/>
              <a:t>For each divisor, find x, such that x satisfies the modulo of the divisor, by incrementing x by lcm(x</a:t>
            </a:r>
            <a:r>
              <a:rPr baseline="-25000" lang="en"/>
              <a:t>1</a:t>
            </a:r>
            <a:r>
              <a:rPr lang="en"/>
              <a:t>, …, x</a:t>
            </a:r>
            <a:r>
              <a:rPr baseline="-25000" lang="en"/>
              <a:t>i</a:t>
            </a:r>
            <a:r>
              <a:rPr lang="en"/>
              <a:t>)</a:t>
            </a:r>
            <a:endParaRPr/>
          </a:p>
          <a:p>
            <a:pPr indent="0" lvl="0" marL="0" rtl="0" algn="l">
              <a:spcBef>
                <a:spcPts val="600"/>
              </a:spcBef>
              <a:spcAft>
                <a:spcPts val="0"/>
              </a:spcAft>
              <a:buNone/>
            </a:pPr>
            <a:r>
              <a:rPr lang="en"/>
              <a:t>The solution is x + lcm(x</a:t>
            </a:r>
            <a:r>
              <a:rPr baseline="-25000" lang="en"/>
              <a:t>1</a:t>
            </a:r>
            <a:r>
              <a:rPr lang="en"/>
              <a:t>, …, x</a:t>
            </a:r>
            <a:r>
              <a:rPr baseline="-25000" lang="en"/>
              <a:t>n</a:t>
            </a:r>
            <a:r>
              <a:rPr lang="en"/>
              <a:t>).t</a:t>
            </a:r>
            <a:endParaRPr/>
          </a:p>
          <a:p>
            <a:pPr indent="0" lvl="0" marL="0" rtl="0" algn="l">
              <a:spcBef>
                <a:spcPts val="600"/>
              </a:spcBef>
              <a:spcAft>
                <a:spcPts val="0"/>
              </a:spcAft>
              <a:buNone/>
            </a:pPr>
            <a:r>
              <a:t/>
            </a:r>
            <a:endParaRPr/>
          </a:p>
        </p:txBody>
      </p:sp>
      <p:grpSp>
        <p:nvGrpSpPr>
          <p:cNvPr id="197" name="Google Shape;197;p27"/>
          <p:cNvGrpSpPr/>
          <p:nvPr/>
        </p:nvGrpSpPr>
        <p:grpSpPr>
          <a:xfrm>
            <a:off x="8119638" y="225980"/>
            <a:ext cx="539546" cy="879605"/>
            <a:chOff x="6730350" y="2315900"/>
            <a:chExt cx="257700" cy="420100"/>
          </a:xfrm>
        </p:grpSpPr>
        <p:sp>
          <p:nvSpPr>
            <p:cNvPr id="198" name="Google Shape;198;p2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Ibn Tahir alBaghdadi Method</a:t>
            </a:r>
            <a:endParaRPr sz="3000"/>
          </a:p>
        </p:txBody>
      </p:sp>
      <p:sp>
        <p:nvSpPr>
          <p:cNvPr id="208" name="Google Shape;208;p28"/>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positive integers m</a:t>
            </a:r>
            <a:r>
              <a:rPr baseline="-25000" lang="en"/>
              <a:t>1</a:t>
            </a:r>
            <a:r>
              <a:rPr lang="en"/>
              <a:t>, m</a:t>
            </a:r>
            <a:r>
              <a:rPr baseline="-25000" lang="en"/>
              <a:t>2</a:t>
            </a:r>
            <a:r>
              <a:rPr lang="en"/>
              <a:t>, …, m</a:t>
            </a:r>
            <a:r>
              <a:rPr baseline="-25000" lang="en"/>
              <a:t>k</a:t>
            </a:r>
            <a:r>
              <a:rPr lang="en"/>
              <a:t> are pairwise relatively prime, in other words gcd(m</a:t>
            </a:r>
            <a:r>
              <a:rPr baseline="-25000" lang="en"/>
              <a:t>i</a:t>
            </a:r>
            <a:r>
              <a:rPr lang="en"/>
              <a:t>,m</a:t>
            </a:r>
            <a:r>
              <a:rPr baseline="-25000" lang="en"/>
              <a:t>j</a:t>
            </a:r>
            <a:r>
              <a:rPr lang="en"/>
              <a:t>)=1 for all i, j where i ≠ j. Let  m = m</a:t>
            </a:r>
            <a:r>
              <a:rPr baseline="-25000" lang="en"/>
              <a:t>1</a:t>
            </a:r>
            <a:r>
              <a:rPr lang="en"/>
              <a:t> m</a:t>
            </a:r>
            <a:r>
              <a:rPr baseline="-25000" lang="en"/>
              <a:t>2</a:t>
            </a:r>
            <a:r>
              <a:rPr lang="en"/>
              <a:t> … m</a:t>
            </a:r>
            <a:r>
              <a:rPr baseline="-25000" lang="en"/>
              <a:t>k</a:t>
            </a:r>
            <a:r>
              <a:rPr lang="en"/>
              <a:t>. If a</a:t>
            </a:r>
            <a:r>
              <a:rPr baseline="-25000" lang="en"/>
              <a:t>i</a:t>
            </a:r>
            <a:r>
              <a:rPr lang="en"/>
              <a:t> </a:t>
            </a:r>
            <a:r>
              <a:rPr lang="en">
                <a:solidFill>
                  <a:schemeClr val="dk2"/>
                </a:solidFill>
              </a:rPr>
              <a:t>≡ 0 (mod m/m</a:t>
            </a:r>
            <a:r>
              <a:rPr baseline="-25000" lang="en">
                <a:solidFill>
                  <a:schemeClr val="dk2"/>
                </a:solidFill>
              </a:rPr>
              <a:t>i</a:t>
            </a:r>
            <a:r>
              <a:rPr lang="en">
                <a:solidFill>
                  <a:schemeClr val="dk2"/>
                </a:solidFill>
              </a:rPr>
              <a:t>) and a</a:t>
            </a:r>
            <a:r>
              <a:rPr baseline="-25000" lang="en">
                <a:solidFill>
                  <a:schemeClr val="dk2"/>
                </a:solidFill>
              </a:rPr>
              <a:t>i</a:t>
            </a:r>
            <a:r>
              <a:rPr lang="en">
                <a:solidFill>
                  <a:schemeClr val="dk2"/>
                </a:solidFill>
              </a:rPr>
              <a:t> ≡ 1 (mod m</a:t>
            </a:r>
            <a:r>
              <a:rPr baseline="-25000" lang="en">
                <a:solidFill>
                  <a:schemeClr val="dk2"/>
                </a:solidFill>
              </a:rPr>
              <a:t>i</a:t>
            </a:r>
            <a:r>
              <a:rPr lang="en">
                <a:solidFill>
                  <a:schemeClr val="dk2"/>
                </a:solidFill>
              </a:rPr>
              <a:t>), i = 1, 2, …, k, </a:t>
            </a:r>
            <a:endParaRPr>
              <a:solidFill>
                <a:schemeClr val="dk2"/>
              </a:solidFill>
            </a:endParaRPr>
          </a:p>
          <a:p>
            <a:pPr indent="0" lvl="0" marL="0" rtl="0" algn="l">
              <a:spcBef>
                <a:spcPts val="600"/>
              </a:spcBef>
              <a:spcAft>
                <a:spcPts val="0"/>
              </a:spcAft>
              <a:buNone/>
            </a:pPr>
            <a:r>
              <a:t/>
            </a:r>
            <a:endParaRPr>
              <a:solidFill>
                <a:schemeClr val="dk2"/>
              </a:solidFill>
            </a:endParaRPr>
          </a:p>
          <a:p>
            <a:pPr indent="0" lvl="0" marL="0" rtl="0" algn="l">
              <a:spcBef>
                <a:spcPts val="600"/>
              </a:spcBef>
              <a:spcAft>
                <a:spcPts val="0"/>
              </a:spcAft>
              <a:buNone/>
            </a:pPr>
            <a:r>
              <a:rPr lang="en">
                <a:solidFill>
                  <a:schemeClr val="dk2"/>
                </a:solidFill>
              </a:rPr>
              <a:t>N=a</a:t>
            </a:r>
            <a:r>
              <a:rPr baseline="-25000" lang="en">
                <a:solidFill>
                  <a:schemeClr val="dk2"/>
                </a:solidFill>
              </a:rPr>
              <a:t>1</a:t>
            </a:r>
            <a:r>
              <a:rPr lang="en">
                <a:solidFill>
                  <a:schemeClr val="dk2"/>
                </a:solidFill>
              </a:rPr>
              <a:t>r</a:t>
            </a:r>
            <a:r>
              <a:rPr baseline="-25000" lang="en">
                <a:solidFill>
                  <a:schemeClr val="dk2"/>
                </a:solidFill>
              </a:rPr>
              <a:t>1</a:t>
            </a:r>
            <a:r>
              <a:rPr lang="en">
                <a:solidFill>
                  <a:schemeClr val="dk2"/>
                </a:solidFill>
              </a:rPr>
              <a:t> + a</a:t>
            </a:r>
            <a:r>
              <a:rPr baseline="-25000" lang="en">
                <a:solidFill>
                  <a:schemeClr val="dk2"/>
                </a:solidFill>
              </a:rPr>
              <a:t>2</a:t>
            </a:r>
            <a:r>
              <a:rPr lang="en">
                <a:solidFill>
                  <a:schemeClr val="dk2"/>
                </a:solidFill>
              </a:rPr>
              <a:t>r</a:t>
            </a:r>
            <a:r>
              <a:rPr baseline="-25000" lang="en">
                <a:solidFill>
                  <a:schemeClr val="dk2"/>
                </a:solidFill>
              </a:rPr>
              <a:t>2</a:t>
            </a:r>
            <a:r>
              <a:rPr lang="en">
                <a:solidFill>
                  <a:schemeClr val="dk2"/>
                </a:solidFill>
              </a:rPr>
              <a:t> + … + a</a:t>
            </a:r>
            <a:r>
              <a:rPr baseline="-25000" lang="en">
                <a:solidFill>
                  <a:schemeClr val="dk2"/>
                </a:solidFill>
              </a:rPr>
              <a:t>k</a:t>
            </a:r>
            <a:r>
              <a:rPr lang="en">
                <a:solidFill>
                  <a:schemeClr val="dk2"/>
                </a:solidFill>
              </a:rPr>
              <a:t>r</a:t>
            </a:r>
            <a:r>
              <a:rPr baseline="-25000" lang="en">
                <a:solidFill>
                  <a:schemeClr val="dk2"/>
                </a:solidFill>
              </a:rPr>
              <a:t>k</a:t>
            </a:r>
            <a:r>
              <a:rPr lang="en">
                <a:solidFill>
                  <a:schemeClr val="dk2"/>
                </a:solidFill>
              </a:rPr>
              <a:t> + t. lcm(m</a:t>
            </a:r>
            <a:r>
              <a:rPr baseline="-25000" lang="en">
                <a:solidFill>
                  <a:schemeClr val="dk2"/>
                </a:solidFill>
              </a:rPr>
              <a:t>1</a:t>
            </a:r>
            <a:r>
              <a:rPr lang="en">
                <a:solidFill>
                  <a:schemeClr val="dk2"/>
                </a:solidFill>
              </a:rPr>
              <a:t>, m</a:t>
            </a:r>
            <a:r>
              <a:rPr baseline="-25000" lang="en">
                <a:solidFill>
                  <a:schemeClr val="dk2"/>
                </a:solidFill>
              </a:rPr>
              <a:t>2</a:t>
            </a:r>
            <a:r>
              <a:rPr lang="en">
                <a:solidFill>
                  <a:schemeClr val="dk2"/>
                </a:solidFill>
              </a:rPr>
              <a:t>, …, m</a:t>
            </a:r>
            <a:r>
              <a:rPr baseline="-25000" lang="en">
                <a:solidFill>
                  <a:schemeClr val="dk2"/>
                </a:solidFill>
              </a:rPr>
              <a:t>i</a:t>
            </a:r>
            <a:r>
              <a:rPr lang="en">
                <a:solidFill>
                  <a:schemeClr val="dk2"/>
                </a:solidFill>
              </a:rPr>
              <a:t>) is the solution of Chinese Remainder Theorem.</a:t>
            </a:r>
            <a:endParaRPr baseline="-25000"/>
          </a:p>
        </p:txBody>
      </p:sp>
      <p:grpSp>
        <p:nvGrpSpPr>
          <p:cNvPr id="209" name="Google Shape;209;p28"/>
          <p:cNvGrpSpPr/>
          <p:nvPr/>
        </p:nvGrpSpPr>
        <p:grpSpPr>
          <a:xfrm>
            <a:off x="8119638" y="225980"/>
            <a:ext cx="539546" cy="879605"/>
            <a:chOff x="6730350" y="2315900"/>
            <a:chExt cx="257700" cy="420100"/>
          </a:xfrm>
        </p:grpSpPr>
        <p:sp>
          <p:nvSpPr>
            <p:cNvPr id="210" name="Google Shape;210;p2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txBox="1"/>
          <p:nvPr/>
        </p:nvSpPr>
        <p:spPr>
          <a:xfrm>
            <a:off x="996675" y="817400"/>
            <a:ext cx="700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FFFFF"/>
                </a:highlight>
                <a:latin typeface="Raleway"/>
                <a:ea typeface="Raleway"/>
                <a:cs typeface="Raleway"/>
                <a:sym typeface="Raleway"/>
              </a:rPr>
              <a:t>Once upon a time, there was a massive growth in the population of a kingdom. The kingdom would therefore need new resources to meet the local demands of food. The King ordered for an expedition to find new sources for the kingdom to use and chose you to be the leader of the exploration. The next morning, thousands of volunteers stood in front of the city hall waiting to go to embark on the ship. The King said that you would know the numbers of volunteers once all the volunteers entered the ship. The King then commanded you and your troops to embark on the ship. When entering the ship, you noticed that the troops walked in a row of 11 when passing the city gate, in a row of 7 when walking in the road, in a row of 5 when passing the bridge to the port, and in a row of 3 when entering the ship. You noticed that there were 8, 4, 3, and 1 troops remaining when passing through the gate, road, bridge and the ship consecutively. From your sight, the numbers of troops must be more than 1000 but less than 2000. How many troops were you leading in this expedition?</a:t>
            </a:r>
            <a:endParaRPr>
              <a:solidFill>
                <a:srgbClr val="333333"/>
              </a:solidFill>
              <a:highlight>
                <a:srgbClr val="FFFFFF"/>
              </a:highlight>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30"/>
          <p:cNvCxnSpPr/>
          <p:nvPr/>
        </p:nvCxnSpPr>
        <p:spPr>
          <a:xfrm>
            <a:off x="2546400" y="11712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27" name="Google Shape;227;p30"/>
          <p:cNvCxnSpPr/>
          <p:nvPr/>
        </p:nvCxnSpPr>
        <p:spPr>
          <a:xfrm>
            <a:off x="4680000" y="11712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28" name="Google Shape;228;p30"/>
          <p:cNvCxnSpPr/>
          <p:nvPr/>
        </p:nvCxnSpPr>
        <p:spPr>
          <a:xfrm>
            <a:off x="3079800" y="20094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29" name="Google Shape;229;p30"/>
          <p:cNvCxnSpPr/>
          <p:nvPr/>
        </p:nvCxnSpPr>
        <p:spPr>
          <a:xfrm>
            <a:off x="4146600" y="20094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30" name="Google Shape;230;p30"/>
          <p:cNvCxnSpPr/>
          <p:nvPr/>
        </p:nvCxnSpPr>
        <p:spPr>
          <a:xfrm>
            <a:off x="3308400" y="27714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31" name="Google Shape;231;p30"/>
          <p:cNvCxnSpPr/>
          <p:nvPr/>
        </p:nvCxnSpPr>
        <p:spPr>
          <a:xfrm>
            <a:off x="3918000" y="2771450"/>
            <a:ext cx="0" cy="775200"/>
          </a:xfrm>
          <a:prstGeom prst="straightConnector1">
            <a:avLst/>
          </a:prstGeom>
          <a:noFill/>
          <a:ln cap="flat" cmpd="sng" w="38100">
            <a:solidFill>
              <a:srgbClr val="FF9900"/>
            </a:solidFill>
            <a:prstDash val="solid"/>
            <a:round/>
            <a:headEnd len="med" w="med" type="none"/>
            <a:tailEnd len="med" w="med" type="none"/>
          </a:ln>
        </p:spPr>
      </p:cxnSp>
      <p:cxnSp>
        <p:nvCxnSpPr>
          <p:cNvPr id="232" name="Google Shape;232;p30"/>
          <p:cNvCxnSpPr/>
          <p:nvPr/>
        </p:nvCxnSpPr>
        <p:spPr>
          <a:xfrm>
            <a:off x="3460800" y="3533450"/>
            <a:ext cx="0" cy="536100"/>
          </a:xfrm>
          <a:prstGeom prst="straightConnector1">
            <a:avLst/>
          </a:prstGeom>
          <a:noFill/>
          <a:ln cap="flat" cmpd="sng" w="38100">
            <a:solidFill>
              <a:srgbClr val="FF9900"/>
            </a:solidFill>
            <a:prstDash val="solid"/>
            <a:round/>
            <a:headEnd len="med" w="med" type="none"/>
            <a:tailEnd len="med" w="med" type="none"/>
          </a:ln>
        </p:spPr>
      </p:cxnSp>
      <p:cxnSp>
        <p:nvCxnSpPr>
          <p:cNvPr id="233" name="Google Shape;233;p30"/>
          <p:cNvCxnSpPr/>
          <p:nvPr/>
        </p:nvCxnSpPr>
        <p:spPr>
          <a:xfrm>
            <a:off x="3765600" y="3533450"/>
            <a:ext cx="0" cy="536100"/>
          </a:xfrm>
          <a:prstGeom prst="straightConnector1">
            <a:avLst/>
          </a:prstGeom>
          <a:noFill/>
          <a:ln cap="flat" cmpd="sng" w="38100">
            <a:solidFill>
              <a:srgbClr val="FF9900"/>
            </a:solidFill>
            <a:prstDash val="solid"/>
            <a:round/>
            <a:headEnd len="med" w="med" type="none"/>
            <a:tailEnd len="med" w="med" type="none"/>
          </a:ln>
        </p:spPr>
      </p:cxnSp>
      <p:sp>
        <p:nvSpPr>
          <p:cNvPr id="234" name="Google Shape;234;p30"/>
          <p:cNvSpPr txBox="1"/>
          <p:nvPr/>
        </p:nvSpPr>
        <p:spPr>
          <a:xfrm>
            <a:off x="5093500" y="1397150"/>
            <a:ext cx="11430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City Gate</a:t>
            </a:r>
            <a:endParaRPr/>
          </a:p>
        </p:txBody>
      </p:sp>
      <p:sp>
        <p:nvSpPr>
          <p:cNvPr id="235" name="Google Shape;235;p30"/>
          <p:cNvSpPr txBox="1"/>
          <p:nvPr/>
        </p:nvSpPr>
        <p:spPr>
          <a:xfrm>
            <a:off x="5093500" y="2159150"/>
            <a:ext cx="11430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Road</a:t>
            </a:r>
            <a:endParaRPr/>
          </a:p>
        </p:txBody>
      </p:sp>
      <p:sp>
        <p:nvSpPr>
          <p:cNvPr id="236" name="Google Shape;236;p30"/>
          <p:cNvSpPr txBox="1"/>
          <p:nvPr/>
        </p:nvSpPr>
        <p:spPr>
          <a:xfrm>
            <a:off x="5093500" y="2997350"/>
            <a:ext cx="11430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Bridge</a:t>
            </a:r>
            <a:endParaRPr/>
          </a:p>
        </p:txBody>
      </p:sp>
      <p:sp>
        <p:nvSpPr>
          <p:cNvPr id="237" name="Google Shape;237;p30"/>
          <p:cNvSpPr txBox="1"/>
          <p:nvPr/>
        </p:nvSpPr>
        <p:spPr>
          <a:xfrm>
            <a:off x="4941100" y="3683150"/>
            <a:ext cx="11430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Enter ship</a:t>
            </a:r>
            <a:endParaRPr/>
          </a:p>
        </p:txBody>
      </p:sp>
      <p:grpSp>
        <p:nvGrpSpPr>
          <p:cNvPr id="238" name="Google Shape;238;p30"/>
          <p:cNvGrpSpPr/>
          <p:nvPr/>
        </p:nvGrpSpPr>
        <p:grpSpPr>
          <a:xfrm>
            <a:off x="2738350" y="1173913"/>
            <a:ext cx="152677" cy="381225"/>
            <a:chOff x="3386850" y="2264625"/>
            <a:chExt cx="203950" cy="509250"/>
          </a:xfrm>
        </p:grpSpPr>
        <p:sp>
          <p:nvSpPr>
            <p:cNvPr id="239" name="Google Shape;239;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30"/>
          <p:cNvGrpSpPr/>
          <p:nvPr/>
        </p:nvGrpSpPr>
        <p:grpSpPr>
          <a:xfrm>
            <a:off x="2966950" y="1173913"/>
            <a:ext cx="152677" cy="381225"/>
            <a:chOff x="3386850" y="2264625"/>
            <a:chExt cx="203950" cy="509250"/>
          </a:xfrm>
        </p:grpSpPr>
        <p:sp>
          <p:nvSpPr>
            <p:cNvPr id="242" name="Google Shape;242;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0"/>
          <p:cNvGrpSpPr/>
          <p:nvPr/>
        </p:nvGrpSpPr>
        <p:grpSpPr>
          <a:xfrm>
            <a:off x="3195550" y="1173913"/>
            <a:ext cx="152677" cy="381225"/>
            <a:chOff x="3386850" y="2264625"/>
            <a:chExt cx="203950" cy="509250"/>
          </a:xfrm>
        </p:grpSpPr>
        <p:sp>
          <p:nvSpPr>
            <p:cNvPr id="245" name="Google Shape;245;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30"/>
          <p:cNvGrpSpPr/>
          <p:nvPr/>
        </p:nvGrpSpPr>
        <p:grpSpPr>
          <a:xfrm>
            <a:off x="3424150" y="1173913"/>
            <a:ext cx="152677" cy="381225"/>
            <a:chOff x="3386850" y="2264625"/>
            <a:chExt cx="203950" cy="509250"/>
          </a:xfrm>
        </p:grpSpPr>
        <p:sp>
          <p:nvSpPr>
            <p:cNvPr id="248" name="Google Shape;248;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30"/>
          <p:cNvGrpSpPr/>
          <p:nvPr/>
        </p:nvGrpSpPr>
        <p:grpSpPr>
          <a:xfrm>
            <a:off x="3652750" y="1173913"/>
            <a:ext cx="152677" cy="381225"/>
            <a:chOff x="3386850" y="2264625"/>
            <a:chExt cx="203950" cy="509250"/>
          </a:xfrm>
        </p:grpSpPr>
        <p:sp>
          <p:nvSpPr>
            <p:cNvPr id="251" name="Google Shape;251;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30"/>
          <p:cNvGrpSpPr/>
          <p:nvPr/>
        </p:nvGrpSpPr>
        <p:grpSpPr>
          <a:xfrm>
            <a:off x="3881350" y="1173913"/>
            <a:ext cx="152677" cy="381225"/>
            <a:chOff x="3386850" y="2264625"/>
            <a:chExt cx="203950" cy="509250"/>
          </a:xfrm>
        </p:grpSpPr>
        <p:sp>
          <p:nvSpPr>
            <p:cNvPr id="254" name="Google Shape;254;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0"/>
          <p:cNvGrpSpPr/>
          <p:nvPr/>
        </p:nvGrpSpPr>
        <p:grpSpPr>
          <a:xfrm>
            <a:off x="4109950" y="1173913"/>
            <a:ext cx="152677" cy="381225"/>
            <a:chOff x="3386850" y="2264625"/>
            <a:chExt cx="203950" cy="509250"/>
          </a:xfrm>
        </p:grpSpPr>
        <p:sp>
          <p:nvSpPr>
            <p:cNvPr id="257" name="Google Shape;257;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0"/>
          <p:cNvGrpSpPr/>
          <p:nvPr/>
        </p:nvGrpSpPr>
        <p:grpSpPr>
          <a:xfrm>
            <a:off x="4338550" y="1173913"/>
            <a:ext cx="152677" cy="381225"/>
            <a:chOff x="3386850" y="2264625"/>
            <a:chExt cx="203950" cy="509250"/>
          </a:xfrm>
        </p:grpSpPr>
        <p:sp>
          <p:nvSpPr>
            <p:cNvPr id="260" name="Google Shape;260;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30"/>
          <p:cNvGrpSpPr/>
          <p:nvPr/>
        </p:nvGrpSpPr>
        <p:grpSpPr>
          <a:xfrm>
            <a:off x="3195550" y="2012113"/>
            <a:ext cx="152677" cy="381225"/>
            <a:chOff x="3386850" y="2264625"/>
            <a:chExt cx="203950" cy="509250"/>
          </a:xfrm>
        </p:grpSpPr>
        <p:sp>
          <p:nvSpPr>
            <p:cNvPr id="263" name="Google Shape;263;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30"/>
          <p:cNvGrpSpPr/>
          <p:nvPr/>
        </p:nvGrpSpPr>
        <p:grpSpPr>
          <a:xfrm>
            <a:off x="3424150" y="2012113"/>
            <a:ext cx="152677" cy="381225"/>
            <a:chOff x="3386850" y="2264625"/>
            <a:chExt cx="203950" cy="509250"/>
          </a:xfrm>
        </p:grpSpPr>
        <p:sp>
          <p:nvSpPr>
            <p:cNvPr id="266" name="Google Shape;266;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0"/>
          <p:cNvGrpSpPr/>
          <p:nvPr/>
        </p:nvGrpSpPr>
        <p:grpSpPr>
          <a:xfrm>
            <a:off x="3652750" y="2012113"/>
            <a:ext cx="152677" cy="381225"/>
            <a:chOff x="3386850" y="2264625"/>
            <a:chExt cx="203950" cy="509250"/>
          </a:xfrm>
        </p:grpSpPr>
        <p:sp>
          <p:nvSpPr>
            <p:cNvPr id="269" name="Google Shape;269;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0"/>
          <p:cNvGrpSpPr/>
          <p:nvPr/>
        </p:nvGrpSpPr>
        <p:grpSpPr>
          <a:xfrm>
            <a:off x="3881350" y="2012113"/>
            <a:ext cx="152677" cy="381225"/>
            <a:chOff x="3386850" y="2264625"/>
            <a:chExt cx="203950" cy="509250"/>
          </a:xfrm>
        </p:grpSpPr>
        <p:sp>
          <p:nvSpPr>
            <p:cNvPr id="272" name="Google Shape;272;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30"/>
          <p:cNvGrpSpPr/>
          <p:nvPr/>
        </p:nvGrpSpPr>
        <p:grpSpPr>
          <a:xfrm>
            <a:off x="3347950" y="2774113"/>
            <a:ext cx="152677" cy="381225"/>
            <a:chOff x="3386850" y="2264625"/>
            <a:chExt cx="203950" cy="509250"/>
          </a:xfrm>
        </p:grpSpPr>
        <p:sp>
          <p:nvSpPr>
            <p:cNvPr id="275" name="Google Shape;275;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30"/>
          <p:cNvGrpSpPr/>
          <p:nvPr/>
        </p:nvGrpSpPr>
        <p:grpSpPr>
          <a:xfrm>
            <a:off x="3576550" y="2774113"/>
            <a:ext cx="152677" cy="381225"/>
            <a:chOff x="3386850" y="2264625"/>
            <a:chExt cx="203950" cy="509250"/>
          </a:xfrm>
        </p:grpSpPr>
        <p:sp>
          <p:nvSpPr>
            <p:cNvPr id="278" name="Google Shape;278;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30"/>
          <p:cNvGrpSpPr/>
          <p:nvPr/>
        </p:nvGrpSpPr>
        <p:grpSpPr>
          <a:xfrm>
            <a:off x="3728950" y="2774113"/>
            <a:ext cx="152677" cy="381225"/>
            <a:chOff x="3386850" y="2264625"/>
            <a:chExt cx="203950" cy="509250"/>
          </a:xfrm>
        </p:grpSpPr>
        <p:sp>
          <p:nvSpPr>
            <p:cNvPr id="281" name="Google Shape;281;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30"/>
          <p:cNvGrpSpPr/>
          <p:nvPr/>
        </p:nvGrpSpPr>
        <p:grpSpPr>
          <a:xfrm>
            <a:off x="3576550" y="3536113"/>
            <a:ext cx="152677" cy="381225"/>
            <a:chOff x="3386850" y="2264625"/>
            <a:chExt cx="203950" cy="509250"/>
          </a:xfrm>
        </p:grpSpPr>
        <p:sp>
          <p:nvSpPr>
            <p:cNvPr id="284" name="Google Shape;284;p30"/>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Group Discussion</a:t>
            </a:r>
            <a:endParaRPr sz="3000"/>
          </a:p>
        </p:txBody>
      </p:sp>
      <p:sp>
        <p:nvSpPr>
          <p:cNvPr id="291" name="Google Shape;291;p31"/>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How would you represent fibonacci f</a:t>
            </a:r>
            <a:r>
              <a:rPr baseline="-25000" lang="en"/>
              <a:t>n</a:t>
            </a:r>
            <a:r>
              <a:rPr lang="en"/>
              <a:t> = f</a:t>
            </a:r>
            <a:r>
              <a:rPr baseline="-25000" lang="en"/>
              <a:t>n-1</a:t>
            </a:r>
            <a:r>
              <a:rPr lang="en"/>
              <a:t> + f</a:t>
            </a:r>
            <a:r>
              <a:rPr baseline="-25000" lang="en"/>
              <a:t>n-2</a:t>
            </a:r>
            <a:r>
              <a:rPr lang="en">
                <a:solidFill>
                  <a:schemeClr val="dk2"/>
                </a:solidFill>
              </a:rPr>
              <a:t> in a function in term of n?</a:t>
            </a:r>
            <a:endParaRPr baseline="-25000"/>
          </a:p>
        </p:txBody>
      </p:sp>
      <p:sp>
        <p:nvSpPr>
          <p:cNvPr id="292" name="Google Shape;292;p3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cxnSp>
        <p:nvCxnSpPr>
          <p:cNvPr id="68" name="Google Shape;68;p14"/>
          <p:cNvCxnSpPr/>
          <p:nvPr/>
        </p:nvCxnSpPr>
        <p:spPr>
          <a:xfrm rot="10800000">
            <a:off x="1826900" y="1868725"/>
            <a:ext cx="12000" cy="2652300"/>
          </a:xfrm>
          <a:prstGeom prst="straightConnector1">
            <a:avLst/>
          </a:prstGeom>
          <a:noFill/>
          <a:ln cap="flat" cmpd="sng" w="9525">
            <a:solidFill>
              <a:schemeClr val="dk2"/>
            </a:solidFill>
            <a:prstDash val="solid"/>
            <a:round/>
            <a:headEnd len="med" w="med" type="none"/>
            <a:tailEnd len="med" w="med" type="triangle"/>
          </a:ln>
        </p:spPr>
      </p:cxnSp>
      <p:cxnSp>
        <p:nvCxnSpPr>
          <p:cNvPr id="69" name="Google Shape;69;p14"/>
          <p:cNvCxnSpPr/>
          <p:nvPr/>
        </p:nvCxnSpPr>
        <p:spPr>
          <a:xfrm>
            <a:off x="1838900" y="4521025"/>
            <a:ext cx="4093500" cy="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1523500" y="1512400"/>
            <a:ext cx="803100" cy="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Math</a:t>
            </a:r>
            <a:endParaRPr/>
          </a:p>
        </p:txBody>
      </p:sp>
      <p:sp>
        <p:nvSpPr>
          <p:cNvPr id="71" name="Google Shape;71;p14"/>
          <p:cNvSpPr txBox="1"/>
          <p:nvPr/>
        </p:nvSpPr>
        <p:spPr>
          <a:xfrm>
            <a:off x="6016750" y="4310075"/>
            <a:ext cx="1526100" cy="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Programming</a:t>
            </a:r>
            <a:endParaRPr/>
          </a:p>
        </p:txBody>
      </p:sp>
      <p:sp>
        <p:nvSpPr>
          <p:cNvPr id="72" name="Google Shape;72;p14"/>
          <p:cNvSpPr txBox="1"/>
          <p:nvPr/>
        </p:nvSpPr>
        <p:spPr>
          <a:xfrm>
            <a:off x="2040725" y="2062175"/>
            <a:ext cx="12858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Abstract Math Concept</a:t>
            </a:r>
            <a:endParaRPr/>
          </a:p>
        </p:txBody>
      </p:sp>
      <p:sp>
        <p:nvSpPr>
          <p:cNvPr id="73" name="Google Shape;73;p14"/>
          <p:cNvSpPr txBox="1"/>
          <p:nvPr/>
        </p:nvSpPr>
        <p:spPr>
          <a:xfrm>
            <a:off x="4860125" y="3917175"/>
            <a:ext cx="6858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Computation</a:t>
            </a:r>
            <a:endParaRPr/>
          </a:p>
        </p:txBody>
      </p:sp>
      <p:sp>
        <p:nvSpPr>
          <p:cNvPr id="74" name="Google Shape;74;p14"/>
          <p:cNvSpPr txBox="1"/>
          <p:nvPr/>
        </p:nvSpPr>
        <p:spPr>
          <a:xfrm>
            <a:off x="5172075" y="2193275"/>
            <a:ext cx="903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RSA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922000" y="891775"/>
            <a:ext cx="81735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Characteristic Equation</a:t>
            </a:r>
            <a:endParaRPr sz="3000"/>
          </a:p>
        </p:txBody>
      </p:sp>
      <p:sp>
        <p:nvSpPr>
          <p:cNvPr id="298" name="Google Shape;298;p32"/>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all functions f(n) = a</a:t>
            </a:r>
            <a:r>
              <a:rPr baseline="-25000" lang="en"/>
              <a:t>1</a:t>
            </a:r>
            <a:r>
              <a:rPr lang="en"/>
              <a:t>.f(n-1) + a</a:t>
            </a:r>
            <a:r>
              <a:rPr baseline="-25000" lang="en"/>
              <a:t>2</a:t>
            </a:r>
            <a:r>
              <a:rPr lang="en"/>
              <a:t>.f(n-2) + … + a</a:t>
            </a:r>
            <a:r>
              <a:rPr baseline="-25000" lang="en"/>
              <a:t>k</a:t>
            </a:r>
            <a:r>
              <a:rPr lang="en"/>
              <a:t>.f(n-k),</a:t>
            </a:r>
            <a:endParaRPr/>
          </a:p>
          <a:p>
            <a:pPr indent="0" lvl="0" marL="0" rtl="0" algn="l">
              <a:spcBef>
                <a:spcPts val="600"/>
              </a:spcBef>
              <a:spcAft>
                <a:spcPts val="0"/>
              </a:spcAft>
              <a:buNone/>
            </a:pPr>
            <a:r>
              <a:rPr lang="en"/>
              <a:t>f(n) can be represented by b</a:t>
            </a:r>
            <a:r>
              <a:rPr baseline="-25000" lang="en"/>
              <a:t>1</a:t>
            </a:r>
            <a:r>
              <a:rPr lang="en"/>
              <a:t>.x</a:t>
            </a:r>
            <a:r>
              <a:rPr baseline="-25000" lang="en"/>
              <a:t>1</a:t>
            </a:r>
            <a:r>
              <a:rPr baseline="30000" lang="en"/>
              <a:t>n</a:t>
            </a:r>
            <a:r>
              <a:rPr lang="en"/>
              <a:t> + b</a:t>
            </a:r>
            <a:r>
              <a:rPr baseline="-25000" lang="en"/>
              <a:t>2</a:t>
            </a:r>
            <a:r>
              <a:rPr lang="en"/>
              <a:t>.x</a:t>
            </a:r>
            <a:r>
              <a:rPr baseline="-25000" lang="en"/>
              <a:t>2</a:t>
            </a:r>
            <a:r>
              <a:rPr baseline="30000" lang="en"/>
              <a:t>n</a:t>
            </a:r>
            <a:r>
              <a:rPr lang="en"/>
              <a:t> + … + b</a:t>
            </a:r>
            <a:r>
              <a:rPr baseline="-25000" lang="en"/>
              <a:t>i</a:t>
            </a:r>
            <a:r>
              <a:rPr lang="en"/>
              <a:t>.x</a:t>
            </a:r>
            <a:r>
              <a:rPr baseline="-25000" lang="en"/>
              <a:t>i</a:t>
            </a:r>
            <a:r>
              <a:rPr baseline="30000" lang="en"/>
              <a:t>n</a:t>
            </a:r>
            <a:r>
              <a:rPr lang="en"/>
              <a:t>, where x</a:t>
            </a:r>
            <a:r>
              <a:rPr baseline="-25000" lang="en"/>
              <a:t>1</a:t>
            </a:r>
            <a:r>
              <a:rPr lang="en"/>
              <a:t>, x</a:t>
            </a:r>
            <a:r>
              <a:rPr baseline="-25000" lang="en"/>
              <a:t>2</a:t>
            </a:r>
            <a:r>
              <a:rPr lang="en"/>
              <a:t>, …, x</a:t>
            </a:r>
            <a:r>
              <a:rPr baseline="-25000" lang="en"/>
              <a:t>n</a:t>
            </a:r>
            <a:r>
              <a:rPr lang="en"/>
              <a:t> are the roots of polynomial:</a:t>
            </a:r>
            <a:endParaRPr/>
          </a:p>
          <a:p>
            <a:pPr indent="0" lvl="0" marL="0" rtl="0" algn="l">
              <a:spcBef>
                <a:spcPts val="600"/>
              </a:spcBef>
              <a:spcAft>
                <a:spcPts val="0"/>
              </a:spcAft>
              <a:buNone/>
            </a:pPr>
            <a:r>
              <a:rPr lang="en"/>
              <a:t>x</a:t>
            </a:r>
            <a:r>
              <a:rPr baseline="30000" lang="en"/>
              <a:t>n</a:t>
            </a:r>
            <a:r>
              <a:rPr lang="en"/>
              <a:t> = a</a:t>
            </a:r>
            <a:r>
              <a:rPr baseline="-25000" lang="en"/>
              <a:t>1</a:t>
            </a:r>
            <a:r>
              <a:rPr lang="en"/>
              <a:t>.x</a:t>
            </a:r>
            <a:r>
              <a:rPr baseline="30000" lang="en"/>
              <a:t>n-1</a:t>
            </a:r>
            <a:r>
              <a:rPr lang="en"/>
              <a:t> + a</a:t>
            </a:r>
            <a:r>
              <a:rPr baseline="-25000" lang="en"/>
              <a:t>2</a:t>
            </a:r>
            <a:r>
              <a:rPr lang="en"/>
              <a:t>.x</a:t>
            </a:r>
            <a:r>
              <a:rPr baseline="30000" lang="en"/>
              <a:t>n-2</a:t>
            </a:r>
            <a:r>
              <a:rPr lang="en"/>
              <a:t> + … + a</a:t>
            </a:r>
            <a:r>
              <a:rPr baseline="-25000" lang="en"/>
              <a:t>k</a:t>
            </a:r>
            <a:r>
              <a:rPr lang="en"/>
              <a:t>.x</a:t>
            </a:r>
            <a:r>
              <a:rPr baseline="30000" lang="en"/>
              <a:t>n-k</a:t>
            </a:r>
            <a:endParaRPr baseline="30000"/>
          </a:p>
        </p:txBody>
      </p:sp>
      <p:grpSp>
        <p:nvGrpSpPr>
          <p:cNvPr id="299" name="Google Shape;299;p32"/>
          <p:cNvGrpSpPr/>
          <p:nvPr/>
        </p:nvGrpSpPr>
        <p:grpSpPr>
          <a:xfrm>
            <a:off x="8119638" y="225980"/>
            <a:ext cx="539546" cy="879605"/>
            <a:chOff x="6730350" y="2315900"/>
            <a:chExt cx="257700" cy="420100"/>
          </a:xfrm>
        </p:grpSpPr>
        <p:sp>
          <p:nvSpPr>
            <p:cNvPr id="300" name="Google Shape;300;p3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Problems</a:t>
            </a:r>
            <a:endParaRPr/>
          </a:p>
        </p:txBody>
      </p:sp>
      <p:sp>
        <p:nvSpPr>
          <p:cNvPr id="310" name="Google Shape;310;p33"/>
          <p:cNvSpPr txBox="1"/>
          <p:nvPr>
            <p:ph idx="1" type="body"/>
          </p:nvPr>
        </p:nvSpPr>
        <p:spPr>
          <a:xfrm>
            <a:off x="922000" y="2845600"/>
            <a:ext cx="6866100" cy="140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Solve using concepts or algorithm that you know</a:t>
            </a:r>
            <a:endParaRPr/>
          </a:p>
        </p:txBody>
      </p:sp>
      <p:grpSp>
        <p:nvGrpSpPr>
          <p:cNvPr id="311" name="Google Shape;311;p33"/>
          <p:cNvGrpSpPr/>
          <p:nvPr/>
        </p:nvGrpSpPr>
        <p:grpSpPr>
          <a:xfrm>
            <a:off x="7864658" y="371176"/>
            <a:ext cx="896264" cy="896314"/>
            <a:chOff x="570875" y="4322250"/>
            <a:chExt cx="443300" cy="443325"/>
          </a:xfrm>
        </p:grpSpPr>
        <p:sp>
          <p:nvSpPr>
            <p:cNvPr id="312" name="Google Shape;312;p3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Locker Problem</a:t>
            </a:r>
            <a:endParaRPr sz="3000"/>
          </a:p>
        </p:txBody>
      </p:sp>
      <p:sp>
        <p:nvSpPr>
          <p:cNvPr id="321" name="Google Shape;321;p34"/>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242729"/>
                </a:solidFill>
                <a:latin typeface="Raleway"/>
                <a:ea typeface="Raleway"/>
                <a:cs typeface="Raleway"/>
                <a:sym typeface="Raleway"/>
              </a:rPr>
              <a:t>A school has 169 lockers and 100 students. All lockers are closed on the first day of school. As the students enter, the first student, denoted S1, opens every locker. Then the second student, S2, begins wit</a:t>
            </a:r>
            <a:r>
              <a:rPr lang="en" sz="1400">
                <a:solidFill>
                  <a:srgbClr val="242729"/>
                </a:solidFill>
                <a:latin typeface="Raleway"/>
                <a:ea typeface="Raleway"/>
                <a:cs typeface="Raleway"/>
                <a:sym typeface="Raleway"/>
              </a:rPr>
              <a:t>open</a:t>
            </a:r>
            <a:r>
              <a:rPr lang="en" sz="1400">
                <a:solidFill>
                  <a:srgbClr val="242729"/>
                </a:solidFill>
                <a:latin typeface="Raleway"/>
                <a:ea typeface="Raleway"/>
                <a:cs typeface="Raleway"/>
                <a:sym typeface="Raleway"/>
              </a:rPr>
              <a:t>h the second locker, denoted L2, and closes every other locker. Student S3 begins with the third locker and changes every third locker (closes it if it was , and opens it if it was closed). Student S4 begins with locker L4 and changes every fourth locker. Student S5 starts with L5 and changes every fifth locker, and so on, until student S100 changes L100.</a:t>
            </a:r>
            <a:endParaRPr sz="1400">
              <a:solidFill>
                <a:srgbClr val="242729"/>
              </a:solidFill>
              <a:latin typeface="Raleway"/>
              <a:ea typeface="Raleway"/>
              <a:cs typeface="Raleway"/>
              <a:sym typeface="Raleway"/>
            </a:endParaRPr>
          </a:p>
          <a:p>
            <a:pPr indent="0" lvl="0" marL="0" rtl="0" algn="l">
              <a:lnSpc>
                <a:spcPct val="115000"/>
              </a:lnSpc>
              <a:spcBef>
                <a:spcPts val="1100"/>
              </a:spcBef>
              <a:spcAft>
                <a:spcPts val="0"/>
              </a:spcAft>
              <a:buClr>
                <a:schemeClr val="dk1"/>
              </a:buClr>
              <a:buSzPts val="1100"/>
              <a:buFont typeface="Arial"/>
              <a:buNone/>
            </a:pPr>
            <a:r>
              <a:rPr lang="en" sz="1400">
                <a:solidFill>
                  <a:srgbClr val="242729"/>
                </a:solidFill>
                <a:latin typeface="Raleway"/>
                <a:ea typeface="Raleway"/>
                <a:cs typeface="Raleway"/>
                <a:sym typeface="Raleway"/>
              </a:rPr>
              <a:t>After all the students have passed through the building and changed the lockers, how many lockers are open? Write a program to find your answer.</a:t>
            </a:r>
            <a:endParaRPr sz="1400">
              <a:solidFill>
                <a:srgbClr val="242729"/>
              </a:solidFill>
              <a:latin typeface="Raleway"/>
              <a:ea typeface="Raleway"/>
              <a:cs typeface="Raleway"/>
              <a:sym typeface="Raleway"/>
            </a:endParaRPr>
          </a:p>
          <a:p>
            <a:pPr indent="0" lvl="0" marL="0" rtl="0" algn="l">
              <a:spcBef>
                <a:spcPts val="1100"/>
              </a:spcBef>
              <a:spcAft>
                <a:spcPts val="0"/>
              </a:spcAft>
              <a:buNone/>
            </a:pPr>
            <a:r>
              <a:t/>
            </a:r>
            <a:endParaRPr sz="1400"/>
          </a:p>
        </p:txBody>
      </p:sp>
      <p:sp>
        <p:nvSpPr>
          <p:cNvPr id="322" name="Google Shape;322;p3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Black or White</a:t>
            </a:r>
            <a:endParaRPr sz="3000"/>
          </a:p>
        </p:txBody>
      </p:sp>
      <p:sp>
        <p:nvSpPr>
          <p:cNvPr id="328" name="Google Shape;328;p35"/>
          <p:cNvSpPr txBox="1"/>
          <p:nvPr>
            <p:ph idx="1" type="body"/>
          </p:nvPr>
        </p:nvSpPr>
        <p:spPr>
          <a:xfrm>
            <a:off x="922000" y="1504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is a box containing 75 white balls and 150 black balls. 2 balls are taken from the box, then:</a:t>
            </a:r>
            <a:endParaRPr/>
          </a:p>
          <a:p>
            <a:pPr indent="-342900" lvl="0" marL="457200" rtl="0" algn="l">
              <a:spcBef>
                <a:spcPts val="600"/>
              </a:spcBef>
              <a:spcAft>
                <a:spcPts val="0"/>
              </a:spcAft>
              <a:buSzPts val="1800"/>
              <a:buAutoNum type="arabicPeriod"/>
            </a:pPr>
            <a:r>
              <a:rPr lang="en"/>
              <a:t>If both the balls are black, one ball returns to the box, while the other is thrown.</a:t>
            </a:r>
            <a:endParaRPr/>
          </a:p>
          <a:p>
            <a:pPr indent="-342900" lvl="0" marL="457200" rtl="0" algn="l">
              <a:spcBef>
                <a:spcPts val="0"/>
              </a:spcBef>
              <a:spcAft>
                <a:spcPts val="0"/>
              </a:spcAft>
              <a:buSzPts val="1800"/>
              <a:buAutoNum type="arabicPeriod"/>
            </a:pPr>
            <a:r>
              <a:rPr lang="en"/>
              <a:t>If one is black and the other is white, the white ball returns, while the black one is thrown.</a:t>
            </a:r>
            <a:endParaRPr/>
          </a:p>
          <a:p>
            <a:pPr indent="-342900" lvl="0" marL="457200" rtl="0" algn="l">
              <a:spcBef>
                <a:spcPts val="0"/>
              </a:spcBef>
              <a:spcAft>
                <a:spcPts val="0"/>
              </a:spcAft>
              <a:buSzPts val="1800"/>
              <a:buAutoNum type="arabicPeriod"/>
            </a:pPr>
            <a:r>
              <a:rPr lang="en"/>
              <a:t>If both are white, both balls are thrown, and a new black ball is added to the box.</a:t>
            </a:r>
            <a:endParaRPr/>
          </a:p>
          <a:p>
            <a:pPr indent="0" lvl="0" marL="0" rtl="0" algn="l">
              <a:spcBef>
                <a:spcPts val="600"/>
              </a:spcBef>
              <a:spcAft>
                <a:spcPts val="0"/>
              </a:spcAft>
              <a:buNone/>
            </a:pPr>
            <a:r>
              <a:rPr lang="en"/>
              <a:t>What is the color of the last ball if the process are repeated? Try it :)</a:t>
            </a:r>
            <a:endParaRPr/>
          </a:p>
        </p:txBody>
      </p:sp>
      <p:sp>
        <p:nvSpPr>
          <p:cNvPr id="329" name="Google Shape;329;p35"/>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335" name="Google Shape;335;p36"/>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End of today’s workshop</a:t>
            </a:r>
            <a:endParaRPr sz="3000"/>
          </a:p>
        </p:txBody>
      </p:sp>
      <p:sp>
        <p:nvSpPr>
          <p:cNvPr id="341" name="Google Shape;341;p37"/>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See you tomorrow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3057525" y="1464475"/>
            <a:ext cx="3048000" cy="3048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Computing Pi</a:t>
            </a:r>
            <a:endParaRPr sz="3000"/>
          </a:p>
        </p:txBody>
      </p:sp>
      <p:sp>
        <p:nvSpPr>
          <p:cNvPr id="81" name="Google Shape;81;p15"/>
          <p:cNvSpPr/>
          <p:nvPr/>
        </p:nvSpPr>
        <p:spPr>
          <a:xfrm>
            <a:off x="3048000" y="1488275"/>
            <a:ext cx="3048000" cy="3048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5" name="Shape 85"/>
        <p:cNvGrpSpPr/>
        <p:nvPr/>
      </p:nvGrpSpPr>
      <p:grpSpPr>
        <a:xfrm>
          <a:off x="0" y="0"/>
          <a:ext cx="0" cy="0"/>
          <a:chOff x="0" y="0"/>
          <a:chExt cx="0" cy="0"/>
        </a:xfrm>
      </p:grpSpPr>
      <p:sp>
        <p:nvSpPr>
          <p:cNvPr id="86" name="Google Shape;86;p1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a:t>
            </a:r>
            <a:endParaRPr/>
          </a:p>
        </p:txBody>
      </p:sp>
      <p:sp>
        <p:nvSpPr>
          <p:cNvPr id="87" name="Google Shape;87;p16"/>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group will be working together to discuss and solve interesting problems</a:t>
            </a:r>
            <a:endParaRPr/>
          </a:p>
        </p:txBody>
      </p:sp>
      <p:sp>
        <p:nvSpPr>
          <p:cNvPr id="88" name="Google Shape;88;p16"/>
          <p:cNvSpPr/>
          <p:nvPr/>
        </p:nvSpPr>
        <p:spPr>
          <a:xfrm>
            <a:off x="7103857" y="2414546"/>
            <a:ext cx="1104358" cy="134693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660815" y="2741417"/>
            <a:ext cx="1346934" cy="134693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6698174" y="3617400"/>
            <a:ext cx="1346934" cy="1025768"/>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2033575" y="1690875"/>
            <a:ext cx="5372100" cy="20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Raleway"/>
                <a:ea typeface="Raleway"/>
                <a:cs typeface="Raleway"/>
                <a:sym typeface="Raleway"/>
              </a:rPr>
              <a:t>Suppose Tom has an unlimited amount of apple cider in a large tank. He want to measure 7 gallons of apple cider for a customer. He have 1 huge container to store the apple cider for the customer. With only a 36-gallon and 15-gallon measuring devices, how could he measure 7 gallons?</a:t>
            </a:r>
            <a:endParaRPr sz="1800">
              <a:solidFill>
                <a:schemeClr val="dk1"/>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chemeClr val="dk1"/>
                </a:solidFill>
                <a:latin typeface="Raleway"/>
                <a:ea typeface="Raleway"/>
                <a:cs typeface="Raleway"/>
                <a:sym typeface="Raleway"/>
              </a:rPr>
              <a:t>Help Tom with your algorithm!</a:t>
            </a:r>
            <a:endParaRPr sz="1800">
              <a:solidFill>
                <a:schemeClr val="dk1"/>
              </a:solidFill>
              <a:latin typeface="Raleway"/>
              <a:ea typeface="Raleway"/>
              <a:cs typeface="Raleway"/>
              <a:sym typeface="Raleway"/>
            </a:endParaRPr>
          </a:p>
        </p:txBody>
      </p:sp>
      <p:sp>
        <p:nvSpPr>
          <p:cNvPr id="97" name="Google Shape;97;p1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Group Discussion: 7 gallons Part 1</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22000" y="891775"/>
            <a:ext cx="774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Diophantine Equation</a:t>
            </a:r>
            <a:endParaRPr sz="3000"/>
          </a:p>
        </p:txBody>
      </p:sp>
      <p:grpSp>
        <p:nvGrpSpPr>
          <p:cNvPr id="103" name="Google Shape;103;p18"/>
          <p:cNvGrpSpPr/>
          <p:nvPr/>
        </p:nvGrpSpPr>
        <p:grpSpPr>
          <a:xfrm>
            <a:off x="8119638" y="225980"/>
            <a:ext cx="539546" cy="879605"/>
            <a:chOff x="6730350" y="2315900"/>
            <a:chExt cx="257700" cy="420100"/>
          </a:xfrm>
        </p:grpSpPr>
        <p:sp>
          <p:nvSpPr>
            <p:cNvPr id="104" name="Google Shape;104;p1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8"/>
          <p:cNvSpPr txBox="1"/>
          <p:nvPr/>
        </p:nvSpPr>
        <p:spPr>
          <a:xfrm>
            <a:off x="1367800" y="1857713"/>
            <a:ext cx="6858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aleway"/>
                <a:ea typeface="Raleway"/>
                <a:cs typeface="Raleway"/>
                <a:sym typeface="Raleway"/>
              </a:rPr>
              <a:t>Ax + By = C</a:t>
            </a:r>
            <a:endParaRPr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a:p>
            <a:pPr indent="0" lvl="0" marL="0" rtl="0" algn="l">
              <a:spcBef>
                <a:spcPts val="0"/>
              </a:spcBef>
              <a:spcAft>
                <a:spcPts val="0"/>
              </a:spcAft>
              <a:buNone/>
            </a:pPr>
            <a:r>
              <a:rPr lang="en" sz="1800">
                <a:latin typeface="Raleway"/>
                <a:ea typeface="Raleway"/>
                <a:cs typeface="Raleway"/>
                <a:sym typeface="Raleway"/>
              </a:rPr>
              <a:t>Find integer (x,y) that satisfies the equation given integer A, B, C</a:t>
            </a:r>
            <a:endParaRPr sz="18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1" type="body"/>
          </p:nvPr>
        </p:nvSpPr>
        <p:spPr>
          <a:xfrm>
            <a:off x="1029175" y="1674001"/>
            <a:ext cx="6866100" cy="236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500"/>
              </a:spcAft>
              <a:buClr>
                <a:schemeClr val="dk1"/>
              </a:buClr>
              <a:buSzPts val="1100"/>
              <a:buFont typeface="Arial"/>
              <a:buNone/>
            </a:pPr>
            <a:r>
              <a:rPr lang="en">
                <a:solidFill>
                  <a:srgbClr val="161616"/>
                </a:solidFill>
                <a:latin typeface="Raleway"/>
                <a:ea typeface="Raleway"/>
                <a:cs typeface="Raleway"/>
                <a:sym typeface="Raleway"/>
              </a:rPr>
              <a:t>Let a and b be non-zero integers and let d = gcd(a,b). Then there exist integers x and y that satisfy Ax + By = d</a:t>
            </a:r>
            <a:br>
              <a:rPr lang="en">
                <a:solidFill>
                  <a:srgbClr val="161616"/>
                </a:solidFill>
                <a:latin typeface="Raleway"/>
                <a:ea typeface="Raleway"/>
                <a:cs typeface="Raleway"/>
                <a:sym typeface="Raleway"/>
              </a:rPr>
            </a:br>
            <a:r>
              <a:rPr lang="en">
                <a:solidFill>
                  <a:srgbClr val="161616"/>
                </a:solidFill>
                <a:latin typeface="Raleway"/>
                <a:ea typeface="Raleway"/>
                <a:cs typeface="Raleway"/>
                <a:sym typeface="Raleway"/>
              </a:rPr>
              <a:t>Furthermore, there exist integers x and y that satisfy Ax + By = C, if and only if C is divisible by d</a:t>
            </a:r>
            <a:endParaRPr/>
          </a:p>
        </p:txBody>
      </p:sp>
      <p:sp>
        <p:nvSpPr>
          <p:cNvPr id="115" name="Google Shape;115;p19"/>
          <p:cNvSpPr txBox="1"/>
          <p:nvPr>
            <p:ph type="title"/>
          </p:nvPr>
        </p:nvSpPr>
        <p:spPr>
          <a:xfrm>
            <a:off x="922000" y="891775"/>
            <a:ext cx="774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Bezout’s Identity</a:t>
            </a:r>
            <a:endParaRPr sz="3000"/>
          </a:p>
        </p:txBody>
      </p:sp>
      <p:grpSp>
        <p:nvGrpSpPr>
          <p:cNvPr id="116" name="Google Shape;116;p19"/>
          <p:cNvGrpSpPr/>
          <p:nvPr/>
        </p:nvGrpSpPr>
        <p:grpSpPr>
          <a:xfrm>
            <a:off x="8119638" y="225980"/>
            <a:ext cx="539546" cy="879605"/>
            <a:chOff x="6730350" y="2315900"/>
            <a:chExt cx="257700" cy="420100"/>
          </a:xfrm>
        </p:grpSpPr>
        <p:sp>
          <p:nvSpPr>
            <p:cNvPr id="117" name="Google Shape;117;p1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1226800" y="971551"/>
            <a:ext cx="6866100" cy="79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By using Bezout’s Identity, we can identify which linear diophantine equation that have integer solution.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a:t>
            </a:r>
            <a:endParaRPr/>
          </a:p>
          <a:p>
            <a:pPr indent="0" lvl="0" marL="0" rtl="0" algn="l">
              <a:spcBef>
                <a:spcPts val="600"/>
              </a:spcBef>
              <a:spcAft>
                <a:spcPts val="0"/>
              </a:spcAft>
              <a:buNone/>
            </a:pPr>
            <a:r>
              <a:rPr lang="en"/>
              <a:t>36x + 46y = 3 (no integer solution)</a:t>
            </a:r>
            <a:endParaRPr/>
          </a:p>
          <a:p>
            <a:pPr indent="0" lvl="0" marL="0" rtl="0" algn="l">
              <a:spcBef>
                <a:spcPts val="600"/>
              </a:spcBef>
              <a:spcAft>
                <a:spcPts val="0"/>
              </a:spcAft>
              <a:buNone/>
            </a:pPr>
            <a:r>
              <a:rPr lang="en"/>
              <a:t>24x + 87y = 9 (have integer solution)</a:t>
            </a:r>
            <a:endParaRPr/>
          </a:p>
          <a:p>
            <a:pPr indent="0" lvl="0" marL="0" rtl="0" algn="l">
              <a:spcBef>
                <a:spcPts val="600"/>
              </a:spcBef>
              <a:spcAft>
                <a:spcPts val="0"/>
              </a:spcAft>
              <a:buNone/>
            </a:pPr>
            <a:r>
              <a:t/>
            </a:r>
            <a:endParaRPr/>
          </a:p>
        </p:txBody>
      </p:sp>
      <p:grpSp>
        <p:nvGrpSpPr>
          <p:cNvPr id="127" name="Google Shape;127;p20"/>
          <p:cNvGrpSpPr/>
          <p:nvPr/>
        </p:nvGrpSpPr>
        <p:grpSpPr>
          <a:xfrm>
            <a:off x="8119638" y="225980"/>
            <a:ext cx="539546" cy="879605"/>
            <a:chOff x="6730350" y="2315900"/>
            <a:chExt cx="257700" cy="420100"/>
          </a:xfrm>
        </p:grpSpPr>
        <p:sp>
          <p:nvSpPr>
            <p:cNvPr id="128" name="Google Shape;128;p2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nvSpPr>
        <p:spPr>
          <a:xfrm>
            <a:off x="2033575" y="1690875"/>
            <a:ext cx="5372100" cy="20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Raleway"/>
                <a:ea typeface="Raleway"/>
                <a:cs typeface="Raleway"/>
                <a:sym typeface="Raleway"/>
              </a:rPr>
              <a:t>Tom buy a 34-gallon measuring device. Now, with 34-gallon,</a:t>
            </a:r>
            <a:r>
              <a:rPr lang="en" sz="1800">
                <a:solidFill>
                  <a:schemeClr val="dk1"/>
                </a:solidFill>
                <a:latin typeface="Raleway"/>
                <a:ea typeface="Raleway"/>
                <a:cs typeface="Raleway"/>
                <a:sym typeface="Raleway"/>
              </a:rPr>
              <a:t> 36-gallon and 15-gallon measuring devices, how could he measure 7 gallons?</a:t>
            </a:r>
            <a:endParaRPr sz="1800">
              <a:solidFill>
                <a:schemeClr val="dk1"/>
              </a:solidFill>
              <a:latin typeface="Raleway"/>
              <a:ea typeface="Raleway"/>
              <a:cs typeface="Raleway"/>
              <a:sym typeface="Raleway"/>
            </a:endParaRPr>
          </a:p>
        </p:txBody>
      </p:sp>
      <p:sp>
        <p:nvSpPr>
          <p:cNvPr id="138" name="Google Shape;138;p2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Group Discussion: 7 gallons Part 2</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