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</p:sldIdLst>
  <p:sldSz cy="5143500" cx="9144000"/>
  <p:notesSz cx="6858000" cy="9144000"/>
  <p:embeddedFontLst>
    <p:embeddedFont>
      <p:font typeface="Raleway"/>
      <p:regular r:id="rId30"/>
      <p:bold r:id="rId31"/>
      <p:italic r:id="rId32"/>
      <p:boldItalic r:id="rId33"/>
    </p:embeddedFont>
    <p:embeddedFont>
      <p:font typeface="Raleway ExtraBold"/>
      <p:bold r:id="rId34"/>
      <p:boldItalic r:id="rId35"/>
    </p:embeddedFont>
    <p:embeddedFont>
      <p:font typeface="Raleway Light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Raleway-bold.fntdata"/><Relationship Id="rId30" Type="http://schemas.openxmlformats.org/officeDocument/2006/relationships/font" Target="fonts/Raleway-regular.fntdata"/><Relationship Id="rId11" Type="http://schemas.openxmlformats.org/officeDocument/2006/relationships/slide" Target="slides/slide7.xml"/><Relationship Id="rId33" Type="http://schemas.openxmlformats.org/officeDocument/2006/relationships/font" Target="fonts/Raleway-boldItalic.fntdata"/><Relationship Id="rId10" Type="http://schemas.openxmlformats.org/officeDocument/2006/relationships/slide" Target="slides/slide6.xml"/><Relationship Id="rId32" Type="http://schemas.openxmlformats.org/officeDocument/2006/relationships/font" Target="fonts/Raleway-italic.fntdata"/><Relationship Id="rId13" Type="http://schemas.openxmlformats.org/officeDocument/2006/relationships/slide" Target="slides/slide9.xml"/><Relationship Id="rId35" Type="http://schemas.openxmlformats.org/officeDocument/2006/relationships/font" Target="fonts/RalewayExtraBold-boldItalic.fntdata"/><Relationship Id="rId12" Type="http://schemas.openxmlformats.org/officeDocument/2006/relationships/slide" Target="slides/slide8.xml"/><Relationship Id="rId34" Type="http://schemas.openxmlformats.org/officeDocument/2006/relationships/font" Target="fonts/RalewayExtraBold-bold.fntdata"/><Relationship Id="rId15" Type="http://schemas.openxmlformats.org/officeDocument/2006/relationships/slide" Target="slides/slide11.xml"/><Relationship Id="rId37" Type="http://schemas.openxmlformats.org/officeDocument/2006/relationships/font" Target="fonts/RalewayLight-bold.fntdata"/><Relationship Id="rId14" Type="http://schemas.openxmlformats.org/officeDocument/2006/relationships/slide" Target="slides/slide10.xml"/><Relationship Id="rId36" Type="http://schemas.openxmlformats.org/officeDocument/2006/relationships/font" Target="fonts/RalewayLight-regular.fntdata"/><Relationship Id="rId17" Type="http://schemas.openxmlformats.org/officeDocument/2006/relationships/slide" Target="slides/slide13.xml"/><Relationship Id="rId39" Type="http://schemas.openxmlformats.org/officeDocument/2006/relationships/font" Target="fonts/RalewayLight-boldItalic.fntdata"/><Relationship Id="rId16" Type="http://schemas.openxmlformats.org/officeDocument/2006/relationships/slide" Target="slides/slide12.xml"/><Relationship Id="rId38" Type="http://schemas.openxmlformats.org/officeDocument/2006/relationships/font" Target="fonts/RalewayLight-italic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4ca21f59d6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4ca21f59d6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4c98817ceb_1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4c98817ceb_1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4ca21f59d6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4ca21f59d6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4c98817ce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4c98817ce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4ca21f59d6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4ca21f59d6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4c98817ceb_1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4c98817ceb_1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4ca21f59d6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4ca21f59d6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4c98817ceb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4c98817ceb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4bb7c120bc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4bb7c120bc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4bb7c120bc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4bb7c120bc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4e4939194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4e4939194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4c98817ceb_1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4c98817ceb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4c98817ceb_1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4c98817ceb_1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4ca21f59d6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4ca21f59d6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4ca21f59d6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4ca21f59d6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4c98817ceb_1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4c98817ceb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4c98817ceb_1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4c98817ceb_1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4ca21f59d6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4ca21f59d6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4c98817ceb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4c98817ceb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4bb7c120b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4bb7c120b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4bb7c120bc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4bb7c120b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4ca21f59d6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4ca21f59d6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4ca21f59d6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4ca21f59d6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4c98817ceb_1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4c98817ceb_1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bg>
      <p:bgPr>
        <a:solidFill>
          <a:srgbClr val="FFB600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FFFFF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685800" y="3287213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colored">
  <p:cSld name="BLANK_1">
    <p:bg>
      <p:bgPr>
        <a:solidFill>
          <a:srgbClr val="FFB600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" name="Google Shape;52;p11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FFFFF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_2">
  <p:cSld name="TITLE_2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5" name="Google Shape;55;p1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6" name="Google Shape;56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bg>
      <p:bgPr>
        <a:solidFill>
          <a:srgbClr val="FFB600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434343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3"/>
          <p:cNvSpPr txBox="1"/>
          <p:nvPr>
            <p:ph type="ctrTitle"/>
          </p:nvPr>
        </p:nvSpPr>
        <p:spPr>
          <a:xfrm>
            <a:off x="685800" y="2726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685800" y="38306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bg>
      <p:bgPr>
        <a:solidFill>
          <a:srgbClr val="FFB600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 flipH="1"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434343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1757200" y="2161800"/>
            <a:ext cx="56298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419100" lvl="0" marL="457200" rtl="0" algn="ctr"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3000"/>
              <a:buChar char="●"/>
              <a:defRPr i="1" sz="3000">
                <a:solidFill>
                  <a:srgbClr val="434343"/>
                </a:solidFill>
              </a:defRPr>
            </a:lvl1pPr>
            <a:lvl2pPr indent="-419100" lvl="1" marL="91440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○"/>
              <a:defRPr i="1" sz="3000">
                <a:solidFill>
                  <a:srgbClr val="434343"/>
                </a:solidFill>
              </a:defRPr>
            </a:lvl2pPr>
            <a:lvl3pPr indent="-419100" lvl="2" marL="137160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■"/>
              <a:defRPr i="1" sz="3000">
                <a:solidFill>
                  <a:srgbClr val="434343"/>
                </a:solidFill>
              </a:defRPr>
            </a:lvl3pPr>
            <a:lvl4pPr indent="-419100" lvl="3" marL="182880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●"/>
              <a:defRPr i="1" sz="3000">
                <a:solidFill>
                  <a:srgbClr val="434343"/>
                </a:solidFill>
              </a:defRPr>
            </a:lvl4pPr>
            <a:lvl5pPr indent="-419100" lvl="4" marL="228600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○"/>
              <a:defRPr i="1" sz="3000">
                <a:solidFill>
                  <a:srgbClr val="434343"/>
                </a:solidFill>
              </a:defRPr>
            </a:lvl5pPr>
            <a:lvl6pPr indent="-419100" lvl="5" marL="274320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■"/>
              <a:defRPr i="1" sz="3000">
                <a:solidFill>
                  <a:srgbClr val="434343"/>
                </a:solidFill>
              </a:defRPr>
            </a:lvl6pPr>
            <a:lvl7pPr indent="-419100" lvl="6" marL="320040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●"/>
              <a:defRPr i="1" sz="3000">
                <a:solidFill>
                  <a:srgbClr val="434343"/>
                </a:solidFill>
              </a:defRPr>
            </a:lvl7pPr>
            <a:lvl8pPr indent="-419100" lvl="7" marL="365760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○"/>
              <a:defRPr i="1" sz="3000">
                <a:solidFill>
                  <a:srgbClr val="434343"/>
                </a:solidFill>
              </a:defRPr>
            </a:lvl8pPr>
            <a:lvl9pPr indent="-419100" lvl="8" marL="411480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■"/>
              <a:defRPr i="1" sz="30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9" name="Google Shape;19;p4"/>
          <p:cNvSpPr txBox="1"/>
          <p:nvPr/>
        </p:nvSpPr>
        <p:spPr>
          <a:xfrm>
            <a:off x="205550" y="75075"/>
            <a:ext cx="7995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“</a:t>
            </a:r>
            <a:endParaRPr b="1" sz="12000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FFB6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5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922000" y="1885951"/>
            <a:ext cx="68661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Char char="○"/>
              <a:defRPr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B600"/>
                </a:solidFill>
              </a:defRPr>
            </a:lvl1pPr>
            <a:lvl2pPr lvl="1">
              <a:buNone/>
              <a:defRPr>
                <a:solidFill>
                  <a:srgbClr val="FFB600"/>
                </a:solidFill>
              </a:defRPr>
            </a:lvl2pPr>
            <a:lvl3pPr lvl="2">
              <a:buNone/>
              <a:defRPr>
                <a:solidFill>
                  <a:srgbClr val="FFB600"/>
                </a:solidFill>
              </a:defRPr>
            </a:lvl3pPr>
            <a:lvl4pPr lvl="3">
              <a:buNone/>
              <a:defRPr>
                <a:solidFill>
                  <a:srgbClr val="FFB600"/>
                </a:solidFill>
              </a:defRPr>
            </a:lvl4pPr>
            <a:lvl5pPr lvl="4">
              <a:buNone/>
              <a:defRPr>
                <a:solidFill>
                  <a:srgbClr val="FFB600"/>
                </a:solidFill>
              </a:defRPr>
            </a:lvl5pPr>
            <a:lvl6pPr lvl="5">
              <a:buNone/>
              <a:defRPr>
                <a:solidFill>
                  <a:srgbClr val="FFB600"/>
                </a:solidFill>
              </a:defRPr>
            </a:lvl6pPr>
            <a:lvl7pPr lvl="6">
              <a:buNone/>
              <a:defRPr>
                <a:solidFill>
                  <a:srgbClr val="FFB600"/>
                </a:solidFill>
              </a:defRPr>
            </a:lvl7pPr>
            <a:lvl8pPr lvl="7">
              <a:buNone/>
              <a:defRPr>
                <a:solidFill>
                  <a:srgbClr val="FFB600"/>
                </a:solidFill>
              </a:defRPr>
            </a:lvl8pPr>
            <a:lvl9pPr lvl="8">
              <a:buNone/>
              <a:defRPr>
                <a:solidFill>
                  <a:srgbClr val="FFB6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FFB6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6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" type="body"/>
          </p:nvPr>
        </p:nvSpPr>
        <p:spPr>
          <a:xfrm>
            <a:off x="922000" y="1887378"/>
            <a:ext cx="3543300" cy="3027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2" type="body"/>
          </p:nvPr>
        </p:nvSpPr>
        <p:spPr>
          <a:xfrm>
            <a:off x="4678687" y="1887378"/>
            <a:ext cx="3543300" cy="3027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FFB6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7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922000" y="1930500"/>
            <a:ext cx="2332200" cy="291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36" name="Google Shape;36;p7"/>
          <p:cNvSpPr txBox="1"/>
          <p:nvPr>
            <p:ph idx="2" type="body"/>
          </p:nvPr>
        </p:nvSpPr>
        <p:spPr>
          <a:xfrm>
            <a:off x="3373778" y="1930500"/>
            <a:ext cx="2332200" cy="291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37" name="Google Shape;37;p7"/>
          <p:cNvSpPr txBox="1"/>
          <p:nvPr>
            <p:ph idx="3" type="body"/>
          </p:nvPr>
        </p:nvSpPr>
        <p:spPr>
          <a:xfrm>
            <a:off x="5825557" y="1930500"/>
            <a:ext cx="2332200" cy="291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FFB6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8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/>
        </p:txBody>
      </p:sp>
      <p:sp>
        <p:nvSpPr>
          <p:cNvPr id="42" name="Google Shape;42;p8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FFB6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9"/>
          <p:cNvSpPr txBox="1"/>
          <p:nvPr>
            <p:ph idx="1" type="body"/>
          </p:nvPr>
        </p:nvSpPr>
        <p:spPr>
          <a:xfrm>
            <a:off x="457200" y="42539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/>
        </p:txBody>
      </p:sp>
      <p:sp>
        <p:nvSpPr>
          <p:cNvPr id="46" name="Google Shape;46;p9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" name="Google Shape;49;p10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FFB6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922000" y="1885951"/>
            <a:ext cx="6866100" cy="23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●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○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■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Mathematics + Programming</a:t>
            </a:r>
            <a:endParaRPr/>
          </a:p>
        </p:txBody>
      </p:sp>
      <p:sp>
        <p:nvSpPr>
          <p:cNvPr id="62" name="Google Shape;62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Day 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2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Repeating Sequence</a:t>
            </a:r>
            <a:endParaRPr sz="3000"/>
          </a:p>
        </p:txBody>
      </p:sp>
      <p:sp>
        <p:nvSpPr>
          <p:cNvPr id="154" name="Google Shape;154;p22"/>
          <p:cNvSpPr txBox="1"/>
          <p:nvPr>
            <p:ph idx="1" type="body"/>
          </p:nvPr>
        </p:nvSpPr>
        <p:spPr>
          <a:xfrm>
            <a:off x="1303000" y="2343150"/>
            <a:ext cx="18045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3</a:t>
            </a:r>
            <a:r>
              <a:rPr baseline="30000" lang="en"/>
              <a:t>0</a:t>
            </a:r>
            <a:r>
              <a:rPr lang="en"/>
              <a:t> </a:t>
            </a:r>
            <a:r>
              <a:rPr lang="en">
                <a:solidFill>
                  <a:schemeClr val="dk2"/>
                </a:solidFill>
              </a:rPr>
              <a:t>≡</a:t>
            </a:r>
            <a:r>
              <a:rPr lang="en"/>
              <a:t> 1 (mod 10)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3</a:t>
            </a:r>
            <a:r>
              <a:rPr baseline="30000" lang="en">
                <a:solidFill>
                  <a:schemeClr val="dk2"/>
                </a:solidFill>
              </a:rPr>
              <a:t>1</a:t>
            </a:r>
            <a:r>
              <a:rPr lang="en">
                <a:solidFill>
                  <a:schemeClr val="dk2"/>
                </a:solidFill>
              </a:rPr>
              <a:t> ≡ </a:t>
            </a:r>
            <a:r>
              <a:rPr lang="en"/>
              <a:t>3</a:t>
            </a:r>
            <a:r>
              <a:rPr lang="en"/>
              <a:t> (mod 10)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3</a:t>
            </a:r>
            <a:r>
              <a:rPr baseline="30000" lang="en">
                <a:solidFill>
                  <a:schemeClr val="dk2"/>
                </a:solidFill>
              </a:rPr>
              <a:t>2</a:t>
            </a:r>
            <a:r>
              <a:rPr lang="en">
                <a:solidFill>
                  <a:schemeClr val="dk2"/>
                </a:solidFill>
              </a:rPr>
              <a:t> ≡ </a:t>
            </a:r>
            <a:r>
              <a:rPr lang="en"/>
              <a:t>9 </a:t>
            </a:r>
            <a:r>
              <a:rPr lang="en">
                <a:solidFill>
                  <a:schemeClr val="dk2"/>
                </a:solidFill>
              </a:rPr>
              <a:t>(mod 10)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3</a:t>
            </a:r>
            <a:r>
              <a:rPr baseline="30000" lang="en">
                <a:solidFill>
                  <a:schemeClr val="dk2"/>
                </a:solidFill>
              </a:rPr>
              <a:t>3</a:t>
            </a:r>
            <a:r>
              <a:rPr lang="en">
                <a:solidFill>
                  <a:schemeClr val="dk2"/>
                </a:solidFill>
              </a:rPr>
              <a:t> ≡ </a:t>
            </a:r>
            <a:r>
              <a:rPr lang="en"/>
              <a:t>7 </a:t>
            </a:r>
            <a:r>
              <a:rPr lang="en">
                <a:solidFill>
                  <a:schemeClr val="dk2"/>
                </a:solidFill>
              </a:rPr>
              <a:t>(mod 10)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3</a:t>
            </a:r>
            <a:r>
              <a:rPr baseline="30000" lang="en">
                <a:solidFill>
                  <a:schemeClr val="dk2"/>
                </a:solidFill>
              </a:rPr>
              <a:t>4</a:t>
            </a:r>
            <a:r>
              <a:rPr lang="en">
                <a:solidFill>
                  <a:schemeClr val="dk2"/>
                </a:solidFill>
              </a:rPr>
              <a:t> ≡ </a:t>
            </a:r>
            <a:r>
              <a:rPr lang="en"/>
              <a:t>1 </a:t>
            </a:r>
            <a:r>
              <a:rPr lang="en">
                <a:solidFill>
                  <a:schemeClr val="dk2"/>
                </a:solidFill>
              </a:rPr>
              <a:t>(mod 10)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3</a:t>
            </a:r>
            <a:r>
              <a:rPr baseline="30000" lang="en">
                <a:solidFill>
                  <a:schemeClr val="dk2"/>
                </a:solidFill>
              </a:rPr>
              <a:t>5</a:t>
            </a:r>
            <a:r>
              <a:rPr lang="en">
                <a:solidFill>
                  <a:schemeClr val="dk2"/>
                </a:solidFill>
              </a:rPr>
              <a:t> ≡ </a:t>
            </a:r>
            <a:r>
              <a:rPr lang="en"/>
              <a:t>3 </a:t>
            </a:r>
            <a:r>
              <a:rPr lang="en">
                <a:solidFill>
                  <a:schemeClr val="dk2"/>
                </a:solidFill>
              </a:rPr>
              <a:t>(mod 10)</a:t>
            </a:r>
            <a:endParaRPr/>
          </a:p>
        </p:txBody>
      </p:sp>
      <p:sp>
        <p:nvSpPr>
          <p:cNvPr id="155" name="Google Shape;155;p22"/>
          <p:cNvSpPr txBox="1"/>
          <p:nvPr>
            <p:ph idx="1" type="body"/>
          </p:nvPr>
        </p:nvSpPr>
        <p:spPr>
          <a:xfrm>
            <a:off x="3589000" y="2343150"/>
            <a:ext cx="18045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2</a:t>
            </a:r>
            <a:r>
              <a:rPr baseline="30000" lang="en">
                <a:solidFill>
                  <a:schemeClr val="dk2"/>
                </a:solidFill>
              </a:rPr>
              <a:t>1</a:t>
            </a:r>
            <a:r>
              <a:rPr lang="en">
                <a:solidFill>
                  <a:schemeClr val="dk2"/>
                </a:solidFill>
              </a:rPr>
              <a:t> ≡ </a:t>
            </a:r>
            <a:r>
              <a:rPr lang="en"/>
              <a:t>2</a:t>
            </a:r>
            <a:r>
              <a:rPr lang="en"/>
              <a:t> (mod 10)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2</a:t>
            </a:r>
            <a:r>
              <a:rPr baseline="30000" lang="en">
                <a:solidFill>
                  <a:schemeClr val="dk2"/>
                </a:solidFill>
              </a:rPr>
              <a:t>2</a:t>
            </a:r>
            <a:r>
              <a:rPr lang="en">
                <a:solidFill>
                  <a:schemeClr val="dk2"/>
                </a:solidFill>
              </a:rPr>
              <a:t> ≡ </a:t>
            </a:r>
            <a:r>
              <a:rPr lang="en"/>
              <a:t>4</a:t>
            </a:r>
            <a:r>
              <a:rPr lang="en"/>
              <a:t> </a:t>
            </a:r>
            <a:r>
              <a:rPr lang="en">
                <a:solidFill>
                  <a:schemeClr val="dk2"/>
                </a:solidFill>
              </a:rPr>
              <a:t>(mod 10)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2</a:t>
            </a:r>
            <a:r>
              <a:rPr baseline="30000" lang="en">
                <a:solidFill>
                  <a:schemeClr val="dk2"/>
                </a:solidFill>
              </a:rPr>
              <a:t>3</a:t>
            </a:r>
            <a:r>
              <a:rPr lang="en">
                <a:solidFill>
                  <a:schemeClr val="dk2"/>
                </a:solidFill>
              </a:rPr>
              <a:t> ≡ </a:t>
            </a:r>
            <a:r>
              <a:rPr lang="en"/>
              <a:t>8</a:t>
            </a:r>
            <a:r>
              <a:rPr lang="en"/>
              <a:t> </a:t>
            </a:r>
            <a:r>
              <a:rPr lang="en">
                <a:solidFill>
                  <a:schemeClr val="dk2"/>
                </a:solidFill>
              </a:rPr>
              <a:t>(mod 10)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2</a:t>
            </a:r>
            <a:r>
              <a:rPr baseline="30000" lang="en">
                <a:solidFill>
                  <a:schemeClr val="dk2"/>
                </a:solidFill>
              </a:rPr>
              <a:t>4</a:t>
            </a:r>
            <a:r>
              <a:rPr lang="en">
                <a:solidFill>
                  <a:schemeClr val="dk2"/>
                </a:solidFill>
              </a:rPr>
              <a:t> ≡ </a:t>
            </a:r>
            <a:r>
              <a:rPr lang="en"/>
              <a:t>6</a:t>
            </a:r>
            <a:r>
              <a:rPr lang="en"/>
              <a:t> </a:t>
            </a:r>
            <a:r>
              <a:rPr lang="en">
                <a:solidFill>
                  <a:schemeClr val="dk2"/>
                </a:solidFill>
              </a:rPr>
              <a:t>(mod 10)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2</a:t>
            </a:r>
            <a:r>
              <a:rPr baseline="30000" lang="en">
                <a:solidFill>
                  <a:schemeClr val="dk2"/>
                </a:solidFill>
              </a:rPr>
              <a:t>5</a:t>
            </a:r>
            <a:r>
              <a:rPr lang="en">
                <a:solidFill>
                  <a:schemeClr val="dk2"/>
                </a:solidFill>
              </a:rPr>
              <a:t> ≡ </a:t>
            </a:r>
            <a:r>
              <a:rPr lang="en"/>
              <a:t>2</a:t>
            </a:r>
            <a:r>
              <a:rPr lang="en"/>
              <a:t> </a:t>
            </a:r>
            <a:r>
              <a:rPr lang="en">
                <a:solidFill>
                  <a:schemeClr val="dk2"/>
                </a:solidFill>
              </a:rPr>
              <a:t>(mod 10)</a:t>
            </a:r>
            <a:endParaRPr/>
          </a:p>
        </p:txBody>
      </p:sp>
      <p:sp>
        <p:nvSpPr>
          <p:cNvPr id="156" name="Google Shape;156;p22"/>
          <p:cNvSpPr txBox="1"/>
          <p:nvPr>
            <p:ph idx="1" type="body"/>
          </p:nvPr>
        </p:nvSpPr>
        <p:spPr>
          <a:xfrm>
            <a:off x="5646400" y="2266950"/>
            <a:ext cx="18045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7</a:t>
            </a:r>
            <a:r>
              <a:rPr baseline="30000" lang="en">
                <a:solidFill>
                  <a:schemeClr val="dk2"/>
                </a:solidFill>
              </a:rPr>
              <a:t>1</a:t>
            </a:r>
            <a:r>
              <a:rPr lang="en">
                <a:solidFill>
                  <a:schemeClr val="dk2"/>
                </a:solidFill>
              </a:rPr>
              <a:t> ≡ </a:t>
            </a:r>
            <a:r>
              <a:rPr lang="en"/>
              <a:t>7</a:t>
            </a:r>
            <a:r>
              <a:rPr lang="en"/>
              <a:t> (mod 10)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7</a:t>
            </a:r>
            <a:r>
              <a:rPr baseline="30000" lang="en">
                <a:solidFill>
                  <a:schemeClr val="dk2"/>
                </a:solidFill>
              </a:rPr>
              <a:t>2</a:t>
            </a:r>
            <a:r>
              <a:rPr lang="en">
                <a:solidFill>
                  <a:schemeClr val="dk2"/>
                </a:solidFill>
              </a:rPr>
              <a:t> ≡ </a:t>
            </a:r>
            <a:r>
              <a:rPr lang="en"/>
              <a:t>9</a:t>
            </a:r>
            <a:r>
              <a:rPr lang="en"/>
              <a:t> </a:t>
            </a:r>
            <a:r>
              <a:rPr lang="en">
                <a:solidFill>
                  <a:schemeClr val="dk2"/>
                </a:solidFill>
              </a:rPr>
              <a:t>(mod 10)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7</a:t>
            </a:r>
            <a:r>
              <a:rPr baseline="30000" lang="en">
                <a:solidFill>
                  <a:schemeClr val="dk2"/>
                </a:solidFill>
              </a:rPr>
              <a:t>3</a:t>
            </a:r>
            <a:r>
              <a:rPr lang="en">
                <a:solidFill>
                  <a:schemeClr val="dk2"/>
                </a:solidFill>
              </a:rPr>
              <a:t> ≡ </a:t>
            </a:r>
            <a:r>
              <a:rPr lang="en"/>
              <a:t>3</a:t>
            </a:r>
            <a:r>
              <a:rPr lang="en"/>
              <a:t> </a:t>
            </a:r>
            <a:r>
              <a:rPr lang="en">
                <a:solidFill>
                  <a:schemeClr val="dk2"/>
                </a:solidFill>
              </a:rPr>
              <a:t>(mod 10)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7</a:t>
            </a:r>
            <a:r>
              <a:rPr baseline="30000" lang="en">
                <a:solidFill>
                  <a:schemeClr val="dk2"/>
                </a:solidFill>
              </a:rPr>
              <a:t>4</a:t>
            </a:r>
            <a:r>
              <a:rPr lang="en">
                <a:solidFill>
                  <a:schemeClr val="dk2"/>
                </a:solidFill>
              </a:rPr>
              <a:t> ≡ </a:t>
            </a:r>
            <a:r>
              <a:rPr lang="en"/>
              <a:t>1</a:t>
            </a:r>
            <a:r>
              <a:rPr lang="en"/>
              <a:t> </a:t>
            </a:r>
            <a:r>
              <a:rPr lang="en">
                <a:solidFill>
                  <a:schemeClr val="dk2"/>
                </a:solidFill>
              </a:rPr>
              <a:t>(mod 10)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7</a:t>
            </a:r>
            <a:r>
              <a:rPr baseline="30000" lang="en">
                <a:solidFill>
                  <a:schemeClr val="dk2"/>
                </a:solidFill>
              </a:rPr>
              <a:t>5</a:t>
            </a:r>
            <a:r>
              <a:rPr lang="en">
                <a:solidFill>
                  <a:schemeClr val="dk2"/>
                </a:solidFill>
              </a:rPr>
              <a:t> ≡ </a:t>
            </a:r>
            <a:r>
              <a:rPr lang="en"/>
              <a:t>7</a:t>
            </a:r>
            <a:r>
              <a:rPr lang="en"/>
              <a:t> </a:t>
            </a:r>
            <a:r>
              <a:rPr lang="en">
                <a:solidFill>
                  <a:schemeClr val="dk2"/>
                </a:solidFill>
              </a:rPr>
              <a:t>(mod 10)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7</a:t>
            </a:r>
            <a:r>
              <a:rPr baseline="30000" lang="en">
                <a:solidFill>
                  <a:schemeClr val="dk2"/>
                </a:solidFill>
              </a:rPr>
              <a:t>6</a:t>
            </a:r>
            <a:r>
              <a:rPr lang="en">
                <a:solidFill>
                  <a:schemeClr val="dk2"/>
                </a:solidFill>
              </a:rPr>
              <a:t> ≡ 9 (mod 10)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57" name="Google Shape;157;p22"/>
          <p:cNvSpPr txBox="1"/>
          <p:nvPr/>
        </p:nvSpPr>
        <p:spPr>
          <a:xfrm>
            <a:off x="523875" y="1547800"/>
            <a:ext cx="7012800" cy="53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There exist repeated sequence of c in a</a:t>
            </a:r>
            <a:r>
              <a:rPr baseline="30000" lang="en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x</a:t>
            </a:r>
            <a:r>
              <a:rPr lang="en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= c (mod n) within n/gcd(a,n)-1 consecutive values of x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</p:txBody>
      </p:sp>
      <p:grpSp>
        <p:nvGrpSpPr>
          <p:cNvPr id="158" name="Google Shape;158;p22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159" name="Google Shape;159;p22"/>
            <p:cNvSpPr/>
            <p:nvPr/>
          </p:nvSpPr>
          <p:spPr>
            <a:xfrm>
              <a:off x="6807900" y="26712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22"/>
            <p:cNvSpPr/>
            <p:nvPr/>
          </p:nvSpPr>
          <p:spPr>
            <a:xfrm>
              <a:off x="6807900" y="26364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22"/>
            <p:cNvSpPr/>
            <p:nvPr/>
          </p:nvSpPr>
          <p:spPr>
            <a:xfrm>
              <a:off x="6807900" y="2706075"/>
              <a:ext cx="102600" cy="29925"/>
            </a:xfrm>
            <a:custGeom>
              <a:rect b="b" l="l" r="r" t="t"/>
              <a:pathLst>
                <a:path extrusionOk="0" h="1197" w="4104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22"/>
            <p:cNvSpPr/>
            <p:nvPr/>
          </p:nvSpPr>
          <p:spPr>
            <a:xfrm>
              <a:off x="6811575" y="2463675"/>
              <a:ext cx="95275" cy="160600"/>
            </a:xfrm>
            <a:custGeom>
              <a:rect b="b" l="l" r="r" t="t"/>
              <a:pathLst>
                <a:path extrusionOk="0" h="6424" w="3811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22"/>
            <p:cNvSpPr/>
            <p:nvPr/>
          </p:nvSpPr>
          <p:spPr>
            <a:xfrm>
              <a:off x="6730350" y="2315900"/>
              <a:ext cx="257700" cy="308375"/>
            </a:xfrm>
            <a:custGeom>
              <a:rect b="b" l="l" r="r" t="t"/>
              <a:pathLst>
                <a:path extrusionOk="0" h="12335" w="10308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3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Go from basic: Fermat Little Theorem</a:t>
            </a:r>
            <a:endParaRPr sz="3000"/>
          </a:p>
        </p:txBody>
      </p:sp>
      <p:sp>
        <p:nvSpPr>
          <p:cNvPr id="169" name="Google Shape;169;p23"/>
          <p:cNvSpPr txBox="1"/>
          <p:nvPr>
            <p:ph idx="1" type="body"/>
          </p:nvPr>
        </p:nvSpPr>
        <p:spPr>
          <a:xfrm>
            <a:off x="922000" y="1885951"/>
            <a:ext cx="68661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What is the result of 11</a:t>
            </a:r>
            <a:r>
              <a:rPr baseline="30000" lang="en"/>
              <a:t>117</a:t>
            </a:r>
            <a:r>
              <a:rPr lang="en"/>
              <a:t> mod 113?</a:t>
            </a:r>
            <a:endParaRPr/>
          </a:p>
        </p:txBody>
      </p:sp>
      <p:sp>
        <p:nvSpPr>
          <p:cNvPr id="170" name="Google Shape;170;p23"/>
          <p:cNvSpPr/>
          <p:nvPr/>
        </p:nvSpPr>
        <p:spPr>
          <a:xfrm>
            <a:off x="8055177" y="292676"/>
            <a:ext cx="796167" cy="796157"/>
          </a:xfrm>
          <a:custGeom>
            <a:rect b="b" l="l" r="r" t="t"/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4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Fermat Little Theorem</a:t>
            </a:r>
            <a:endParaRPr sz="3000"/>
          </a:p>
        </p:txBody>
      </p:sp>
      <p:sp>
        <p:nvSpPr>
          <p:cNvPr id="176" name="Google Shape;176;p24"/>
          <p:cNvSpPr txBox="1"/>
          <p:nvPr>
            <p:ph idx="1" type="body"/>
          </p:nvPr>
        </p:nvSpPr>
        <p:spPr>
          <a:xfrm>
            <a:off x="922000" y="1885951"/>
            <a:ext cx="68661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Fermat Little Theorem states tha</a:t>
            </a:r>
            <a:r>
              <a:rPr lang="en"/>
              <a:t>t </a:t>
            </a:r>
            <a:r>
              <a:rPr lang="en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</a:t>
            </a:r>
            <a:r>
              <a:rPr baseline="30000" lang="en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p-1</a:t>
            </a:r>
            <a:r>
              <a:rPr lang="en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= 1 (mod p),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where p is any prime number and a not multiple of p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In other words, for any numbers not multiple of p, the modulo sequence will repeat every p-1 times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grpSp>
        <p:nvGrpSpPr>
          <p:cNvPr id="177" name="Google Shape;177;p24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178" name="Google Shape;178;p24"/>
            <p:cNvSpPr/>
            <p:nvPr/>
          </p:nvSpPr>
          <p:spPr>
            <a:xfrm>
              <a:off x="6807900" y="26712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24"/>
            <p:cNvSpPr/>
            <p:nvPr/>
          </p:nvSpPr>
          <p:spPr>
            <a:xfrm>
              <a:off x="6807900" y="26364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24"/>
            <p:cNvSpPr/>
            <p:nvPr/>
          </p:nvSpPr>
          <p:spPr>
            <a:xfrm>
              <a:off x="6807900" y="2706075"/>
              <a:ext cx="102600" cy="29925"/>
            </a:xfrm>
            <a:custGeom>
              <a:rect b="b" l="l" r="r" t="t"/>
              <a:pathLst>
                <a:path extrusionOk="0" h="1197" w="4104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24"/>
            <p:cNvSpPr/>
            <p:nvPr/>
          </p:nvSpPr>
          <p:spPr>
            <a:xfrm>
              <a:off x="6811575" y="2463675"/>
              <a:ext cx="95275" cy="160600"/>
            </a:xfrm>
            <a:custGeom>
              <a:rect b="b" l="l" r="r" t="t"/>
              <a:pathLst>
                <a:path extrusionOk="0" h="6424" w="3811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24"/>
            <p:cNvSpPr/>
            <p:nvPr/>
          </p:nvSpPr>
          <p:spPr>
            <a:xfrm>
              <a:off x="6730350" y="2315900"/>
              <a:ext cx="257700" cy="308375"/>
            </a:xfrm>
            <a:custGeom>
              <a:rect b="b" l="l" r="r" t="t"/>
              <a:pathLst>
                <a:path extrusionOk="0" h="12335" w="10308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5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Go from basic: Euler Totient Function</a:t>
            </a:r>
            <a:endParaRPr sz="3000"/>
          </a:p>
        </p:txBody>
      </p:sp>
      <p:sp>
        <p:nvSpPr>
          <p:cNvPr id="188" name="Google Shape;188;p25"/>
          <p:cNvSpPr txBox="1"/>
          <p:nvPr>
            <p:ph idx="1" type="body"/>
          </p:nvPr>
        </p:nvSpPr>
        <p:spPr>
          <a:xfrm>
            <a:off x="922000" y="1885951"/>
            <a:ext cx="68661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What is the last 2 digits of 67</a:t>
            </a:r>
            <a:r>
              <a:rPr baseline="30000" lang="en"/>
              <a:t>2327</a:t>
            </a:r>
            <a:r>
              <a:rPr lang="en"/>
              <a:t>?</a:t>
            </a:r>
            <a:endParaRPr/>
          </a:p>
        </p:txBody>
      </p:sp>
      <p:sp>
        <p:nvSpPr>
          <p:cNvPr id="189" name="Google Shape;189;p25"/>
          <p:cNvSpPr/>
          <p:nvPr/>
        </p:nvSpPr>
        <p:spPr>
          <a:xfrm>
            <a:off x="8055177" y="292676"/>
            <a:ext cx="796167" cy="796157"/>
          </a:xfrm>
          <a:custGeom>
            <a:rect b="b" l="l" r="r" t="t"/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6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Euler Totient Function</a:t>
            </a:r>
            <a:endParaRPr sz="3000"/>
          </a:p>
        </p:txBody>
      </p:sp>
      <p:grpSp>
        <p:nvGrpSpPr>
          <p:cNvPr id="195" name="Google Shape;195;p26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196" name="Google Shape;196;p26"/>
            <p:cNvSpPr/>
            <p:nvPr/>
          </p:nvSpPr>
          <p:spPr>
            <a:xfrm>
              <a:off x="6807900" y="26712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26"/>
            <p:cNvSpPr/>
            <p:nvPr/>
          </p:nvSpPr>
          <p:spPr>
            <a:xfrm>
              <a:off x="6807900" y="26364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26"/>
            <p:cNvSpPr/>
            <p:nvPr/>
          </p:nvSpPr>
          <p:spPr>
            <a:xfrm>
              <a:off x="6807900" y="2706075"/>
              <a:ext cx="102600" cy="29925"/>
            </a:xfrm>
            <a:custGeom>
              <a:rect b="b" l="l" r="r" t="t"/>
              <a:pathLst>
                <a:path extrusionOk="0" h="1197" w="4104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26"/>
            <p:cNvSpPr/>
            <p:nvPr/>
          </p:nvSpPr>
          <p:spPr>
            <a:xfrm>
              <a:off x="6811575" y="2463675"/>
              <a:ext cx="95275" cy="160600"/>
            </a:xfrm>
            <a:custGeom>
              <a:rect b="b" l="l" r="r" t="t"/>
              <a:pathLst>
                <a:path extrusionOk="0" h="6424" w="3811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26"/>
            <p:cNvSpPr/>
            <p:nvPr/>
          </p:nvSpPr>
          <p:spPr>
            <a:xfrm>
              <a:off x="6730350" y="2315900"/>
              <a:ext cx="257700" cy="308375"/>
            </a:xfrm>
            <a:custGeom>
              <a:rect b="b" l="l" r="r" t="t"/>
              <a:pathLst>
                <a:path extrusionOk="0" h="12335" w="10308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1" name="Google Shape;201;p26"/>
          <p:cNvSpPr txBox="1"/>
          <p:nvPr>
            <p:ph idx="1" type="body"/>
          </p:nvPr>
        </p:nvSpPr>
        <p:spPr>
          <a:xfrm>
            <a:off x="922000" y="1885951"/>
            <a:ext cx="68661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Euler Totient Function</a:t>
            </a:r>
            <a:r>
              <a:rPr lang="en">
                <a:solidFill>
                  <a:srgbClr val="000000"/>
                </a:solidFill>
              </a:rPr>
              <a:t> states tha</a:t>
            </a:r>
            <a:r>
              <a:rPr lang="en"/>
              <a:t>t </a:t>
            </a:r>
            <a:r>
              <a:rPr lang="en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</a:t>
            </a:r>
            <a:r>
              <a:rPr baseline="30000" lang="en">
                <a:solidFill>
                  <a:schemeClr val="dk1"/>
                </a:solidFill>
              </a:rPr>
              <a:t>φ(n)</a:t>
            </a:r>
            <a:r>
              <a:rPr lang="en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= 1 (mod n),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Where a and n are relatively prime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In other words, for any numbers which are relatively prime with p, the modulo sequence will repeat every </a:t>
            </a:r>
            <a:r>
              <a:rPr lang="en">
                <a:solidFill>
                  <a:schemeClr val="dk1"/>
                </a:solidFill>
              </a:rPr>
              <a:t>φ(n) </a:t>
            </a:r>
            <a:r>
              <a:rPr lang="en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times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7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Go from basic: Chinese Remainder Theorem</a:t>
            </a:r>
            <a:endParaRPr sz="3000"/>
          </a:p>
        </p:txBody>
      </p:sp>
      <p:sp>
        <p:nvSpPr>
          <p:cNvPr id="207" name="Google Shape;207;p27"/>
          <p:cNvSpPr txBox="1"/>
          <p:nvPr>
            <p:ph idx="1" type="body"/>
          </p:nvPr>
        </p:nvSpPr>
        <p:spPr>
          <a:xfrm>
            <a:off x="922000" y="1885951"/>
            <a:ext cx="68661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What is the last 2 digits of 76</a:t>
            </a:r>
            <a:r>
              <a:rPr baseline="30000" lang="en"/>
              <a:t>2327</a:t>
            </a:r>
            <a:r>
              <a:rPr lang="en"/>
              <a:t>?</a:t>
            </a:r>
            <a:endParaRPr/>
          </a:p>
        </p:txBody>
      </p:sp>
      <p:sp>
        <p:nvSpPr>
          <p:cNvPr id="208" name="Google Shape;208;p27"/>
          <p:cNvSpPr/>
          <p:nvPr/>
        </p:nvSpPr>
        <p:spPr>
          <a:xfrm>
            <a:off x="8055177" y="292676"/>
            <a:ext cx="796167" cy="796157"/>
          </a:xfrm>
          <a:custGeom>
            <a:rect b="b" l="l" r="r" t="t"/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8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Chinese Remainder Theorem</a:t>
            </a:r>
            <a:endParaRPr sz="3000"/>
          </a:p>
        </p:txBody>
      </p:sp>
      <p:grpSp>
        <p:nvGrpSpPr>
          <p:cNvPr id="214" name="Google Shape;214;p28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215" name="Google Shape;215;p28"/>
            <p:cNvSpPr/>
            <p:nvPr/>
          </p:nvSpPr>
          <p:spPr>
            <a:xfrm>
              <a:off x="6807900" y="26712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28"/>
            <p:cNvSpPr/>
            <p:nvPr/>
          </p:nvSpPr>
          <p:spPr>
            <a:xfrm>
              <a:off x="6807900" y="26364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28"/>
            <p:cNvSpPr/>
            <p:nvPr/>
          </p:nvSpPr>
          <p:spPr>
            <a:xfrm>
              <a:off x="6807900" y="2706075"/>
              <a:ext cx="102600" cy="29925"/>
            </a:xfrm>
            <a:custGeom>
              <a:rect b="b" l="l" r="r" t="t"/>
              <a:pathLst>
                <a:path extrusionOk="0" h="1197" w="4104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28"/>
            <p:cNvSpPr/>
            <p:nvPr/>
          </p:nvSpPr>
          <p:spPr>
            <a:xfrm>
              <a:off x="6811575" y="2463675"/>
              <a:ext cx="95275" cy="160600"/>
            </a:xfrm>
            <a:custGeom>
              <a:rect b="b" l="l" r="r" t="t"/>
              <a:pathLst>
                <a:path extrusionOk="0" h="6424" w="3811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28"/>
            <p:cNvSpPr/>
            <p:nvPr/>
          </p:nvSpPr>
          <p:spPr>
            <a:xfrm>
              <a:off x="6730350" y="2315900"/>
              <a:ext cx="257700" cy="308375"/>
            </a:xfrm>
            <a:custGeom>
              <a:rect b="b" l="l" r="r" t="t"/>
              <a:pathLst>
                <a:path extrusionOk="0" h="12335" w="10308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0" name="Google Shape;220;p28"/>
          <p:cNvSpPr txBox="1"/>
          <p:nvPr/>
        </p:nvSpPr>
        <p:spPr>
          <a:xfrm>
            <a:off x="1011300" y="1651225"/>
            <a:ext cx="7338000" cy="30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X = a mod b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Let b can be factored to b</a:t>
            </a:r>
            <a:r>
              <a:rPr baseline="-25000" lang="en" sz="1800">
                <a:latin typeface="Raleway"/>
                <a:ea typeface="Raleway"/>
                <a:cs typeface="Raleway"/>
                <a:sym typeface="Raleway"/>
              </a:rPr>
              <a:t>1</a:t>
            </a: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 b</a:t>
            </a:r>
            <a:r>
              <a:rPr baseline="-25000" lang="en" sz="1800">
                <a:latin typeface="Raleway"/>
                <a:ea typeface="Raleway"/>
                <a:cs typeface="Raleway"/>
                <a:sym typeface="Raleway"/>
              </a:rPr>
              <a:t>2</a:t>
            </a: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 … b</a:t>
            </a:r>
            <a:r>
              <a:rPr baseline="-25000" lang="en" sz="1800">
                <a:latin typeface="Raleway"/>
                <a:ea typeface="Raleway"/>
                <a:cs typeface="Raleway"/>
                <a:sym typeface="Raleway"/>
              </a:rPr>
              <a:t>n</a:t>
            </a: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 where b</a:t>
            </a:r>
            <a:r>
              <a:rPr baseline="-25000" lang="en" sz="1800">
                <a:latin typeface="Raleway"/>
                <a:ea typeface="Raleway"/>
                <a:cs typeface="Raleway"/>
                <a:sym typeface="Raleway"/>
              </a:rPr>
              <a:t>i</a:t>
            </a: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’s are relatively prime to each other, then we can find X by solving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X = a mod b</a:t>
            </a:r>
            <a:r>
              <a:rPr baseline="-25000" lang="en" sz="1800">
                <a:latin typeface="Raleway"/>
                <a:ea typeface="Raleway"/>
                <a:cs typeface="Raleway"/>
                <a:sym typeface="Raleway"/>
              </a:rPr>
              <a:t>1</a:t>
            </a:r>
            <a:endParaRPr baseline="-25000" sz="18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X = a mod b</a:t>
            </a:r>
            <a:r>
              <a:rPr baseline="-25000" lang="en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2</a:t>
            </a:r>
            <a:endParaRPr baseline="-25000"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…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X = a mod b</a:t>
            </a:r>
            <a:r>
              <a:rPr baseline="-25000" lang="en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n</a:t>
            </a:r>
            <a:endParaRPr baseline="-25000"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9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Now let’s solve this</a:t>
            </a:r>
            <a:endParaRPr sz="3000"/>
          </a:p>
        </p:txBody>
      </p:sp>
      <p:sp>
        <p:nvSpPr>
          <p:cNvPr id="226" name="Google Shape;226;p29"/>
          <p:cNvSpPr txBox="1"/>
          <p:nvPr>
            <p:ph idx="1" type="body"/>
          </p:nvPr>
        </p:nvSpPr>
        <p:spPr>
          <a:xfrm>
            <a:off x="922000" y="1885951"/>
            <a:ext cx="68661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Compute 2019^2019^2019^...</a:t>
            </a:r>
            <a:endParaRPr/>
          </a:p>
        </p:txBody>
      </p:sp>
      <p:sp>
        <p:nvSpPr>
          <p:cNvPr id="227" name="Google Shape;227;p29"/>
          <p:cNvSpPr/>
          <p:nvPr/>
        </p:nvSpPr>
        <p:spPr>
          <a:xfrm>
            <a:off x="8055177" y="292676"/>
            <a:ext cx="796167" cy="796157"/>
          </a:xfrm>
          <a:custGeom>
            <a:rect b="b" l="l" r="r" t="t"/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0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RSA</a:t>
            </a:r>
            <a:endParaRPr sz="3000"/>
          </a:p>
        </p:txBody>
      </p:sp>
      <p:sp>
        <p:nvSpPr>
          <p:cNvPr id="233" name="Google Shape;233;p30"/>
          <p:cNvSpPr txBox="1"/>
          <p:nvPr>
            <p:ph idx="1" type="body"/>
          </p:nvPr>
        </p:nvSpPr>
        <p:spPr>
          <a:xfrm>
            <a:off x="922000" y="1428750"/>
            <a:ext cx="73290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Choose two primes p1 and p2 and let n=p1*p2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Let e∈Z be positive such that gcd(e,φ(n))=1.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Compute a value for d∈Z such that de≡1(modφ(n)).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Our public key is the pair (n,e) and our private key is the triple (p,q,d).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For any non-zero integer m&lt;n, encrypt m using c≡m</a:t>
            </a:r>
            <a:r>
              <a:rPr baseline="30000" lang="en">
                <a:solidFill>
                  <a:schemeClr val="dk1"/>
                </a:solidFill>
              </a:rPr>
              <a:t>e</a:t>
            </a:r>
            <a:r>
              <a:rPr lang="en">
                <a:solidFill>
                  <a:schemeClr val="dk1"/>
                </a:solidFill>
              </a:rPr>
              <a:t>(modn).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Decrypt c using m≡c</a:t>
            </a:r>
            <a:r>
              <a:rPr baseline="30000" lang="en">
                <a:solidFill>
                  <a:schemeClr val="dk1"/>
                </a:solidFill>
              </a:rPr>
              <a:t>d</a:t>
            </a:r>
            <a:r>
              <a:rPr lang="en">
                <a:solidFill>
                  <a:schemeClr val="dk1"/>
                </a:solidFill>
              </a:rPr>
              <a:t>(modn).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4" name="Google Shape;234;p30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235" name="Google Shape;235;p30"/>
            <p:cNvSpPr/>
            <p:nvPr/>
          </p:nvSpPr>
          <p:spPr>
            <a:xfrm>
              <a:off x="6807900" y="26712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30"/>
            <p:cNvSpPr/>
            <p:nvPr/>
          </p:nvSpPr>
          <p:spPr>
            <a:xfrm>
              <a:off x="6807900" y="26364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30"/>
            <p:cNvSpPr/>
            <p:nvPr/>
          </p:nvSpPr>
          <p:spPr>
            <a:xfrm>
              <a:off x="6807900" y="2706075"/>
              <a:ext cx="102600" cy="29925"/>
            </a:xfrm>
            <a:custGeom>
              <a:rect b="b" l="l" r="r" t="t"/>
              <a:pathLst>
                <a:path extrusionOk="0" h="1197" w="4104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30"/>
            <p:cNvSpPr/>
            <p:nvPr/>
          </p:nvSpPr>
          <p:spPr>
            <a:xfrm>
              <a:off x="6811575" y="2463675"/>
              <a:ext cx="95275" cy="160600"/>
            </a:xfrm>
            <a:custGeom>
              <a:rect b="b" l="l" r="r" t="t"/>
              <a:pathLst>
                <a:path extrusionOk="0" h="6424" w="3811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30"/>
            <p:cNvSpPr/>
            <p:nvPr/>
          </p:nvSpPr>
          <p:spPr>
            <a:xfrm>
              <a:off x="6730350" y="2315900"/>
              <a:ext cx="257700" cy="308375"/>
            </a:xfrm>
            <a:custGeom>
              <a:rect b="b" l="l" r="r" t="t"/>
              <a:pathLst>
                <a:path extrusionOk="0" h="12335" w="10308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1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RSA Explanation</a:t>
            </a:r>
            <a:endParaRPr sz="3000"/>
          </a:p>
        </p:txBody>
      </p:sp>
      <p:sp>
        <p:nvSpPr>
          <p:cNvPr id="245" name="Google Shape;245;p31"/>
          <p:cNvSpPr txBox="1"/>
          <p:nvPr>
            <p:ph idx="1" type="body"/>
          </p:nvPr>
        </p:nvSpPr>
        <p:spPr>
          <a:xfrm>
            <a:off x="922000" y="1885951"/>
            <a:ext cx="68661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Find d and e such that m</a:t>
            </a:r>
            <a:r>
              <a:rPr baseline="30000" lang="en"/>
              <a:t>d.e</a:t>
            </a:r>
            <a:r>
              <a:rPr lang="en"/>
              <a:t> = 1 (mod n)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By Euler Totient Function Theorem, de = k.</a:t>
            </a:r>
            <a:r>
              <a:rPr lang="en">
                <a:solidFill>
                  <a:schemeClr val="dk1"/>
                </a:solidFill>
              </a:rPr>
              <a:t>φ(n) + 1</a:t>
            </a:r>
            <a:endParaRPr/>
          </a:p>
        </p:txBody>
      </p:sp>
      <p:grpSp>
        <p:nvGrpSpPr>
          <p:cNvPr id="246" name="Google Shape;246;p31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247" name="Google Shape;247;p31"/>
            <p:cNvSpPr/>
            <p:nvPr/>
          </p:nvSpPr>
          <p:spPr>
            <a:xfrm>
              <a:off x="6807900" y="26712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31"/>
            <p:cNvSpPr/>
            <p:nvPr/>
          </p:nvSpPr>
          <p:spPr>
            <a:xfrm>
              <a:off x="6807900" y="26364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31"/>
            <p:cNvSpPr/>
            <p:nvPr/>
          </p:nvSpPr>
          <p:spPr>
            <a:xfrm>
              <a:off x="6807900" y="2706075"/>
              <a:ext cx="102600" cy="29925"/>
            </a:xfrm>
            <a:custGeom>
              <a:rect b="b" l="l" r="r" t="t"/>
              <a:pathLst>
                <a:path extrusionOk="0" h="1197" w="4104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31"/>
            <p:cNvSpPr/>
            <p:nvPr/>
          </p:nvSpPr>
          <p:spPr>
            <a:xfrm>
              <a:off x="6811575" y="2463675"/>
              <a:ext cx="95275" cy="160600"/>
            </a:xfrm>
            <a:custGeom>
              <a:rect b="b" l="l" r="r" t="t"/>
              <a:pathLst>
                <a:path extrusionOk="0" h="6424" w="3811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31"/>
            <p:cNvSpPr/>
            <p:nvPr/>
          </p:nvSpPr>
          <p:spPr>
            <a:xfrm>
              <a:off x="6730350" y="2315900"/>
              <a:ext cx="257700" cy="308375"/>
            </a:xfrm>
            <a:custGeom>
              <a:rect b="b" l="l" r="r" t="t"/>
              <a:pathLst>
                <a:path extrusionOk="0" h="12335" w="10308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Property of </a:t>
            </a:r>
            <a:r>
              <a:rPr lang="en" sz="3000"/>
              <a:t>Modular Arithmetic</a:t>
            </a:r>
            <a:endParaRPr sz="3000"/>
          </a:p>
        </p:txBody>
      </p:sp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922000" y="1657351"/>
            <a:ext cx="68661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</a:t>
            </a:r>
            <a:r>
              <a:rPr lang="en">
                <a:solidFill>
                  <a:schemeClr val="dk2"/>
                </a:solidFill>
              </a:rPr>
              <a:t>≡ a (mod m)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>
                <a:solidFill>
                  <a:schemeClr val="dk2"/>
                </a:solidFill>
              </a:rPr>
              <a:t>If a ≡ b (mod m) and b ≡ c (mod m), then a ≡ c (mod m)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>
                <a:solidFill>
                  <a:schemeClr val="dk2"/>
                </a:solidFill>
              </a:rPr>
              <a:t>If a ≡ b (mod m), then b ≡ a (mod m)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>
                <a:solidFill>
                  <a:schemeClr val="dk2"/>
                </a:solidFill>
              </a:rPr>
              <a:t>If a ≡ b (mod m) and c ≡ d (mod m), then a + c ≡ b + d (mod m) and a - c ≡ b - d (mod m)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>
                <a:solidFill>
                  <a:schemeClr val="dk2"/>
                </a:solidFill>
              </a:rPr>
              <a:t>If a ≡ b (mod m), then for any integer ka ≡ kb (mod m)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>
                <a:solidFill>
                  <a:schemeClr val="dk2"/>
                </a:solidFill>
              </a:rPr>
              <a:t>If a ≡ b (mod m) and c ≡ d (mod m), then ac ≡ bd (mod m)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>
                <a:solidFill>
                  <a:schemeClr val="dk2"/>
                </a:solidFill>
              </a:rPr>
              <a:t>We have a ≡ b (mod m</a:t>
            </a:r>
            <a:r>
              <a:rPr baseline="-25000" lang="en">
                <a:solidFill>
                  <a:schemeClr val="dk2"/>
                </a:solidFill>
              </a:rPr>
              <a:t>i</a:t>
            </a:r>
            <a:r>
              <a:rPr lang="en">
                <a:solidFill>
                  <a:schemeClr val="dk2"/>
                </a:solidFill>
              </a:rPr>
              <a:t>), i = 1, .., k, if and only if</a:t>
            </a:r>
            <a:endParaRPr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a ≡ b (mod lcm(m</a:t>
            </a:r>
            <a:r>
              <a:rPr baseline="-25000" lang="en">
                <a:solidFill>
                  <a:schemeClr val="dk2"/>
                </a:solidFill>
              </a:rPr>
              <a:t>1</a:t>
            </a:r>
            <a:r>
              <a:rPr lang="en">
                <a:solidFill>
                  <a:schemeClr val="dk2"/>
                </a:solidFill>
              </a:rPr>
              <a:t>, …, m</a:t>
            </a:r>
            <a:r>
              <a:rPr baseline="-25000" lang="en">
                <a:solidFill>
                  <a:schemeClr val="dk2"/>
                </a:solidFill>
              </a:rPr>
              <a:t>k</a:t>
            </a:r>
            <a:r>
              <a:rPr lang="en">
                <a:solidFill>
                  <a:schemeClr val="dk2"/>
                </a:solidFill>
              </a:rPr>
              <a:t>) </a:t>
            </a:r>
            <a:endParaRPr>
              <a:solidFill>
                <a:schemeClr val="dk2"/>
              </a:solidFill>
            </a:endParaRPr>
          </a:p>
        </p:txBody>
      </p:sp>
      <p:grpSp>
        <p:nvGrpSpPr>
          <p:cNvPr id="69" name="Google Shape;69;p14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70" name="Google Shape;70;p14"/>
            <p:cNvSpPr/>
            <p:nvPr/>
          </p:nvSpPr>
          <p:spPr>
            <a:xfrm>
              <a:off x="6807900" y="26712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14"/>
            <p:cNvSpPr/>
            <p:nvPr/>
          </p:nvSpPr>
          <p:spPr>
            <a:xfrm>
              <a:off x="6807900" y="26364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4"/>
            <p:cNvSpPr/>
            <p:nvPr/>
          </p:nvSpPr>
          <p:spPr>
            <a:xfrm>
              <a:off x="6807900" y="2706075"/>
              <a:ext cx="102600" cy="29925"/>
            </a:xfrm>
            <a:custGeom>
              <a:rect b="b" l="l" r="r" t="t"/>
              <a:pathLst>
                <a:path extrusionOk="0" h="1197" w="4104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4"/>
            <p:cNvSpPr/>
            <p:nvPr/>
          </p:nvSpPr>
          <p:spPr>
            <a:xfrm>
              <a:off x="6811575" y="2463675"/>
              <a:ext cx="95275" cy="160600"/>
            </a:xfrm>
            <a:custGeom>
              <a:rect b="b" l="l" r="r" t="t"/>
              <a:pathLst>
                <a:path extrusionOk="0" h="6424" w="3811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4"/>
            <p:cNvSpPr/>
            <p:nvPr/>
          </p:nvSpPr>
          <p:spPr>
            <a:xfrm>
              <a:off x="6730350" y="2315900"/>
              <a:ext cx="257700" cy="308375"/>
            </a:xfrm>
            <a:custGeom>
              <a:rect b="b" l="l" r="r" t="t"/>
              <a:pathLst>
                <a:path extrusionOk="0" h="12335" w="10308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2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Demo</a:t>
            </a:r>
            <a:endParaRPr/>
          </a:p>
        </p:txBody>
      </p:sp>
      <p:sp>
        <p:nvSpPr>
          <p:cNvPr id="257" name="Google Shape;257;p32"/>
          <p:cNvSpPr txBox="1"/>
          <p:nvPr>
            <p:ph idx="1" type="body"/>
          </p:nvPr>
        </p:nvSpPr>
        <p:spPr>
          <a:xfrm>
            <a:off x="922000" y="1885951"/>
            <a:ext cx="68661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3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Factoring RSA</a:t>
            </a:r>
            <a:endParaRPr sz="3000"/>
          </a:p>
        </p:txBody>
      </p:sp>
      <p:sp>
        <p:nvSpPr>
          <p:cNvPr id="263" name="Google Shape;263;p33"/>
          <p:cNvSpPr txBox="1"/>
          <p:nvPr>
            <p:ph idx="1" type="body"/>
          </p:nvPr>
        </p:nvSpPr>
        <p:spPr>
          <a:xfrm>
            <a:off x="922000" y="1885951"/>
            <a:ext cx="68661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4" name="Google Shape;26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1137" y="1618700"/>
            <a:ext cx="4321725" cy="249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4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Additional Problem</a:t>
            </a:r>
            <a:endParaRPr/>
          </a:p>
        </p:txBody>
      </p:sp>
      <p:sp>
        <p:nvSpPr>
          <p:cNvPr id="270" name="Google Shape;270;p34"/>
          <p:cNvSpPr txBox="1"/>
          <p:nvPr/>
        </p:nvSpPr>
        <p:spPr>
          <a:xfrm>
            <a:off x="922000" y="2845600"/>
            <a:ext cx="6866100" cy="1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Solve using concepts or algorithm that you know</a:t>
            </a:r>
            <a:endParaRPr sz="1800">
              <a:solidFill>
                <a:srgbClr val="666666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grpSp>
        <p:nvGrpSpPr>
          <p:cNvPr id="271" name="Google Shape;271;p34"/>
          <p:cNvGrpSpPr/>
          <p:nvPr/>
        </p:nvGrpSpPr>
        <p:grpSpPr>
          <a:xfrm>
            <a:off x="7864658" y="371176"/>
            <a:ext cx="896264" cy="896314"/>
            <a:chOff x="570875" y="4322250"/>
            <a:chExt cx="443300" cy="443325"/>
          </a:xfrm>
        </p:grpSpPr>
        <p:sp>
          <p:nvSpPr>
            <p:cNvPr id="272" name="Google Shape;272;p34"/>
            <p:cNvSpPr/>
            <p:nvPr/>
          </p:nvSpPr>
          <p:spPr>
            <a:xfrm>
              <a:off x="570875" y="4322250"/>
              <a:ext cx="443300" cy="443325"/>
            </a:xfrm>
            <a:custGeom>
              <a:rect b="b" l="l" r="r" t="t"/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34"/>
            <p:cNvSpPr/>
            <p:nvPr/>
          </p:nvSpPr>
          <p:spPr>
            <a:xfrm>
              <a:off x="597725" y="4665400"/>
              <a:ext cx="73300" cy="73300"/>
            </a:xfrm>
            <a:custGeom>
              <a:rect b="b" l="l" r="r" t="t"/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34"/>
            <p:cNvSpPr/>
            <p:nvPr/>
          </p:nvSpPr>
          <p:spPr>
            <a:xfrm>
              <a:off x="654525" y="4708150"/>
              <a:ext cx="47025" cy="47025"/>
            </a:xfrm>
            <a:custGeom>
              <a:rect b="b" l="l" r="r" t="t"/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34"/>
            <p:cNvSpPr/>
            <p:nvPr/>
          </p:nvSpPr>
          <p:spPr>
            <a:xfrm>
              <a:off x="581250" y="4634875"/>
              <a:ext cx="47050" cy="47050"/>
            </a:xfrm>
            <a:custGeom>
              <a:rect b="b" l="l" r="r" t="t"/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5"/>
          <p:cNvSpPr txBox="1"/>
          <p:nvPr>
            <p:ph idx="1" type="body"/>
          </p:nvPr>
        </p:nvSpPr>
        <p:spPr>
          <a:xfrm>
            <a:off x="922000" y="1885951"/>
            <a:ext cx="68661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What is the number of trailing zeros of 2019! </a:t>
            </a:r>
            <a:endParaRPr/>
          </a:p>
        </p:txBody>
      </p:sp>
      <p:sp>
        <p:nvSpPr>
          <p:cNvPr id="281" name="Google Shape;281;p35"/>
          <p:cNvSpPr/>
          <p:nvPr/>
        </p:nvSpPr>
        <p:spPr>
          <a:xfrm>
            <a:off x="8055177" y="292676"/>
            <a:ext cx="796167" cy="796157"/>
          </a:xfrm>
          <a:custGeom>
            <a:rect b="b" l="l" r="r" t="t"/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35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2019 Trailing Zeros</a:t>
            </a:r>
            <a:endParaRPr sz="30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6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Q&amp;A</a:t>
            </a:r>
            <a:endParaRPr/>
          </a:p>
        </p:txBody>
      </p:sp>
      <p:sp>
        <p:nvSpPr>
          <p:cNvPr id="288" name="Google Shape;288;p36"/>
          <p:cNvSpPr txBox="1"/>
          <p:nvPr>
            <p:ph idx="1" type="body"/>
          </p:nvPr>
        </p:nvSpPr>
        <p:spPr>
          <a:xfrm>
            <a:off x="922000" y="1885951"/>
            <a:ext cx="68661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7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End of the workshop</a:t>
            </a:r>
            <a:endParaRPr sz="3000"/>
          </a:p>
        </p:txBody>
      </p:sp>
      <p:sp>
        <p:nvSpPr>
          <p:cNvPr id="294" name="Google Shape;294;p37"/>
          <p:cNvSpPr txBox="1"/>
          <p:nvPr>
            <p:ph idx="1" type="body"/>
          </p:nvPr>
        </p:nvSpPr>
        <p:spPr>
          <a:xfrm>
            <a:off x="922000" y="1885951"/>
            <a:ext cx="68661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Thanks for participating and see you all around :)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1074375" y="2150475"/>
            <a:ext cx="7117800" cy="119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H</a:t>
            </a:r>
            <a:r>
              <a:rPr lang="en">
                <a:solidFill>
                  <a:schemeClr val="dk2"/>
                </a:solidFill>
              </a:rPr>
              <a:t>ow many numbers between 1 to 15 which are relatively prime to 15?</a:t>
            </a:r>
            <a:endParaRPr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Can you find a simple way to do it?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80" name="Google Shape;80;p15"/>
          <p:cNvSpPr/>
          <p:nvPr/>
        </p:nvSpPr>
        <p:spPr>
          <a:xfrm>
            <a:off x="8055177" y="292676"/>
            <a:ext cx="796167" cy="796157"/>
          </a:xfrm>
          <a:custGeom>
            <a:rect b="b" l="l" r="r" t="t"/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5"/>
          <p:cNvSpPr txBox="1"/>
          <p:nvPr/>
        </p:nvSpPr>
        <p:spPr>
          <a:xfrm>
            <a:off x="922000" y="891775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Group Discussion</a:t>
            </a:r>
            <a:endParaRPr sz="300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82" name="Google Shape;82;p15"/>
          <p:cNvSpPr txBox="1"/>
          <p:nvPr/>
        </p:nvSpPr>
        <p:spPr>
          <a:xfrm>
            <a:off x="845775" y="3992975"/>
            <a:ext cx="7574700" cy="8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-"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2 numbers, a and b, are relatively prime if their Greatest Common Divisor (GCD) is 1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-"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GCD of a and b is the largest number that divides both a and b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Inclusion-exclusion Principle</a:t>
            </a:r>
            <a:endParaRPr sz="3000"/>
          </a:p>
        </p:txBody>
      </p:sp>
      <p:sp>
        <p:nvSpPr>
          <p:cNvPr id="88" name="Google Shape;88;p16"/>
          <p:cNvSpPr txBox="1"/>
          <p:nvPr>
            <p:ph idx="1" type="body"/>
          </p:nvPr>
        </p:nvSpPr>
        <p:spPr>
          <a:xfrm>
            <a:off x="1074400" y="2419351"/>
            <a:ext cx="68661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017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Raleway"/>
              <a:buAutoNum type="arabicPeriod"/>
            </a:pPr>
            <a:r>
              <a:rPr lang="en" sz="1400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rPr>
              <a:t>Include the cardinalities of the sets.</a:t>
            </a:r>
            <a:endParaRPr sz="1400">
              <a:solidFill>
                <a:srgbClr val="22222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901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Raleway"/>
              <a:buAutoNum type="arabicPeriod"/>
            </a:pPr>
            <a:r>
              <a:rPr lang="en" sz="1400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rPr>
              <a:t>Exclude the cardinalities of the pairwise intersections.</a:t>
            </a:r>
            <a:endParaRPr sz="1400">
              <a:solidFill>
                <a:srgbClr val="22222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901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Raleway"/>
              <a:buAutoNum type="arabicPeriod"/>
            </a:pPr>
            <a:r>
              <a:rPr lang="en" sz="1400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rPr>
              <a:t>Include the cardinalities of the triple-wise intersections.</a:t>
            </a:r>
            <a:endParaRPr sz="1400">
              <a:solidFill>
                <a:srgbClr val="22222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901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Raleway"/>
              <a:buAutoNum type="arabicPeriod"/>
            </a:pPr>
            <a:r>
              <a:rPr lang="en" sz="1400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rPr>
              <a:t>Exclude the cardinalities of the quadruple-wise intersections.</a:t>
            </a:r>
            <a:endParaRPr sz="1400">
              <a:solidFill>
                <a:srgbClr val="22222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901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Raleway"/>
              <a:buAutoNum type="arabicPeriod"/>
            </a:pPr>
            <a:r>
              <a:rPr lang="en" sz="1400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rPr>
              <a:t>Include the cardinalities of the quintuple-wise intersections.</a:t>
            </a:r>
            <a:endParaRPr sz="1400">
              <a:solidFill>
                <a:srgbClr val="22222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901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AutoNum type="arabicPeriod"/>
            </a:pPr>
            <a:r>
              <a:rPr lang="en" sz="1400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rPr>
              <a:t>Continue, until the cardinality of the </a:t>
            </a:r>
            <a:r>
              <a:rPr i="1" lang="en" sz="1400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rPr>
              <a:t>n</a:t>
            </a:r>
            <a:r>
              <a:rPr lang="en" sz="1400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rPr>
              <a:t>-tuple-wise intersection is included (if </a:t>
            </a:r>
            <a:r>
              <a:rPr i="1" lang="en" sz="1400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rPr>
              <a:t>n</a:t>
            </a:r>
            <a:r>
              <a:rPr lang="en" sz="1400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rPr>
              <a:t> is odd) or excluded (</a:t>
            </a:r>
            <a:r>
              <a:rPr i="1" lang="en" sz="1400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rPr>
              <a:t>n</a:t>
            </a:r>
            <a:r>
              <a:rPr lang="en" sz="1400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rPr>
              <a:t> even).</a:t>
            </a:r>
            <a:endParaRPr sz="1400">
              <a:solidFill>
                <a:srgbClr val="22222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9" name="Google Shape;89;p16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90" name="Google Shape;90;p16"/>
            <p:cNvSpPr/>
            <p:nvPr/>
          </p:nvSpPr>
          <p:spPr>
            <a:xfrm>
              <a:off x="6807900" y="26712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6"/>
            <p:cNvSpPr/>
            <p:nvPr/>
          </p:nvSpPr>
          <p:spPr>
            <a:xfrm>
              <a:off x="6807900" y="26364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16"/>
            <p:cNvSpPr/>
            <p:nvPr/>
          </p:nvSpPr>
          <p:spPr>
            <a:xfrm>
              <a:off x="6807900" y="2706075"/>
              <a:ext cx="102600" cy="29925"/>
            </a:xfrm>
            <a:custGeom>
              <a:rect b="b" l="l" r="r" t="t"/>
              <a:pathLst>
                <a:path extrusionOk="0" h="1197" w="4104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16"/>
            <p:cNvSpPr/>
            <p:nvPr/>
          </p:nvSpPr>
          <p:spPr>
            <a:xfrm>
              <a:off x="6811575" y="2463675"/>
              <a:ext cx="95275" cy="160600"/>
            </a:xfrm>
            <a:custGeom>
              <a:rect b="b" l="l" r="r" t="t"/>
              <a:pathLst>
                <a:path extrusionOk="0" h="6424" w="3811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6"/>
            <p:cNvSpPr/>
            <p:nvPr/>
          </p:nvSpPr>
          <p:spPr>
            <a:xfrm>
              <a:off x="6730350" y="2315900"/>
              <a:ext cx="257700" cy="308375"/>
            </a:xfrm>
            <a:custGeom>
              <a:rect b="b" l="l" r="r" t="t"/>
              <a:pathLst>
                <a:path extrusionOk="0" h="12335" w="10308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95" name="Google Shape;9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4425" y="1636588"/>
            <a:ext cx="2581275" cy="29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97513" y="2047875"/>
            <a:ext cx="6315075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/>
          <p:nvPr>
            <p:ph type="title"/>
          </p:nvPr>
        </p:nvSpPr>
        <p:spPr>
          <a:xfrm>
            <a:off x="922000" y="891775"/>
            <a:ext cx="5000400" cy="6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Euler Totient Function</a:t>
            </a:r>
            <a:endParaRPr sz="3000"/>
          </a:p>
        </p:txBody>
      </p:sp>
      <p:pic>
        <p:nvPicPr>
          <p:cNvPr id="102" name="Google Shape;10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2950" y="1742100"/>
            <a:ext cx="2000250" cy="6858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3" name="Google Shape;103;p17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104" name="Google Shape;104;p17"/>
            <p:cNvSpPr/>
            <p:nvPr/>
          </p:nvSpPr>
          <p:spPr>
            <a:xfrm>
              <a:off x="6807900" y="26712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7"/>
            <p:cNvSpPr/>
            <p:nvPr/>
          </p:nvSpPr>
          <p:spPr>
            <a:xfrm>
              <a:off x="6807900" y="26364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7"/>
            <p:cNvSpPr/>
            <p:nvPr/>
          </p:nvSpPr>
          <p:spPr>
            <a:xfrm>
              <a:off x="6807900" y="2706075"/>
              <a:ext cx="102600" cy="29925"/>
            </a:xfrm>
            <a:custGeom>
              <a:rect b="b" l="l" r="r" t="t"/>
              <a:pathLst>
                <a:path extrusionOk="0" h="1197" w="4104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7"/>
            <p:cNvSpPr/>
            <p:nvPr/>
          </p:nvSpPr>
          <p:spPr>
            <a:xfrm>
              <a:off x="6811575" y="2463675"/>
              <a:ext cx="95275" cy="160600"/>
            </a:xfrm>
            <a:custGeom>
              <a:rect b="b" l="l" r="r" t="t"/>
              <a:pathLst>
                <a:path extrusionOk="0" h="6424" w="3811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7"/>
            <p:cNvSpPr/>
            <p:nvPr/>
          </p:nvSpPr>
          <p:spPr>
            <a:xfrm>
              <a:off x="6730350" y="2315900"/>
              <a:ext cx="257700" cy="308375"/>
            </a:xfrm>
            <a:custGeom>
              <a:rect b="b" l="l" r="r" t="t"/>
              <a:pathLst>
                <a:path extrusionOk="0" h="12335" w="10308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17"/>
          <p:cNvSpPr txBox="1"/>
          <p:nvPr/>
        </p:nvSpPr>
        <p:spPr>
          <a:xfrm>
            <a:off x="1023950" y="2736050"/>
            <a:ext cx="68580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Where p is the prime factor of n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Euler Totient Function is the foundation of RSA Algorithm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idx="1" type="body"/>
          </p:nvPr>
        </p:nvSpPr>
        <p:spPr>
          <a:xfrm>
            <a:off x="922000" y="1885951"/>
            <a:ext cx="68661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</a:t>
            </a:r>
            <a:r>
              <a:rPr baseline="30000" lang="en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p</a:t>
            </a:r>
            <a:r>
              <a:rPr lang="en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= a (mod p), where p is prime number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If a is not divisible by p, then a</a:t>
            </a:r>
            <a:r>
              <a:rPr baseline="30000" lang="en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p-1</a:t>
            </a:r>
            <a:r>
              <a:rPr lang="en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= 1 (mod p)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5" name="Google Shape;115;p18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116" name="Google Shape;116;p18"/>
            <p:cNvSpPr/>
            <p:nvPr/>
          </p:nvSpPr>
          <p:spPr>
            <a:xfrm>
              <a:off x="6807900" y="26712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8"/>
            <p:cNvSpPr/>
            <p:nvPr/>
          </p:nvSpPr>
          <p:spPr>
            <a:xfrm>
              <a:off x="6807900" y="26364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8"/>
            <p:cNvSpPr/>
            <p:nvPr/>
          </p:nvSpPr>
          <p:spPr>
            <a:xfrm>
              <a:off x="6807900" y="2706075"/>
              <a:ext cx="102600" cy="29925"/>
            </a:xfrm>
            <a:custGeom>
              <a:rect b="b" l="l" r="r" t="t"/>
              <a:pathLst>
                <a:path extrusionOk="0" h="1197" w="4104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8"/>
            <p:cNvSpPr/>
            <p:nvPr/>
          </p:nvSpPr>
          <p:spPr>
            <a:xfrm>
              <a:off x="6811575" y="2463675"/>
              <a:ext cx="95275" cy="160600"/>
            </a:xfrm>
            <a:custGeom>
              <a:rect b="b" l="l" r="r" t="t"/>
              <a:pathLst>
                <a:path extrusionOk="0" h="6424" w="3811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8"/>
            <p:cNvSpPr/>
            <p:nvPr/>
          </p:nvSpPr>
          <p:spPr>
            <a:xfrm>
              <a:off x="6730350" y="2315900"/>
              <a:ext cx="257700" cy="308375"/>
            </a:xfrm>
            <a:custGeom>
              <a:rect b="b" l="l" r="r" t="t"/>
              <a:pathLst>
                <a:path extrusionOk="0" h="12335" w="10308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1" name="Google Shape;121;p18"/>
          <p:cNvSpPr txBox="1"/>
          <p:nvPr>
            <p:ph type="title"/>
          </p:nvPr>
        </p:nvSpPr>
        <p:spPr>
          <a:xfrm>
            <a:off x="922000" y="891775"/>
            <a:ext cx="5000400" cy="6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Fermat Little Theorem</a:t>
            </a:r>
            <a:endParaRPr sz="3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>
            <p:ph idx="1" type="body"/>
          </p:nvPr>
        </p:nvSpPr>
        <p:spPr>
          <a:xfrm>
            <a:off x="937375" y="2126650"/>
            <a:ext cx="71178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One step towards computing 2019^2019^2019^...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27" name="Google Shape;127;p19"/>
          <p:cNvSpPr/>
          <p:nvPr/>
        </p:nvSpPr>
        <p:spPr>
          <a:xfrm>
            <a:off x="8055177" y="292676"/>
            <a:ext cx="796167" cy="796157"/>
          </a:xfrm>
          <a:custGeom>
            <a:rect b="b" l="l" r="r" t="t"/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9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Modular Exponentiation</a:t>
            </a:r>
            <a:endParaRPr sz="3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/>
          <p:nvPr>
            <p:ph idx="1" type="body"/>
          </p:nvPr>
        </p:nvSpPr>
        <p:spPr>
          <a:xfrm>
            <a:off x="1150600" y="2702726"/>
            <a:ext cx="68661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Method: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○"/>
            </a:pPr>
            <a:r>
              <a:rPr lang="en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Using Repeating sequence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○"/>
            </a:pPr>
            <a:r>
              <a:rPr lang="en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Using fermat little theorem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○"/>
            </a:pPr>
            <a:r>
              <a:rPr lang="en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Using euler Totient Function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○"/>
            </a:pPr>
            <a:r>
              <a:rPr lang="en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Chinese Remainder Theorem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0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Computing Modular Exponentiation</a:t>
            </a:r>
            <a:endParaRPr sz="3000"/>
          </a:p>
        </p:txBody>
      </p:sp>
      <p:grpSp>
        <p:nvGrpSpPr>
          <p:cNvPr id="135" name="Google Shape;135;p20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136" name="Google Shape;136;p20"/>
            <p:cNvSpPr/>
            <p:nvPr/>
          </p:nvSpPr>
          <p:spPr>
            <a:xfrm>
              <a:off x="6807900" y="26712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20"/>
            <p:cNvSpPr/>
            <p:nvPr/>
          </p:nvSpPr>
          <p:spPr>
            <a:xfrm>
              <a:off x="6807900" y="26364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20"/>
            <p:cNvSpPr/>
            <p:nvPr/>
          </p:nvSpPr>
          <p:spPr>
            <a:xfrm>
              <a:off x="6807900" y="2706075"/>
              <a:ext cx="102600" cy="29925"/>
            </a:xfrm>
            <a:custGeom>
              <a:rect b="b" l="l" r="r" t="t"/>
              <a:pathLst>
                <a:path extrusionOk="0" h="1197" w="4104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20"/>
            <p:cNvSpPr/>
            <p:nvPr/>
          </p:nvSpPr>
          <p:spPr>
            <a:xfrm>
              <a:off x="6811575" y="2463675"/>
              <a:ext cx="95275" cy="160600"/>
            </a:xfrm>
            <a:custGeom>
              <a:rect b="b" l="l" r="r" t="t"/>
              <a:pathLst>
                <a:path extrusionOk="0" h="6424" w="3811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20"/>
            <p:cNvSpPr/>
            <p:nvPr/>
          </p:nvSpPr>
          <p:spPr>
            <a:xfrm>
              <a:off x="6730350" y="2315900"/>
              <a:ext cx="257700" cy="308375"/>
            </a:xfrm>
            <a:custGeom>
              <a:rect b="b" l="l" r="r" t="t"/>
              <a:pathLst>
                <a:path extrusionOk="0" h="12335" w="10308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1" name="Google Shape;141;p20"/>
          <p:cNvSpPr txBox="1"/>
          <p:nvPr/>
        </p:nvSpPr>
        <p:spPr>
          <a:xfrm>
            <a:off x="1150600" y="1749175"/>
            <a:ext cx="7055100" cy="11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222222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Modular exponentiation</a:t>
            </a:r>
            <a:r>
              <a:rPr lang="en" sz="1800">
                <a:solidFill>
                  <a:srgbClr val="222222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 is a type of exponentiation performed over a modulus. It is useful in computer science, especially in the field of public-key cryptography, such as RSA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1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Go from basic: Repeating Sequence</a:t>
            </a:r>
            <a:endParaRPr sz="3000"/>
          </a:p>
        </p:txBody>
      </p:sp>
      <p:sp>
        <p:nvSpPr>
          <p:cNvPr id="147" name="Google Shape;147;p21"/>
          <p:cNvSpPr txBox="1"/>
          <p:nvPr>
            <p:ph idx="1" type="body"/>
          </p:nvPr>
        </p:nvSpPr>
        <p:spPr>
          <a:xfrm>
            <a:off x="1074400" y="1885951"/>
            <a:ext cx="68661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Find the result of:</a:t>
            </a:r>
            <a:endParaRPr/>
          </a:p>
          <a:p>
            <a:pPr indent="-342900" lvl="0" marL="457200" rtl="0" algn="ctr">
              <a:spcBef>
                <a:spcPts val="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Last digit of 13</a:t>
            </a:r>
            <a:r>
              <a:rPr baseline="30000" lang="en"/>
              <a:t>57</a:t>
            </a:r>
            <a:r>
              <a:rPr lang="en"/>
              <a:t>?</a:t>
            </a:r>
            <a:endParaRPr/>
          </a:p>
          <a:p>
            <a: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24</a:t>
            </a:r>
            <a:r>
              <a:rPr baseline="30000" lang="en"/>
              <a:t>10</a:t>
            </a:r>
            <a:r>
              <a:rPr lang="en"/>
              <a:t> mod 18?</a:t>
            </a:r>
            <a:endParaRPr/>
          </a:p>
          <a:p>
            <a: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31</a:t>
            </a:r>
            <a:r>
              <a:rPr baseline="30000" lang="en"/>
              <a:t>101</a:t>
            </a:r>
            <a:r>
              <a:rPr lang="en"/>
              <a:t> mod 9?</a:t>
            </a:r>
            <a:endParaRPr baseline="30000"/>
          </a:p>
        </p:txBody>
      </p:sp>
      <p:sp>
        <p:nvSpPr>
          <p:cNvPr id="148" name="Google Shape;148;p21"/>
          <p:cNvSpPr/>
          <p:nvPr/>
        </p:nvSpPr>
        <p:spPr>
          <a:xfrm>
            <a:off x="8055177" y="292676"/>
            <a:ext cx="796167" cy="796157"/>
          </a:xfrm>
          <a:custGeom>
            <a:rect b="b" l="l" r="r" t="t"/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liv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