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AD4E498B-AFBC-4637-90E2-4F89B8355846}" type="datetimeFigureOut">
              <a:rPr lang="en-US"/>
              <a:pPr>
                <a:defRPr/>
              </a:pPr>
              <a:t>1/11/2010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752BEC5E-F585-436D-BE1B-C7EC34AD110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32A2C9A-7E5E-4334-9420-CDC7F27D423A}" type="datetimeFigureOut">
              <a:rPr lang="en-US"/>
              <a:pPr>
                <a:defRPr/>
              </a:pPr>
              <a:t>1/11/2010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8BC28E6-5F9F-45BF-A1E0-45D4E5B28C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228CDEE-447B-46D8-AB5C-EA53A69E02A5}" type="datetimeFigureOut">
              <a:rPr lang="en-US"/>
              <a:pPr>
                <a:defRPr/>
              </a:pPr>
              <a:t>1/11/2010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1A77CBC-B8B3-456B-9324-0E18DED854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52AD859-9E1C-4452-AB2C-A9D2DB833CCA}" type="datetimeFigureOut">
              <a:rPr lang="en-US"/>
              <a:pPr>
                <a:defRPr/>
              </a:pPr>
              <a:t>1/11/2010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7F6536F-0E89-46A4-BB7F-DFE4FA3032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6A90331-CFD0-4E0E-8053-F1EB8AFD63E9}" type="datetimeFigureOut">
              <a:rPr lang="en-US"/>
              <a:pPr>
                <a:defRPr/>
              </a:pPr>
              <a:t>1/11/2010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ED7B9-95B4-4882-B441-D39B7117377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2D7BF96-2CA9-40CD-8837-453775986AE9}" type="datetimeFigureOut">
              <a:rPr lang="en-US"/>
              <a:pPr>
                <a:defRPr/>
              </a:pPr>
              <a:t>1/11/2010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339B63ED-67AE-4B63-8CCF-73211494EE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C728C24C-0441-4DFB-AFEB-83A27C4A5F0A}" type="datetimeFigureOut">
              <a:rPr lang="en-US"/>
              <a:pPr>
                <a:defRPr/>
              </a:pPr>
              <a:t>1/11/2010</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1828B89E-81C2-4DFB-8D5C-EC4FA65079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436CF35-BC02-456E-8815-089F7DDF2852}" type="datetimeFigureOut">
              <a:rPr lang="en-US"/>
              <a:pPr>
                <a:defRPr/>
              </a:pPr>
              <a:t>1/11/2010</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C8841878-1657-4875-B58B-DEE07B714DD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585BCF1-EE41-4C25-967A-21D7C0AE69ED}" type="datetimeFigureOut">
              <a:rPr lang="en-US"/>
              <a:pPr>
                <a:defRPr/>
              </a:pPr>
              <a:t>1/11/2010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278CCCC0-BB02-4E34-AF22-1D7514A6ED3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D5534B2-55FE-4D8D-8996-B1EC860DEB6E}" type="datetimeFigureOut">
              <a:rPr lang="en-US"/>
              <a:pPr>
                <a:defRPr/>
              </a:pPr>
              <a:t>1/11/2010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28497691-C5AB-4314-9CE5-7B214E330EE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E56A892F-5A67-4009-BB62-E29010CCFDDE}" type="datetimeFigureOut">
              <a:rPr lang="en-US"/>
              <a:pPr>
                <a:defRPr/>
              </a:pPr>
              <a:t>1/11/2010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A7E007BE-4BAE-4922-A1C7-483319706F0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68DF4F3D-3EFC-42A7-A872-A796C14C0E89}" type="datetimeFigureOut">
              <a:rPr lang="en-US"/>
              <a:pPr>
                <a:defRPr/>
              </a:pPr>
              <a:t>1/11/2010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5132A1E7-E577-484B-8960-8C2A3E07EB54}"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0" r:id="rId4"/>
    <p:sldLayoutId id="2147483669" r:id="rId5"/>
    <p:sldLayoutId id="2147483668" r:id="rId6"/>
    <p:sldLayoutId id="2147483667" r:id="rId7"/>
    <p:sldLayoutId id="2147483666" r:id="rId8"/>
    <p:sldLayoutId id="2147483674" r:id="rId9"/>
    <p:sldLayoutId id="2147483665" r:id="rId10"/>
    <p:sldLayoutId id="2147483664"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fontAlgn="auto">
              <a:spcAft>
                <a:spcPts val="0"/>
              </a:spcAft>
              <a:defRPr/>
            </a:pPr>
            <a:r>
              <a:rPr lang="en-US" dirty="0" smtClean="0">
                <a:latin typeface="Times New Roman" pitchFamily="18" charset="0"/>
                <a:cs typeface="Times New Roman" pitchFamily="18" charset="0"/>
              </a:rPr>
              <a:t>Swarm Intelligence</a:t>
            </a:r>
            <a:endParaRPr lang="en-US" dirty="0">
              <a:latin typeface="Times New Roman" pitchFamily="18" charset="0"/>
              <a:cs typeface="Times New Roman" pitchFamily="18" charset="0"/>
            </a:endParaRPr>
          </a:p>
        </p:txBody>
      </p:sp>
      <p:sp>
        <p:nvSpPr>
          <p:cNvPr id="13314" name="Subtitle 2"/>
          <p:cNvSpPr>
            <a:spLocks noGrp="1"/>
          </p:cNvSpPr>
          <p:nvPr>
            <p:ph type="subTitle" idx="1"/>
          </p:nvPr>
        </p:nvSpPr>
        <p:spPr>
          <a:xfrm>
            <a:off x="533400" y="3228975"/>
            <a:ext cx="7854950" cy="1752600"/>
          </a:xfrm>
        </p:spPr>
        <p:txBody>
          <a:bodyPr/>
          <a:lstStyle/>
          <a:p>
            <a:pPr marR="0"/>
            <a:r>
              <a:rPr lang="en-US" smtClean="0">
                <a:latin typeface="Times New Roman" pitchFamily="18" charset="0"/>
                <a:cs typeface="Times New Roman" pitchFamily="18" charset="0"/>
              </a:rPr>
              <a:t>Learning  to be intelligent from the less intelligent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b="1" smtClean="0">
                <a:latin typeface="Times New Roman" pitchFamily="18" charset="0"/>
                <a:cs typeface="Times New Roman" pitchFamily="18" charset="0"/>
              </a:rPr>
              <a:t>Particle Swarm Optimization</a:t>
            </a:r>
            <a:endParaRPr lang="en-US" smtClean="0">
              <a:latin typeface="Times New Roman" pitchFamily="18" charset="0"/>
              <a:cs typeface="Times New Roman" pitchFamily="18" charset="0"/>
            </a:endParaRPr>
          </a:p>
        </p:txBody>
      </p:sp>
      <p:sp>
        <p:nvSpPr>
          <p:cNvPr id="22530" name="Content Placeholder 2"/>
          <p:cNvSpPr>
            <a:spLocks noGrp="1"/>
          </p:cNvSpPr>
          <p:nvPr>
            <p:ph idx="1"/>
          </p:nvPr>
        </p:nvSpPr>
        <p:spPr/>
        <p:txBody>
          <a:bodyPr/>
          <a:lstStyle/>
          <a:p>
            <a:r>
              <a:rPr lang="en-US" smtClean="0">
                <a:latin typeface="Times New Roman" pitchFamily="18" charset="0"/>
                <a:cs typeface="Times New Roman" pitchFamily="18" charset="0"/>
              </a:rPr>
              <a:t>Particle Swarm was introduced to simulate social interactions.</a:t>
            </a:r>
          </a:p>
          <a:p>
            <a:r>
              <a:rPr lang="en-US" smtClean="0">
                <a:latin typeface="Times New Roman" pitchFamily="18" charset="0"/>
                <a:cs typeface="Times New Roman" pitchFamily="18" charset="0"/>
              </a:rPr>
              <a:t>Individuals can obtain evolutionary advantage by sharing information.</a:t>
            </a:r>
          </a:p>
          <a:p>
            <a:r>
              <a:rPr lang="en-US" smtClean="0">
                <a:latin typeface="Times New Roman" pitchFamily="18" charset="0"/>
                <a:cs typeface="Times New Roman" pitchFamily="18" charset="0"/>
              </a:rPr>
              <a:t>A stripped-down version of the model was presented as a novel and generic optimization technique, the Particle Swarm Optimizer (PSO).</a:t>
            </a:r>
          </a:p>
          <a:p>
            <a:r>
              <a:rPr lang="en-US" smtClean="0">
                <a:latin typeface="Times New Roman" pitchFamily="18" charset="0"/>
                <a:cs typeface="Times New Roman" pitchFamily="18" charset="0"/>
              </a:rPr>
              <a:t>Personal experience and Neighbors‘ experience are the special features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Imparting Swarm Intelligence </a:t>
            </a:r>
          </a:p>
        </p:txBody>
      </p:sp>
      <p:sp>
        <p:nvSpPr>
          <p:cNvPr id="23554" name="Content Placeholder 2"/>
          <p:cNvSpPr>
            <a:spLocks noGrp="1"/>
          </p:cNvSpPr>
          <p:nvPr>
            <p:ph idx="1"/>
          </p:nvPr>
        </p:nvSpPr>
        <p:spPr/>
        <p:txBody>
          <a:bodyPr/>
          <a:lstStyle/>
          <a:p>
            <a:pPr algn="ctr">
              <a:buFont typeface="Wingdings 2" pitchFamily="18" charset="2"/>
              <a:buNone/>
            </a:pPr>
            <a:r>
              <a:rPr lang="en-US" i="1" smtClean="0">
                <a:latin typeface="Times New Roman" pitchFamily="18" charset="0"/>
                <a:cs typeface="Times New Roman" pitchFamily="18" charset="0"/>
              </a:rPr>
              <a:t> “Choice of a research domain for imparting swarm concepts”</a:t>
            </a:r>
          </a:p>
          <a:p>
            <a:pPr algn="just">
              <a:buFont typeface="Arial" charset="0"/>
              <a:buChar char="•"/>
            </a:pPr>
            <a:r>
              <a:rPr lang="en-US" smtClean="0">
                <a:latin typeface="Times New Roman" pitchFamily="18" charset="0"/>
                <a:cs typeface="Times New Roman" pitchFamily="18" charset="0"/>
              </a:rPr>
              <a:t>Wireless networking domain consisting of thousands of systems that are distributed throughout a wide geographical area</a:t>
            </a:r>
          </a:p>
          <a:p>
            <a:pPr algn="just">
              <a:buFont typeface="Arial" charset="0"/>
              <a:buChar char="•"/>
            </a:pPr>
            <a:r>
              <a:rPr lang="en-US" smtClean="0">
                <a:latin typeface="Times New Roman" pitchFamily="18" charset="0"/>
                <a:cs typeface="Times New Roman" pitchFamily="18" charset="0"/>
              </a:rPr>
              <a:t>Ant Colony Optimization technique is more suitable as both the instances are similar in characteristics. </a:t>
            </a:r>
          </a:p>
          <a:p>
            <a:pPr algn="just">
              <a:buFont typeface="Arial" charset="0"/>
              <a:buChar char="•"/>
            </a:pPr>
            <a:r>
              <a:rPr lang="en-US" smtClean="0">
                <a:latin typeface="Times New Roman" pitchFamily="18" charset="0"/>
                <a:cs typeface="Times New Roman" pitchFamily="18" charset="0"/>
              </a:rPr>
              <a:t>Classification problem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latin typeface="Times New Roman" pitchFamily="18" charset="0"/>
                <a:cs typeface="Times New Roman" pitchFamily="18" charset="0"/>
              </a:rPr>
              <a:t>Iris data Classification</a:t>
            </a:r>
          </a:p>
        </p:txBody>
      </p:sp>
      <p:sp>
        <p:nvSpPr>
          <p:cNvPr id="24578" name="Content Placeholder 2"/>
          <p:cNvSpPr>
            <a:spLocks noGrp="1"/>
          </p:cNvSpPr>
          <p:nvPr>
            <p:ph idx="1"/>
          </p:nvPr>
        </p:nvSpPr>
        <p:spPr/>
        <p:txBody>
          <a:bodyPr/>
          <a:lstStyle/>
          <a:p>
            <a:r>
              <a:rPr lang="en-US" smtClean="0">
                <a:latin typeface="Times New Roman" pitchFamily="18" charset="0"/>
                <a:cs typeface="Times New Roman" pitchFamily="18" charset="0"/>
              </a:rPr>
              <a:t>Iris data set is a multivariate data set introduced by Sir Ronald Aylmer Fisher to describe discriminant analysis. </a:t>
            </a:r>
          </a:p>
          <a:p>
            <a:r>
              <a:rPr lang="en-US" smtClean="0">
                <a:latin typeface="Times New Roman" pitchFamily="18" charset="0"/>
                <a:cs typeface="Times New Roman" pitchFamily="18" charset="0"/>
              </a:rPr>
              <a:t>The iris data set is the collection of 50 samples each of three plant species namely Iris Setosa, Iris Versicolor and Iris Verginica. </a:t>
            </a:r>
          </a:p>
          <a:p>
            <a:r>
              <a:rPr lang="en-US" smtClean="0">
                <a:latin typeface="Times New Roman" pitchFamily="18" charset="0"/>
                <a:cs typeface="Times New Roman" pitchFamily="18" charset="0"/>
              </a:rPr>
              <a:t>Based upon the given plant’s sepal and petal lengths and widths, it should be classified into one of the three species</a:t>
            </a:r>
          </a:p>
          <a:p>
            <a:r>
              <a:rPr lang="en-US" smtClean="0">
                <a:latin typeface="Times New Roman" pitchFamily="18" charset="0"/>
                <a:cs typeface="Times New Roman" pitchFamily="18" charset="0"/>
              </a:rPr>
              <a:t>.The present problem is now extended to the neural network swarm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endParaRPr lang="en-US" smtClean="0"/>
          </a:p>
        </p:txBody>
      </p:sp>
      <p:sp>
        <p:nvSpPr>
          <p:cNvPr id="25602" name="Content Placeholder 2"/>
          <p:cNvSpPr>
            <a:spLocks noGrp="1"/>
          </p:cNvSpPr>
          <p:nvPr>
            <p:ph idx="1"/>
          </p:nvPr>
        </p:nvSpPr>
        <p:spPr/>
        <p:txBody>
          <a:bodyPr/>
          <a:lstStyle/>
          <a:p>
            <a:pPr algn="ctr">
              <a:buFont typeface="Wingdings 2" pitchFamily="18" charset="2"/>
              <a:buNone/>
            </a:pPr>
            <a:r>
              <a:rPr lang="en-US" i="1" smtClean="0"/>
              <a:t>“Characterizing the swarm particles”</a:t>
            </a:r>
          </a:p>
          <a:p>
            <a:pPr algn="ctr">
              <a:buFont typeface="Wingdings 2" pitchFamily="18" charset="2"/>
              <a:buNone/>
            </a:pPr>
            <a:endParaRPr lang="en-US" i="1" smtClean="0"/>
          </a:p>
          <a:p>
            <a:pPr>
              <a:buFont typeface="Arial" charset="0"/>
              <a:buChar char="•"/>
            </a:pPr>
            <a:r>
              <a:rPr lang="en-US" smtClean="0">
                <a:latin typeface="Times New Roman" pitchFamily="18" charset="0"/>
                <a:cs typeface="Times New Roman" pitchFamily="18" charset="0"/>
              </a:rPr>
              <a:t>All the particles are created alike and behave in the same fashion following </a:t>
            </a:r>
            <a:r>
              <a:rPr lang="en-US" i="1" smtClean="0">
                <a:latin typeface="Times New Roman" pitchFamily="18" charset="0"/>
                <a:cs typeface="Times New Roman" pitchFamily="18" charset="0"/>
              </a:rPr>
              <a:t> Homogeneity.</a:t>
            </a:r>
          </a:p>
          <a:p>
            <a:pPr>
              <a:buFont typeface="Wingdings 2" pitchFamily="18" charset="2"/>
              <a:buNone/>
            </a:pPr>
            <a:endParaRPr lang="en-US" i="1" smtClean="0">
              <a:latin typeface="Times New Roman" pitchFamily="18" charset="0"/>
              <a:cs typeface="Times New Roman" pitchFamily="18" charset="0"/>
            </a:endParaRPr>
          </a:p>
          <a:p>
            <a:pPr>
              <a:buFont typeface="Arial" charset="0"/>
              <a:buChar char="•"/>
            </a:pPr>
            <a:r>
              <a:rPr lang="en-US" i="1" smtClean="0">
                <a:latin typeface="Times New Roman" pitchFamily="18" charset="0"/>
                <a:cs typeface="Times New Roman" pitchFamily="18" charset="0"/>
              </a:rPr>
              <a:t>Locality</a:t>
            </a:r>
            <a:r>
              <a:rPr lang="en-US" smtClean="0">
                <a:latin typeface="Times New Roman" pitchFamily="18" charset="0"/>
                <a:cs typeface="Times New Roman" pitchFamily="18" charset="0"/>
              </a:rPr>
              <a:t> may induce more complexity into the approach rather than extracting more efficiency. However, </a:t>
            </a:r>
            <a:r>
              <a:rPr lang="en-US" i="1" smtClean="0">
                <a:latin typeface="Times New Roman" pitchFamily="18" charset="0"/>
                <a:cs typeface="Times New Roman" pitchFamily="18" charset="0"/>
              </a:rPr>
              <a:t>Locality</a:t>
            </a:r>
            <a:r>
              <a:rPr lang="en-US" smtClean="0">
                <a:latin typeface="Times New Roman" pitchFamily="18" charset="0"/>
                <a:cs typeface="Times New Roman" pitchFamily="18" charset="0"/>
              </a:rPr>
              <a:t> may induce more complexity into the approach rather than extracting more efficiency.</a:t>
            </a:r>
            <a:r>
              <a:rPr lang="en-US" i="1" smtClean="0"/>
              <a:t/>
            </a:r>
            <a:br>
              <a:rPr lang="en-US" i="1" smtClean="0"/>
            </a:br>
            <a:endParaRPr lang="en-US" smtClean="0"/>
          </a:p>
          <a:p>
            <a:pPr algn="just">
              <a:buFont typeface="Arial" charset="0"/>
              <a:buChar char="•"/>
            </a:pPr>
            <a:endParaRPr lang="en-US" i="1"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endParaRPr lang="en-US" smtClean="0"/>
          </a:p>
        </p:txBody>
      </p:sp>
      <p:sp>
        <p:nvSpPr>
          <p:cNvPr id="26626" name="Content Placeholder 2"/>
          <p:cNvSpPr>
            <a:spLocks noGrp="1"/>
          </p:cNvSpPr>
          <p:nvPr>
            <p:ph idx="1"/>
          </p:nvPr>
        </p:nvSpPr>
        <p:spPr/>
        <p:txBody>
          <a:bodyPr/>
          <a:lstStyle/>
          <a:p>
            <a:r>
              <a:rPr lang="en-US" smtClean="0"/>
              <a:t>All the particles are working in the same weight space, no particle is hindering the weight adjustment of the neighbors, thus obeying the characteristic avoiding </a:t>
            </a:r>
            <a:r>
              <a:rPr lang="en-US" i="1" smtClean="0"/>
              <a:t>Collision Avoidance.</a:t>
            </a:r>
          </a:p>
          <a:p>
            <a:pPr>
              <a:buFont typeface="Wingdings 2" pitchFamily="18" charset="2"/>
              <a:buNone/>
            </a:pPr>
            <a:endParaRPr lang="en-US" i="1" smtClean="0"/>
          </a:p>
          <a:p>
            <a:r>
              <a:rPr lang="en-US" i="1" smtClean="0"/>
              <a:t>Velocity Matching </a:t>
            </a:r>
            <a:r>
              <a:rPr lang="en-US" smtClean="0"/>
              <a:t>is controlled by the learning factor.</a:t>
            </a:r>
          </a:p>
          <a:p>
            <a:endParaRPr lang="en-US" smtClean="0"/>
          </a:p>
          <a:p>
            <a:r>
              <a:rPr lang="en-US" i="1" smtClean="0"/>
              <a:t>Flock Centering </a:t>
            </a:r>
            <a:r>
              <a:rPr lang="en-US" smtClean="0"/>
              <a:t>is aptly followed in view of the constrained weight search space.</a:t>
            </a:r>
          </a:p>
          <a:p>
            <a:pPr>
              <a:buFont typeface="Wingdings 2" pitchFamily="18" charset="2"/>
              <a:buNone/>
            </a:pPr>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endParaRPr lang="en-US" smtClean="0"/>
          </a:p>
        </p:txBody>
      </p:sp>
      <p:sp>
        <p:nvSpPr>
          <p:cNvPr id="27650" name="Content Placeholder 2"/>
          <p:cNvSpPr>
            <a:spLocks noGrp="1"/>
          </p:cNvSpPr>
          <p:nvPr>
            <p:ph idx="1"/>
          </p:nvPr>
        </p:nvSpPr>
        <p:spPr/>
        <p:txBody>
          <a:bodyPr/>
          <a:lstStyle/>
          <a:p>
            <a:r>
              <a:rPr lang="en-US" smtClean="0"/>
              <a:t>The set of weights for the neural network here constitute a swarm particle.</a:t>
            </a:r>
          </a:p>
          <a:p>
            <a:pPr>
              <a:buFont typeface="Wingdings 2" pitchFamily="18" charset="2"/>
              <a:buNone/>
            </a:pPr>
            <a:endParaRPr lang="en-US" smtClean="0"/>
          </a:p>
          <a:p>
            <a:r>
              <a:rPr lang="en-US" smtClean="0"/>
              <a:t>Fitness criterion: Classification error.</a:t>
            </a:r>
          </a:p>
          <a:p>
            <a:pPr>
              <a:buFont typeface="Wingdings 2" pitchFamily="18" charset="2"/>
              <a:buNone/>
            </a:pPr>
            <a:endParaRPr lang="en-US" smtClean="0"/>
          </a:p>
          <a:p>
            <a:r>
              <a:rPr lang="en-US" smtClean="0"/>
              <a:t>Particle is initialized with capability to sense better weights that can reduce the error of classification in its vicinity.</a:t>
            </a:r>
          </a:p>
          <a:p>
            <a:pPr>
              <a:buFont typeface="Wingdings 2" pitchFamily="18" charset="2"/>
              <a:buNone/>
            </a:pPr>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3"/>
          <p:cNvPicPr>
            <a:picLocks noChangeAspect="1" noChangeArrowheads="1"/>
          </p:cNvPicPr>
          <p:nvPr/>
        </p:nvPicPr>
        <p:blipFill>
          <a:blip r:embed="rId2"/>
          <a:srcRect/>
          <a:stretch>
            <a:fillRect/>
          </a:stretch>
        </p:blipFill>
        <p:spPr bwMode="auto">
          <a:xfrm>
            <a:off x="2057400" y="914400"/>
            <a:ext cx="5257800" cy="3962400"/>
          </a:xfrm>
          <a:prstGeom prst="rect">
            <a:avLst/>
          </a:prstGeom>
          <a:noFill/>
          <a:ln w="9525">
            <a:noFill/>
            <a:miter lim="800000"/>
            <a:headEnd/>
            <a:tailEnd/>
          </a:ln>
        </p:spPr>
      </p:pic>
      <p:sp>
        <p:nvSpPr>
          <p:cNvPr id="28674" name="TextBox 4"/>
          <p:cNvSpPr txBox="1">
            <a:spLocks noChangeArrowheads="1"/>
          </p:cNvSpPr>
          <p:nvPr/>
        </p:nvSpPr>
        <p:spPr bwMode="auto">
          <a:xfrm>
            <a:off x="1447800" y="5486400"/>
            <a:ext cx="6705600" cy="1200150"/>
          </a:xfrm>
          <a:prstGeom prst="rect">
            <a:avLst/>
          </a:prstGeom>
          <a:noFill/>
          <a:ln w="9525">
            <a:noFill/>
            <a:miter lim="800000"/>
            <a:headEnd/>
            <a:tailEnd/>
          </a:ln>
        </p:spPr>
        <p:txBody>
          <a:bodyPr>
            <a:spAutoFit/>
          </a:bodyPr>
          <a:lstStyle/>
          <a:p>
            <a:pPr algn="ctr"/>
            <a:r>
              <a:rPr lang="en-US">
                <a:latin typeface="Times New Roman" pitchFamily="18" charset="0"/>
                <a:cs typeface="Times New Roman" pitchFamily="18" charset="0"/>
              </a:rPr>
              <a:t>Fig 1: Characterization of swarm particles</a:t>
            </a:r>
          </a:p>
          <a:p>
            <a:pPr algn="ctr"/>
            <a:r>
              <a:rPr lang="en-US">
                <a:latin typeface="Times New Roman" pitchFamily="18" charset="0"/>
                <a:cs typeface="Times New Roman" pitchFamily="18" charset="0"/>
              </a:rPr>
              <a:t>The dot in the circle can be depicted as an ant whose pheromone sensing capability range can be seen in the form of the circle.</a:t>
            </a:r>
          </a:p>
          <a:p>
            <a:endParaRPr lang="en-US">
              <a:latin typeface="Constant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noChangeArrowheads="1"/>
          </p:cNvPicPr>
          <p:nvPr/>
        </p:nvPicPr>
        <p:blipFill>
          <a:blip r:embed="rId2"/>
          <a:srcRect/>
          <a:stretch>
            <a:fillRect/>
          </a:stretch>
        </p:blipFill>
        <p:spPr bwMode="auto">
          <a:xfrm>
            <a:off x="1219200" y="1600200"/>
            <a:ext cx="6988175" cy="2192338"/>
          </a:xfrm>
          <a:prstGeom prst="rect">
            <a:avLst/>
          </a:prstGeom>
          <a:noFill/>
          <a:ln w="9525">
            <a:noFill/>
            <a:miter lim="800000"/>
            <a:headEnd/>
            <a:tailEnd/>
          </a:ln>
        </p:spPr>
      </p:pic>
      <p:sp>
        <p:nvSpPr>
          <p:cNvPr id="29698" name="TextBox 2"/>
          <p:cNvSpPr txBox="1">
            <a:spLocks noChangeArrowheads="1"/>
          </p:cNvSpPr>
          <p:nvPr/>
        </p:nvSpPr>
        <p:spPr bwMode="auto">
          <a:xfrm>
            <a:off x="914400" y="5029200"/>
            <a:ext cx="8229600" cy="923925"/>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Fig 2: Transformation depicting swarm particles for the one dimensional weight adjustment.</a:t>
            </a:r>
          </a:p>
          <a:p>
            <a:endParaRPr lang="en-US">
              <a:latin typeface="Constant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p:txBody>
          <a:bodyPr/>
          <a:lstStyle/>
          <a:p>
            <a:endParaRPr lang="en-US" smtClean="0"/>
          </a:p>
        </p:txBody>
      </p:sp>
      <p:sp>
        <p:nvSpPr>
          <p:cNvPr id="30722" name="Content Placeholder 4"/>
          <p:cNvSpPr>
            <a:spLocks noGrp="1"/>
          </p:cNvSpPr>
          <p:nvPr>
            <p:ph idx="1"/>
          </p:nvPr>
        </p:nvSpPr>
        <p:spPr>
          <a:xfrm>
            <a:off x="381000" y="2057400"/>
            <a:ext cx="8229600" cy="4389438"/>
          </a:xfrm>
        </p:spPr>
        <p:txBody>
          <a:bodyPr/>
          <a:lstStyle/>
          <a:p>
            <a:r>
              <a:rPr lang="en-US" smtClean="0"/>
              <a:t>The fitness decides the global leader in accordance with which the other particles adjust their movement</a:t>
            </a:r>
          </a:p>
          <a:p>
            <a:r>
              <a:rPr lang="en-US" smtClean="0"/>
              <a:t>The global leader may not be the same particle throughout the course of search</a:t>
            </a:r>
          </a:p>
          <a:p>
            <a:endParaRPr lang="en-US" smtClean="0"/>
          </a:p>
        </p:txBody>
      </p:sp>
      <p:pic>
        <p:nvPicPr>
          <p:cNvPr id="30723" name="Picture 5"/>
          <p:cNvPicPr>
            <a:picLocks noChangeAspect="1" noChangeArrowheads="1"/>
          </p:cNvPicPr>
          <p:nvPr/>
        </p:nvPicPr>
        <p:blipFill>
          <a:blip r:embed="rId2"/>
          <a:srcRect/>
          <a:stretch>
            <a:fillRect/>
          </a:stretch>
        </p:blipFill>
        <p:spPr bwMode="auto">
          <a:xfrm>
            <a:off x="2057400" y="3962400"/>
            <a:ext cx="4706938" cy="768350"/>
          </a:xfrm>
          <a:prstGeom prst="rect">
            <a:avLst/>
          </a:prstGeom>
          <a:noFill/>
          <a:ln w="9525">
            <a:noFill/>
            <a:miter lim="800000"/>
            <a:headEnd/>
            <a:tailEnd/>
          </a:ln>
        </p:spPr>
      </p:pic>
      <p:pic>
        <p:nvPicPr>
          <p:cNvPr id="30724" name="Picture 6"/>
          <p:cNvPicPr>
            <a:picLocks noChangeAspect="1" noChangeArrowheads="1"/>
          </p:cNvPicPr>
          <p:nvPr/>
        </p:nvPicPr>
        <p:blipFill>
          <a:blip r:embed="rId3"/>
          <a:srcRect/>
          <a:stretch>
            <a:fillRect/>
          </a:stretch>
        </p:blipFill>
        <p:spPr bwMode="auto">
          <a:xfrm>
            <a:off x="2057400" y="5257800"/>
            <a:ext cx="4648200" cy="657225"/>
          </a:xfrm>
          <a:prstGeom prst="rect">
            <a:avLst/>
          </a:prstGeom>
          <a:noFill/>
          <a:ln w="9525">
            <a:noFill/>
            <a:miter lim="800000"/>
            <a:headEnd/>
            <a:tailEnd/>
          </a:ln>
        </p:spPr>
      </p:pic>
      <p:sp>
        <p:nvSpPr>
          <p:cNvPr id="30725" name="TextBox 8"/>
          <p:cNvSpPr txBox="1">
            <a:spLocks noChangeArrowheads="1"/>
          </p:cNvSpPr>
          <p:nvPr/>
        </p:nvSpPr>
        <p:spPr bwMode="auto">
          <a:xfrm>
            <a:off x="4114800" y="4800600"/>
            <a:ext cx="762000" cy="369888"/>
          </a:xfrm>
          <a:prstGeom prst="rect">
            <a:avLst/>
          </a:prstGeom>
          <a:noFill/>
          <a:ln w="9525">
            <a:noFill/>
            <a:miter lim="800000"/>
            <a:headEnd/>
            <a:tailEnd/>
          </a:ln>
        </p:spPr>
        <p:txBody>
          <a:bodyPr>
            <a:spAutoFit/>
          </a:bodyPr>
          <a:lstStyle/>
          <a:p>
            <a:pPr algn="ctr"/>
            <a:r>
              <a:rPr lang="en-US">
                <a:latin typeface="Times New Roman" pitchFamily="18" charset="0"/>
                <a:cs typeface="Times New Roman" pitchFamily="18" charset="0"/>
              </a:rPr>
              <a:t>(a)</a:t>
            </a:r>
          </a:p>
        </p:txBody>
      </p:sp>
      <p:sp>
        <p:nvSpPr>
          <p:cNvPr id="30726" name="TextBox 9"/>
          <p:cNvSpPr txBox="1">
            <a:spLocks noChangeArrowheads="1"/>
          </p:cNvSpPr>
          <p:nvPr/>
        </p:nvSpPr>
        <p:spPr bwMode="auto">
          <a:xfrm>
            <a:off x="4114800" y="5867400"/>
            <a:ext cx="685800" cy="369888"/>
          </a:xfrm>
          <a:prstGeom prst="rect">
            <a:avLst/>
          </a:prstGeom>
          <a:noFill/>
          <a:ln w="9525">
            <a:noFill/>
            <a:miter lim="800000"/>
            <a:headEnd/>
            <a:tailEnd/>
          </a:ln>
        </p:spPr>
        <p:txBody>
          <a:bodyPr>
            <a:spAutoFit/>
          </a:bodyPr>
          <a:lstStyle/>
          <a:p>
            <a:pPr algn="ctr"/>
            <a:r>
              <a:rPr lang="en-US">
                <a:latin typeface="Constantia" pitchFamily="18" charset="0"/>
              </a:rPr>
              <a:t>(b)</a:t>
            </a:r>
          </a:p>
        </p:txBody>
      </p:sp>
      <p:sp>
        <p:nvSpPr>
          <p:cNvPr id="30727" name="TextBox 10"/>
          <p:cNvSpPr txBox="1">
            <a:spLocks noChangeArrowheads="1"/>
          </p:cNvSpPr>
          <p:nvPr/>
        </p:nvSpPr>
        <p:spPr bwMode="auto">
          <a:xfrm>
            <a:off x="1828800" y="6248400"/>
            <a:ext cx="5715000" cy="369888"/>
          </a:xfrm>
          <a:prstGeom prst="rect">
            <a:avLst/>
          </a:prstGeom>
          <a:noFill/>
          <a:ln w="9525">
            <a:noFill/>
            <a:miter lim="800000"/>
            <a:headEnd/>
            <a:tailEnd/>
          </a:ln>
        </p:spPr>
        <p:txBody>
          <a:bodyPr>
            <a:spAutoFit/>
          </a:bodyPr>
          <a:lstStyle/>
          <a:p>
            <a:pPr algn="ctr"/>
            <a:r>
              <a:rPr lang="en-US">
                <a:latin typeface="Times New Roman" pitchFamily="18" charset="0"/>
                <a:cs typeface="Times New Roman" pitchFamily="18" charset="0"/>
              </a:rPr>
              <a:t>Fig 3 Instance of swarm interaction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fontScale="85000" lnSpcReduction="10000"/>
          </a:bodyPr>
          <a:lstStyle/>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If the swarms are blindly directed towards the best particle, there is a chance that the problem may converge at the local maxima. For instance, consider a particular example in the previous example. Let us suppose that the particles are generated a shown in the Fig. 3(a).</a:t>
            </a:r>
          </a:p>
          <a:p>
            <a:pPr marL="274320" indent="-274320" fontAlgn="auto">
              <a:spcAft>
                <a:spcPts val="0"/>
              </a:spcAft>
              <a:buClr>
                <a:schemeClr val="accent3"/>
              </a:buClr>
              <a:buFont typeface="Wingdings 2"/>
              <a:buNone/>
              <a:defRPr/>
            </a:pPr>
            <a:endParaRPr lang="en-US" dirty="0" smtClean="0">
              <a:latin typeface="Times New Roman" pitchFamily="18" charset="0"/>
              <a:cs typeface="Times New Roman" pitchFamily="18" charset="0"/>
            </a:endParaRPr>
          </a:p>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The two particles are generated such that one is at local maximum (b) and the other at a point close to the global maximum (a).If the best particle alone influences all the particles to adjust their movement, the particle at ‘a’ is now forced to move towards the point ‘b’(Fig 3(b)). Thus, it moves away from the global maximum. This may lead to wrong solutions. Thus, the swarm particles should not solely depend on the best particle but also should value its judgment in its environment.</a:t>
            </a:r>
          </a:p>
          <a:p>
            <a:pPr marL="274320" indent="-274320" fontAlgn="auto">
              <a:spcAft>
                <a:spcPts val="0"/>
              </a:spcAft>
              <a:buClr>
                <a:schemeClr val="accent3"/>
              </a:buClr>
              <a:buFont typeface="Wingdings 2"/>
              <a:buChar char=""/>
              <a:defRPr/>
            </a:pP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smtClean="0">
                <a:latin typeface="Times New Roman" pitchFamily="18" charset="0"/>
                <a:cs typeface="Times New Roman" pitchFamily="18" charset="0"/>
              </a:rPr>
              <a:t>Social Behavior</a:t>
            </a:r>
          </a:p>
        </p:txBody>
      </p:sp>
      <p:sp>
        <p:nvSpPr>
          <p:cNvPr id="3" name="Content Placeholder 2"/>
          <p:cNvSpPr>
            <a:spLocks noGrp="1"/>
          </p:cNvSpPr>
          <p:nvPr>
            <p:ph idx="1"/>
          </p:nvPr>
        </p:nvSpPr>
        <p:spPr/>
        <p:txBody>
          <a:bodyPr>
            <a:normAutofit lnSpcReduction="10000"/>
          </a:bodyPr>
          <a:lstStyle/>
          <a:p>
            <a:pPr marL="274320" indent="-274320" fontAlgn="auto">
              <a:spcAft>
                <a:spcPts val="0"/>
              </a:spcAft>
              <a:buClr>
                <a:schemeClr val="accent3"/>
              </a:buClr>
              <a:buFont typeface="Wingdings 2"/>
              <a:buChar char=""/>
              <a:defRPr/>
            </a:pPr>
            <a:r>
              <a:rPr lang="en-US" dirty="0" smtClean="0"/>
              <a:t>Social behavior  is an important attribute in the human society</a:t>
            </a:r>
          </a:p>
          <a:p>
            <a:pPr marL="274320" indent="-274320" fontAlgn="auto">
              <a:spcAft>
                <a:spcPts val="0"/>
              </a:spcAft>
              <a:buClr>
                <a:schemeClr val="accent3"/>
              </a:buClr>
              <a:buFont typeface="Wingdings 2"/>
              <a:buChar char=""/>
              <a:defRPr/>
            </a:pPr>
            <a:endParaRPr lang="en-US" dirty="0" smtClean="0"/>
          </a:p>
          <a:p>
            <a:pPr marL="274320" indent="-274320" fontAlgn="auto">
              <a:spcAft>
                <a:spcPts val="0"/>
              </a:spcAft>
              <a:buClr>
                <a:schemeClr val="accent3"/>
              </a:buClr>
              <a:buFont typeface="Wingdings 2"/>
              <a:buChar char=""/>
              <a:defRPr/>
            </a:pPr>
            <a:r>
              <a:rPr lang="en-US" i="1" dirty="0" smtClean="0"/>
              <a:t>Collective intelligence .</a:t>
            </a:r>
          </a:p>
          <a:p>
            <a:pPr marL="274320" indent="-274320" fontAlgn="auto">
              <a:spcAft>
                <a:spcPts val="0"/>
              </a:spcAft>
              <a:buClr>
                <a:schemeClr val="accent3"/>
              </a:buClr>
              <a:buFont typeface="Wingdings 2"/>
              <a:buChar char=""/>
              <a:defRPr/>
            </a:pPr>
            <a:endParaRPr lang="en-US" dirty="0" smtClean="0"/>
          </a:p>
          <a:p>
            <a:pPr marL="274320" indent="-274320" fontAlgn="auto">
              <a:spcAft>
                <a:spcPts val="0"/>
              </a:spcAft>
              <a:buClr>
                <a:schemeClr val="accent3"/>
              </a:buClr>
              <a:buFont typeface="Wingdings 2"/>
              <a:buChar char=""/>
              <a:defRPr/>
            </a:pPr>
            <a:r>
              <a:rPr lang="en-US" dirty="0" smtClean="0"/>
              <a:t>Prominent in other life forms.</a:t>
            </a:r>
          </a:p>
          <a:p>
            <a:pPr marL="274320" indent="-274320" fontAlgn="auto">
              <a:spcAft>
                <a:spcPts val="0"/>
              </a:spcAft>
              <a:buClr>
                <a:schemeClr val="accent3"/>
              </a:buClr>
              <a:buFont typeface="Wingdings 2"/>
              <a:buChar char=""/>
              <a:defRPr/>
            </a:pPr>
            <a:endParaRPr lang="en-US" dirty="0" smtClean="0"/>
          </a:p>
          <a:p>
            <a:pPr marL="274320" indent="-274320" fontAlgn="auto">
              <a:spcAft>
                <a:spcPts val="0"/>
              </a:spcAft>
              <a:buClr>
                <a:schemeClr val="accent3"/>
              </a:buClr>
              <a:buFont typeface="Wingdings 2"/>
              <a:buChar char=""/>
              <a:defRPr/>
            </a:pPr>
            <a:r>
              <a:rPr lang="en-US" dirty="0" smtClean="0"/>
              <a:t>Collective communication ,experiences of the fellow organisms, an individual entity of the system organizes and leads towards the result.</a:t>
            </a:r>
          </a:p>
          <a:p>
            <a:pPr marL="274320" indent="-274320" fontAlgn="auto">
              <a:spcAft>
                <a:spcPts val="0"/>
              </a:spcAft>
              <a:buClr>
                <a:schemeClr val="accent3"/>
              </a:buClr>
              <a:buFont typeface="Wingdings 2"/>
              <a:buChar char=""/>
              <a:defRPr/>
            </a:pPr>
            <a:endParaRPr lang="en-US" dirty="0" smtClean="0"/>
          </a:p>
          <a:p>
            <a:pPr marL="274320" indent="-274320" fontAlgn="auto">
              <a:spcAft>
                <a:spcPts val="0"/>
              </a:spcAft>
              <a:buClr>
                <a:schemeClr val="accent3"/>
              </a:buClr>
              <a:buFont typeface="Wingdings 2"/>
              <a:buChar char=""/>
              <a:defRPr/>
            </a:pPr>
            <a:endParaRPr lang="en-US" dirty="0" smtClean="0"/>
          </a:p>
          <a:p>
            <a:pPr marL="274320" indent="-274320" fontAlgn="auto">
              <a:spcAft>
                <a:spcPts val="0"/>
              </a:spcAft>
              <a:buClr>
                <a:schemeClr val="accent3"/>
              </a:buClr>
              <a:buFont typeface="Wingdings 2"/>
              <a:buChar char=""/>
              <a:defRPr/>
            </a:pPr>
            <a:endParaRPr lang="en-US" dirty="0" smtClean="0"/>
          </a:p>
          <a:p>
            <a:pPr marL="274320" indent="-274320" fontAlgn="auto">
              <a:spcAft>
                <a:spcPts val="0"/>
              </a:spcAft>
              <a:buClr>
                <a:schemeClr val="accent3"/>
              </a:buClr>
              <a:buFont typeface="Wingdings 2"/>
              <a:buChar char=""/>
              <a:defRPr/>
            </a:pP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Results and Discussion</a:t>
            </a:r>
          </a:p>
        </p:txBody>
      </p:sp>
      <p:sp>
        <p:nvSpPr>
          <p:cNvPr id="3" name="Content Placeholder 2"/>
          <p:cNvSpPr>
            <a:spLocks noGrp="1"/>
          </p:cNvSpPr>
          <p:nvPr>
            <p:ph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The swarm intelligence approach maximizes the efficiency to find the best possible weights for the neural network for solving Iris data problem. </a:t>
            </a:r>
          </a:p>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The swarm intelligence approach used in this research uses a learning factor that can be varied to converge the classification problem.</a:t>
            </a:r>
          </a:p>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 The number of swarm iterations is found to be decreased by increasing the swarm learning factor from 0.05 to 0.6. </a:t>
            </a:r>
          </a:p>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The number of iterations in which the problem converges is approximately 5 and thus is more efficient than Genetic algorithm and back propagation algorithm for the iris data problem.</a:t>
            </a:r>
          </a:p>
          <a:p>
            <a:pPr marL="274320" indent="-274320" fontAlgn="auto">
              <a:spcAft>
                <a:spcPts val="0"/>
              </a:spcAft>
              <a:buClr>
                <a:schemeClr val="accent3"/>
              </a:buClr>
              <a:buFont typeface="Wingdings 2"/>
              <a:buChar char=""/>
              <a:defRPr/>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latin typeface="Times New Roman" pitchFamily="18" charset="0"/>
                <a:cs typeface="Times New Roman" pitchFamily="18" charset="0"/>
              </a:rPr>
              <a:t>Swarm Intelligence</a:t>
            </a:r>
          </a:p>
        </p:txBody>
      </p:sp>
      <p:sp>
        <p:nvSpPr>
          <p:cNvPr id="15362" name="Content Placeholder 2"/>
          <p:cNvSpPr>
            <a:spLocks noGrp="1"/>
          </p:cNvSpPr>
          <p:nvPr>
            <p:ph idx="1"/>
          </p:nvPr>
        </p:nvSpPr>
        <p:spPr/>
        <p:txBody>
          <a:bodyPr/>
          <a:lstStyle/>
          <a:p>
            <a:r>
              <a:rPr lang="en-US" b="1" smtClean="0">
                <a:latin typeface="Times New Roman" pitchFamily="18" charset="0"/>
                <a:cs typeface="Times New Roman" pitchFamily="18" charset="0"/>
              </a:rPr>
              <a:t>Swarm intelligence</a:t>
            </a:r>
            <a:r>
              <a:rPr lang="en-US" smtClean="0">
                <a:latin typeface="Times New Roman" pitchFamily="18" charset="0"/>
                <a:cs typeface="Times New Roman" pitchFamily="18" charset="0"/>
              </a:rPr>
              <a:t> is the discipline that deals with natural and artificial systems composed of many individuals that coordinate using decentralized control and self-organization</a:t>
            </a:r>
          </a:p>
          <a:p>
            <a:r>
              <a:rPr lang="en-US" smtClean="0">
                <a:latin typeface="Times New Roman" pitchFamily="18" charset="0"/>
                <a:cs typeface="Times New Roman" pitchFamily="18" charset="0"/>
              </a:rPr>
              <a:t>Bird Flocks, Fish Schools display such a structural order.</a:t>
            </a:r>
          </a:p>
          <a:p>
            <a:r>
              <a:rPr lang="en-US" smtClean="0">
                <a:latin typeface="Times New Roman" pitchFamily="18" charset="0"/>
                <a:cs typeface="Times New Roman" pitchFamily="18" charset="0"/>
              </a:rPr>
              <a:t>Decentralized control. </a:t>
            </a:r>
            <a:r>
              <a:rPr lang="en-US" i="1" smtClean="0">
                <a:latin typeface="Times New Roman" pitchFamily="18" charset="0"/>
                <a:cs typeface="Times New Roman" pitchFamily="18" charset="0"/>
              </a:rPr>
              <a:t>Ex: ants , bees.</a:t>
            </a:r>
          </a:p>
          <a:p>
            <a:r>
              <a:rPr lang="en-US" smtClean="0">
                <a:latin typeface="Times New Roman" pitchFamily="18" charset="0"/>
                <a:cs typeface="Times New Roman" pitchFamily="18" charset="0"/>
              </a:rPr>
              <a:t>Inspired from the behavior of social insects and flocking animals</a:t>
            </a:r>
          </a:p>
          <a:p>
            <a:endParaRPr lang="en-US" smtClean="0"/>
          </a:p>
          <a:p>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latin typeface="Times New Roman" pitchFamily="18" charset="0"/>
                <a:cs typeface="Times New Roman" pitchFamily="18" charset="0"/>
              </a:rPr>
              <a:t>Swarm Intelligence</a:t>
            </a:r>
            <a:endParaRPr lang="en-US" smtClean="0"/>
          </a:p>
        </p:txBody>
      </p:sp>
      <p:sp>
        <p:nvSpPr>
          <p:cNvPr id="16386" name="Content Placeholder 2"/>
          <p:cNvSpPr>
            <a:spLocks noGrp="1"/>
          </p:cNvSpPr>
          <p:nvPr>
            <p:ph idx="1"/>
          </p:nvPr>
        </p:nvSpPr>
        <p:spPr/>
        <p:txBody>
          <a:bodyPr/>
          <a:lstStyle/>
          <a:p>
            <a:r>
              <a:rPr lang="en-US" smtClean="0"/>
              <a:t>It makes an attempt to explain the emergent biological phenomenon tasks .</a:t>
            </a:r>
          </a:p>
          <a:p>
            <a:pPr>
              <a:buFont typeface="Wingdings 2" pitchFamily="18" charset="2"/>
              <a:buNone/>
            </a:pPr>
            <a:r>
              <a:rPr lang="en-US" smtClean="0"/>
              <a:t>            ex:    a. Crowd modeling </a:t>
            </a:r>
          </a:p>
          <a:p>
            <a:pPr>
              <a:buFont typeface="Wingdings 2" pitchFamily="18" charset="2"/>
              <a:buNone/>
            </a:pPr>
            <a:r>
              <a:rPr lang="en-US" smtClean="0"/>
              <a:t>                     b. Military History</a:t>
            </a:r>
          </a:p>
          <a:p>
            <a:pPr>
              <a:buFont typeface="Wingdings 2" pitchFamily="18" charset="2"/>
              <a:buNone/>
            </a:pPr>
            <a:r>
              <a:rPr lang="en-US" smtClean="0"/>
              <a:t>                     c. Variants in Social Science.</a:t>
            </a:r>
          </a:p>
          <a:p>
            <a:pPr>
              <a:buFont typeface="Arial" charset="0"/>
              <a:buChar char="•"/>
            </a:pPr>
            <a:endParaRPr lang="en-US" i="1" smtClean="0"/>
          </a:p>
          <a:p>
            <a:pPr>
              <a:buFont typeface="Arial" charset="0"/>
              <a:buChar char="•"/>
            </a:pPr>
            <a:r>
              <a:rPr lang="en-US" i="1" smtClean="0"/>
              <a:t>Agent-based modeling</a:t>
            </a:r>
            <a:endParaRPr lang="en-US" smtClean="0"/>
          </a:p>
          <a:p>
            <a:pPr>
              <a:buFont typeface="Arial" charset="0"/>
              <a:buChar char="•"/>
            </a:pPr>
            <a:endParaRPr lang="en-US" smtClean="0"/>
          </a:p>
          <a:p>
            <a:pPr>
              <a:buFont typeface="Arial" charset="0"/>
              <a:buChar char="•"/>
            </a:pPr>
            <a:r>
              <a:rPr lang="en-US" smtClean="0"/>
              <a:t> Self Organizing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mtClean="0">
                <a:latin typeface="Times New Roman" pitchFamily="18" charset="0"/>
                <a:cs typeface="Times New Roman" pitchFamily="18" charset="0"/>
              </a:rPr>
              <a:t>Swarm Characteristics</a:t>
            </a:r>
          </a:p>
        </p:txBody>
      </p:sp>
      <p:sp>
        <p:nvSpPr>
          <p:cNvPr id="3" name="Content Placeholder 2"/>
          <p:cNvSpPr>
            <a:spLocks noGrp="1"/>
          </p:cNvSpPr>
          <p:nvPr>
            <p:ph idx="1"/>
          </p:nvPr>
        </p:nvSpPr>
        <p:spPr/>
        <p:txBody>
          <a:bodyPr>
            <a:normAutofit fontScale="92500"/>
          </a:bodyPr>
          <a:lstStyle/>
          <a:p>
            <a:pPr marL="274320" indent="-274320" fontAlgn="auto">
              <a:spcAft>
                <a:spcPts val="0"/>
              </a:spcAft>
              <a:buClr>
                <a:schemeClr val="accent3"/>
              </a:buClr>
              <a:buFont typeface="Wingdings 2"/>
              <a:buChar char=""/>
              <a:defRPr/>
            </a:pPr>
            <a:r>
              <a:rPr lang="en-US" b="1" dirty="0" smtClean="0">
                <a:latin typeface="Times New Roman" pitchFamily="18" charset="0"/>
                <a:cs typeface="Times New Roman" pitchFamily="18" charset="0"/>
              </a:rPr>
              <a:t>Homogeneity</a:t>
            </a:r>
            <a:r>
              <a:rPr lang="en-US" dirty="0" smtClean="0">
                <a:latin typeface="Times New Roman" pitchFamily="18" charset="0"/>
                <a:cs typeface="Times New Roman" pitchFamily="18" charset="0"/>
              </a:rPr>
              <a:t>: Every member in the group has the same behavioral </a:t>
            </a:r>
            <a:r>
              <a:rPr lang="en-US" smtClean="0">
                <a:latin typeface="Times New Roman" pitchFamily="18" charset="0"/>
                <a:cs typeface="Times New Roman" pitchFamily="18" charset="0"/>
              </a:rPr>
              <a:t>model.Though</a:t>
            </a:r>
            <a:r>
              <a:rPr lang="en-US" dirty="0" smtClean="0">
                <a:latin typeface="Times New Roman" pitchFamily="18" charset="0"/>
                <a:cs typeface="Times New Roman" pitchFamily="18" charset="0"/>
              </a:rPr>
              <a:t> the group seems to lack a leader, temporal leader seem to appear.     </a:t>
            </a:r>
          </a:p>
          <a:p>
            <a:pPr marL="274320" indent="-274320" fontAlgn="auto">
              <a:spcAft>
                <a:spcPts val="0"/>
              </a:spcAft>
              <a:buClr>
                <a:schemeClr val="accent3"/>
              </a:buClr>
              <a:buFont typeface="Wingdings 2"/>
              <a:buChar char=""/>
              <a:defRPr/>
            </a:pPr>
            <a:r>
              <a:rPr lang="en-US" b="1" dirty="0" smtClean="0">
                <a:latin typeface="Times New Roman" pitchFamily="18" charset="0"/>
                <a:cs typeface="Times New Roman" pitchFamily="18" charset="0"/>
              </a:rPr>
              <a:t> Locality</a:t>
            </a:r>
            <a:r>
              <a:rPr lang="en-US" dirty="0" smtClean="0">
                <a:latin typeface="Times New Roman" pitchFamily="18" charset="0"/>
                <a:cs typeface="Times New Roman" pitchFamily="18" charset="0"/>
              </a:rPr>
              <a:t>: The motion of each member of the group is only influenced by its nearest flock or group member. Vision is considered as primary tool.</a:t>
            </a:r>
          </a:p>
          <a:p>
            <a:pPr marL="274320" indent="-274320" fontAlgn="auto">
              <a:spcAft>
                <a:spcPts val="0"/>
              </a:spcAft>
              <a:buClr>
                <a:schemeClr val="accent3"/>
              </a:buClr>
              <a:buFont typeface="Wingdings 2"/>
              <a:buChar char=""/>
              <a:defRPr/>
            </a:pPr>
            <a:r>
              <a:rPr lang="en-US" b="1" dirty="0" smtClean="0">
                <a:latin typeface="Times New Roman" pitchFamily="18" charset="0"/>
                <a:cs typeface="Times New Roman" pitchFamily="18" charset="0"/>
              </a:rPr>
              <a:t>Collision Avoidance</a:t>
            </a:r>
            <a:r>
              <a:rPr lang="en-US" dirty="0" smtClean="0">
                <a:latin typeface="Times New Roman" pitchFamily="18" charset="0"/>
                <a:cs typeface="Times New Roman" pitchFamily="18" charset="0"/>
              </a:rPr>
              <a:t>: Avoid collision with nearby flock mates.</a:t>
            </a:r>
          </a:p>
          <a:p>
            <a:pPr marL="274320" indent="-274320" fontAlgn="auto">
              <a:spcAft>
                <a:spcPts val="0"/>
              </a:spcAft>
              <a:buClr>
                <a:schemeClr val="accent3"/>
              </a:buClr>
              <a:buFont typeface="Wingdings 2"/>
              <a:buChar char=""/>
              <a:defRPr/>
            </a:pPr>
            <a:r>
              <a:rPr lang="en-US" b="1" dirty="0" smtClean="0">
                <a:latin typeface="Times New Roman" pitchFamily="18" charset="0"/>
                <a:cs typeface="Times New Roman" pitchFamily="18" charset="0"/>
              </a:rPr>
              <a:t>Velocity Matching</a:t>
            </a:r>
            <a:r>
              <a:rPr lang="en-US" dirty="0" smtClean="0">
                <a:latin typeface="Times New Roman" pitchFamily="18" charset="0"/>
                <a:cs typeface="Times New Roman" pitchFamily="18" charset="0"/>
              </a:rPr>
              <a:t>: attempt to match velocity with nearby flock mates.</a:t>
            </a:r>
          </a:p>
          <a:p>
            <a:pPr marL="274320" indent="-274320" fontAlgn="auto">
              <a:spcAft>
                <a:spcPts val="0"/>
              </a:spcAft>
              <a:buClr>
                <a:schemeClr val="accent3"/>
              </a:buClr>
              <a:buFont typeface="Wingdings 2"/>
              <a:buChar char=""/>
              <a:defRPr/>
            </a:pPr>
            <a:r>
              <a:rPr lang="en-US" b="1" dirty="0" smtClean="0">
                <a:latin typeface="Times New Roman" pitchFamily="18" charset="0"/>
                <a:cs typeface="Times New Roman" pitchFamily="18" charset="0"/>
              </a:rPr>
              <a:t>Flock Centering</a:t>
            </a:r>
            <a:r>
              <a:rPr lang="en-US" dirty="0" smtClean="0">
                <a:latin typeface="Times New Roman" pitchFamily="18" charset="0"/>
                <a:cs typeface="Times New Roman" pitchFamily="18" charset="0"/>
              </a:rPr>
              <a:t>: attempt to stay close to nearby flock mates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latin typeface="Times New Roman" pitchFamily="18" charset="0"/>
                <a:cs typeface="Times New Roman" pitchFamily="18" charset="0"/>
              </a:rPr>
              <a:t>Swarm Behaviors</a:t>
            </a:r>
          </a:p>
        </p:txBody>
      </p:sp>
      <p:sp>
        <p:nvSpPr>
          <p:cNvPr id="3" name="Content Placeholder 2"/>
          <p:cNvSpPr>
            <a:spLocks noGrp="1"/>
          </p:cNvSpPr>
          <p:nvPr>
            <p:ph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b="1" i="1" dirty="0" smtClean="0"/>
              <a:t>Swarm</a:t>
            </a:r>
            <a:r>
              <a:rPr lang="en-US" i="1" dirty="0" smtClean="0"/>
              <a:t> </a:t>
            </a:r>
            <a:r>
              <a:rPr lang="en-US" dirty="0" smtClean="0"/>
              <a:t>: an aggregate with cohesion, but a low level of polarization (parallel alignment) among members</a:t>
            </a:r>
          </a:p>
          <a:p>
            <a:pPr marL="274320" indent="-274320" fontAlgn="auto">
              <a:spcAft>
                <a:spcPts val="0"/>
              </a:spcAft>
              <a:buClr>
                <a:schemeClr val="accent3"/>
              </a:buClr>
              <a:buFont typeface="Wingdings 2"/>
              <a:buChar char=""/>
              <a:defRPr/>
            </a:pPr>
            <a:r>
              <a:rPr lang="en-US" i="1" dirty="0" smtClean="0"/>
              <a:t> </a:t>
            </a:r>
            <a:r>
              <a:rPr lang="en-US" b="1" i="1" dirty="0" smtClean="0"/>
              <a:t>Torus</a:t>
            </a:r>
            <a:r>
              <a:rPr lang="en-US" dirty="0" smtClean="0"/>
              <a:t>: individuals perpetually rotate around an empty core (milling). The direction of rotation is random.</a:t>
            </a:r>
          </a:p>
          <a:p>
            <a:pPr marL="274320" indent="-274320" fontAlgn="auto">
              <a:spcAft>
                <a:spcPts val="0"/>
              </a:spcAft>
              <a:buClr>
                <a:schemeClr val="accent3"/>
              </a:buClr>
              <a:buFont typeface="Wingdings 2"/>
              <a:buChar char=""/>
              <a:defRPr/>
            </a:pPr>
            <a:r>
              <a:rPr lang="en-US" b="1" i="1" dirty="0" smtClean="0"/>
              <a:t>Dynamic parallel group</a:t>
            </a:r>
            <a:r>
              <a:rPr lang="en-US" dirty="0" smtClean="0"/>
              <a:t>: the individuals are polarized and move as a coherent group, but individuals can move throughout the group and density and group form can fluctuate.</a:t>
            </a:r>
          </a:p>
          <a:p>
            <a:pPr marL="274320" indent="-274320" fontAlgn="auto">
              <a:spcAft>
                <a:spcPts val="0"/>
              </a:spcAft>
              <a:buClr>
                <a:schemeClr val="accent3"/>
              </a:buClr>
              <a:buFont typeface="Wingdings 2"/>
              <a:buChar char=""/>
              <a:defRPr/>
            </a:pPr>
            <a:r>
              <a:rPr lang="en-US" b="1" i="1" dirty="0" smtClean="0"/>
              <a:t>Highly parallel group</a:t>
            </a:r>
            <a:r>
              <a:rPr lang="en-US" dirty="0" smtClean="0"/>
              <a:t>: much more static in terms of exchange of spatial positions within the group than the dynamic parallel group and the variation in density and form is minimal.</a:t>
            </a:r>
          </a:p>
          <a:p>
            <a:pPr marL="274320" indent="-274320" fontAlgn="auto">
              <a:spcAft>
                <a:spcPts val="0"/>
              </a:spcAft>
              <a:buClr>
                <a:schemeClr val="accent3"/>
              </a:buClr>
              <a:buFont typeface="Wingdings 2"/>
              <a:buChar char=""/>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smtClean="0">
                <a:latin typeface="Times New Roman" pitchFamily="18" charset="0"/>
                <a:cs typeface="Times New Roman" pitchFamily="18" charset="0"/>
              </a:rPr>
              <a:t>Swarm AI Principles in Simulating Flock Behavior</a:t>
            </a:r>
            <a:endParaRPr lang="en-US" dirty="0">
              <a:latin typeface="Times New Roman" pitchFamily="18" charset="0"/>
              <a:cs typeface="Times New Roman" pitchFamily="18" charset="0"/>
            </a:endParaRPr>
          </a:p>
        </p:txBody>
      </p:sp>
      <p:sp>
        <p:nvSpPr>
          <p:cNvPr id="19458" name="Content Placeholder 2"/>
          <p:cNvSpPr>
            <a:spLocks noGrp="1"/>
          </p:cNvSpPr>
          <p:nvPr>
            <p:ph idx="1"/>
          </p:nvPr>
        </p:nvSpPr>
        <p:spPr/>
        <p:txBody>
          <a:bodyPr/>
          <a:lstStyle/>
          <a:p>
            <a:endParaRPr lang="en-US" b="1" smtClean="0">
              <a:latin typeface="Times New Roman" pitchFamily="18" charset="0"/>
              <a:cs typeface="Times New Roman" pitchFamily="18" charset="0"/>
            </a:endParaRPr>
          </a:p>
          <a:p>
            <a:r>
              <a:rPr lang="en-US" b="1" smtClean="0">
                <a:latin typeface="Times New Roman" pitchFamily="18" charset="0"/>
                <a:cs typeface="Times New Roman" pitchFamily="18" charset="0"/>
              </a:rPr>
              <a:t>Principle 1: Create a system of agents that work individually on a common problem.</a:t>
            </a:r>
          </a:p>
          <a:p>
            <a:endParaRPr lang="en-US" b="1" smtClean="0">
              <a:latin typeface="Times New Roman" pitchFamily="18" charset="0"/>
              <a:cs typeface="Times New Roman" pitchFamily="18" charset="0"/>
            </a:endParaRPr>
          </a:p>
          <a:p>
            <a:r>
              <a:rPr lang="en-US" b="1" smtClean="0">
                <a:latin typeface="Times New Roman" pitchFamily="18" charset="0"/>
                <a:cs typeface="Times New Roman" pitchFamily="18" charset="0"/>
              </a:rPr>
              <a:t>Principle 2: Agents are simple, fast, and have a limited perspective</a:t>
            </a:r>
            <a:endParaRPr lang="en-US" smtClean="0">
              <a:latin typeface="Times New Roman" pitchFamily="18" charset="0"/>
              <a:cs typeface="Times New Roman" pitchFamily="18" charset="0"/>
            </a:endParaRPr>
          </a:p>
          <a:p>
            <a:endParaRPr lang="en-US" smtClean="0">
              <a:latin typeface="Times New Roman" pitchFamily="18" charset="0"/>
              <a:cs typeface="Times New Roman" pitchFamily="18" charset="0"/>
            </a:endParaRPr>
          </a:p>
          <a:p>
            <a:r>
              <a:rPr lang="en-US" b="1" smtClean="0">
                <a:latin typeface="Times New Roman" pitchFamily="18" charset="0"/>
                <a:cs typeface="Times New Roman" pitchFamily="18" charset="0"/>
              </a:rPr>
              <a:t>Principle 3: Indirect Simple Inter-Agent Communication</a:t>
            </a:r>
            <a:endParaRPr lang="en-US" smtClean="0">
              <a:latin typeface="Times New Roman" pitchFamily="18" charset="0"/>
              <a:cs typeface="Times New Roman" pitchFamily="18" charset="0"/>
            </a:endParaRPr>
          </a:p>
          <a:p>
            <a:pPr>
              <a:buFont typeface="Wingdings 2" pitchFamily="18" charset="2"/>
              <a:buNone/>
            </a:pPr>
            <a:endParaRPr lang="en-US"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b="1" smtClean="0"/>
              <a:t>Ant Colony Optimization (ACO)</a:t>
            </a:r>
            <a:endParaRPr lang="en-US" smtClean="0"/>
          </a:p>
        </p:txBody>
      </p:sp>
      <p:sp>
        <p:nvSpPr>
          <p:cNvPr id="20482" name="Content Placeholder 2"/>
          <p:cNvSpPr>
            <a:spLocks noGrp="1"/>
          </p:cNvSpPr>
          <p:nvPr>
            <p:ph idx="1"/>
          </p:nvPr>
        </p:nvSpPr>
        <p:spPr/>
        <p:txBody>
          <a:bodyPr/>
          <a:lstStyle/>
          <a:p>
            <a:r>
              <a:rPr lang="en-US" smtClean="0">
                <a:latin typeface="Times New Roman" pitchFamily="18" charset="0"/>
                <a:cs typeface="Times New Roman" pitchFamily="18" charset="0"/>
              </a:rPr>
              <a:t>Ants achieve complex targets efficiently.</a:t>
            </a: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The process of communication between the ants is also quite fascinating.</a:t>
            </a:r>
          </a:p>
          <a:p>
            <a:pPr>
              <a:buFont typeface="Wingdings 2" pitchFamily="18" charset="2"/>
              <a:buNone/>
            </a:pP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 These characteristics are vastly useful in various areas like wireless networks, robotics where communication between the entities is necessary to achieve the required goals.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latin typeface="Times New Roman" pitchFamily="18" charset="0"/>
                <a:cs typeface="Times New Roman" pitchFamily="18" charset="0"/>
              </a:rPr>
              <a:t>Features</a:t>
            </a:r>
          </a:p>
        </p:txBody>
      </p:sp>
      <p:sp>
        <p:nvSpPr>
          <p:cNvPr id="3" name="Content Placeholder 2"/>
          <p:cNvSpPr>
            <a:spLocks noGrp="1"/>
          </p:cNvSpPr>
          <p:nvPr>
            <p:ph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It is easy to implement.</a:t>
            </a:r>
          </a:p>
          <a:p>
            <a:pPr marL="274320" indent="-274320" fontAlgn="auto">
              <a:spcAft>
                <a:spcPts val="0"/>
              </a:spcAft>
              <a:buClr>
                <a:schemeClr val="accent3"/>
              </a:buClr>
              <a:buFont typeface="Wingdings 2"/>
              <a:buNone/>
              <a:defRPr/>
            </a:pPr>
            <a:endParaRPr lang="en-US" dirty="0" smtClean="0">
              <a:latin typeface="Times New Roman" pitchFamily="18" charset="0"/>
              <a:cs typeface="Times New Roman" pitchFamily="18" charset="0"/>
            </a:endParaRPr>
          </a:p>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 It is a generic algorithm that works for any optimization problem that can be formulated in terms of an objective function.</a:t>
            </a:r>
          </a:p>
          <a:p>
            <a:pPr marL="274320" indent="-274320" fontAlgn="auto">
              <a:spcAft>
                <a:spcPts val="0"/>
              </a:spcAft>
              <a:buClr>
                <a:schemeClr val="accent3"/>
              </a:buClr>
              <a:buFont typeface="Wingdings 2"/>
              <a:buChar char=""/>
              <a:defRPr/>
            </a:pPr>
            <a:endParaRPr lang="en-US" dirty="0" smtClean="0">
              <a:latin typeface="Times New Roman" pitchFamily="18" charset="0"/>
              <a:cs typeface="Times New Roman" pitchFamily="18" charset="0"/>
            </a:endParaRPr>
          </a:p>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There are mathematical proofs that it converges on the exact solution for some problems.</a:t>
            </a:r>
          </a:p>
          <a:p>
            <a:pPr marL="274320" indent="-274320" fontAlgn="auto">
              <a:spcAft>
                <a:spcPts val="0"/>
              </a:spcAft>
              <a:buClr>
                <a:schemeClr val="accent3"/>
              </a:buClr>
              <a:buFont typeface="Wingdings 2"/>
              <a:buChar char=""/>
              <a:defRPr/>
            </a:pPr>
            <a:endParaRPr lang="en-US" dirty="0" smtClean="0">
              <a:latin typeface="Times New Roman" pitchFamily="18" charset="0"/>
              <a:cs typeface="Times New Roman" pitchFamily="18" charset="0"/>
            </a:endParaRPr>
          </a:p>
          <a:p>
            <a:pPr marL="274320" indent="-274320" fontAlgn="auto">
              <a:spcAft>
                <a:spcPts val="0"/>
              </a:spcAft>
              <a:buClr>
                <a:schemeClr val="accent3"/>
              </a:buClr>
              <a:buFont typeface="Wingdings 2"/>
              <a:buChar char=""/>
              <a:defRPr/>
            </a:pPr>
            <a:r>
              <a:rPr lang="en-US" dirty="0" smtClean="0">
                <a:latin typeface="Times New Roman" pitchFamily="18" charset="0"/>
                <a:cs typeface="Times New Roman" pitchFamily="18" charset="0"/>
              </a:rPr>
              <a:t>It is faster than other approximate methods for solving optimization problems.</a:t>
            </a:r>
          </a:p>
          <a:p>
            <a:pPr marL="274320" indent="-274320" fontAlgn="auto">
              <a:spcAft>
                <a:spcPts val="0"/>
              </a:spcAft>
              <a:buClr>
                <a:schemeClr val="accent3"/>
              </a:buClr>
              <a:buFont typeface="Wingdings 2"/>
              <a:buNone/>
              <a:defRPr/>
            </a:pP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130</TotalTime>
  <Words>1036</Words>
  <Application>Microsoft Office PowerPoint</Application>
  <PresentationFormat>On-screen Show (4:3)</PresentationFormat>
  <Paragraphs>103</Paragraphs>
  <Slides>20</Slides>
  <Notes>0</Notes>
  <HiddenSlides>0</HiddenSlides>
  <MMClips>0</MMClips>
  <ScaleCrop>false</ScaleCrop>
  <HeadingPairs>
    <vt:vector size="6" baseType="variant">
      <vt:variant>
        <vt:lpstr>Fonts Used</vt:lpstr>
      </vt:variant>
      <vt:variant>
        <vt:i4>5</vt:i4>
      </vt:variant>
      <vt:variant>
        <vt:lpstr>Design Template</vt:lpstr>
      </vt:variant>
      <vt:variant>
        <vt:i4>4</vt:i4>
      </vt:variant>
      <vt:variant>
        <vt:lpstr>Slide Titles</vt:lpstr>
      </vt:variant>
      <vt:variant>
        <vt:i4>20</vt:i4>
      </vt:variant>
    </vt:vector>
  </HeadingPairs>
  <TitlesOfParts>
    <vt:vector size="29" baseType="lpstr">
      <vt:lpstr>Constantia</vt:lpstr>
      <vt:lpstr>Arial</vt:lpstr>
      <vt:lpstr>Calibri</vt:lpstr>
      <vt:lpstr>Wingdings 2</vt:lpstr>
      <vt:lpstr>Times New Roman</vt:lpstr>
      <vt:lpstr>Flow</vt:lpstr>
      <vt:lpstr>Flow</vt:lpstr>
      <vt:lpstr>Flow</vt:lpstr>
      <vt:lpstr>Flow</vt:lpstr>
      <vt:lpstr>Slide 1</vt:lpstr>
      <vt:lpstr>Social Behavior</vt:lpstr>
      <vt:lpstr>Swarm Intelligence</vt:lpstr>
      <vt:lpstr>Swarm Intelligence</vt:lpstr>
      <vt:lpstr>Swarm Characteristics</vt:lpstr>
      <vt:lpstr>Swarm Behaviors</vt:lpstr>
      <vt:lpstr>Swarm AI Principles in Simulating Flock Behavior</vt:lpstr>
      <vt:lpstr>Ant Colony Optimization (ACO)</vt:lpstr>
      <vt:lpstr>Features</vt:lpstr>
      <vt:lpstr>Particle Swarm Optimization</vt:lpstr>
      <vt:lpstr>Imparting Swarm Intelligence </vt:lpstr>
      <vt:lpstr>Iris data Classification</vt:lpstr>
      <vt:lpstr>Slide 13</vt:lpstr>
      <vt:lpstr>Slide 14</vt:lpstr>
      <vt:lpstr>Slide 15</vt:lpstr>
      <vt:lpstr>Slide 16</vt:lpstr>
      <vt:lpstr>Slide 17</vt:lpstr>
      <vt:lpstr>Slide 18</vt:lpstr>
      <vt:lpstr>Slide 19</vt:lpstr>
      <vt:lpstr>Results and Discussion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Intelligence</dc:title>
  <dc:creator>nisha</dc:creator>
  <cp:lastModifiedBy>Devinder Kaur</cp:lastModifiedBy>
  <cp:revision>14</cp:revision>
  <dcterms:created xsi:type="dcterms:W3CDTF">2010-01-10T23:33:17Z</dcterms:created>
  <dcterms:modified xsi:type="dcterms:W3CDTF">2010-01-11T18:52:15Z</dcterms:modified>
</cp:coreProperties>
</file>