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7F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4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505FE4F0-7CC1-42AA-AB90-1139F9C65AE4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B49419E1-16FC-4D21-BF6F-3F0187C695C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1F9E256-3F15-4CAD-9C83-C8B7D0901767}" type="datetimeFigureOut">
              <a:rPr lang="en-US" smtClean="0"/>
              <a:pPr/>
              <a:t>3/29/2012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30D14F1-5297-4E58-8992-A7344C7FA5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Moving Object Detection</a:t>
            </a:r>
            <a:br>
              <a:rPr lang="en-US" dirty="0" smtClean="0"/>
            </a:br>
            <a:r>
              <a:rPr lang="en-US" dirty="0" smtClean="0"/>
              <a:t>With Genetic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Edris</a:t>
            </a:r>
            <a:r>
              <a:rPr lang="en-US" dirty="0" smtClean="0"/>
              <a:t> </a:t>
            </a:r>
            <a:r>
              <a:rPr lang="en-US" dirty="0" err="1" smtClean="0"/>
              <a:t>Amin</a:t>
            </a:r>
            <a:endParaRPr lang="en-US" dirty="0" smtClean="0"/>
          </a:p>
          <a:p>
            <a:r>
              <a:rPr lang="en-US" dirty="0" smtClean="0"/>
              <a:t>Paper Presentation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Pixel Intensity</a:t>
            </a:r>
          </a:p>
          <a:p>
            <a:pPr lvl="1"/>
            <a:r>
              <a:rPr lang="en-US" dirty="0" smtClean="0"/>
              <a:t>Error ≈ </a:t>
            </a:r>
            <a:r>
              <a:rPr lang="en-US" sz="2100" dirty="0" smtClean="0">
                <a:latin typeface="Arial Rounded MT Bold" pitchFamily="34" charset="0"/>
              </a:rPr>
              <a:t>5%</a:t>
            </a:r>
            <a:endParaRPr lang="en-US" dirty="0" smtClean="0">
              <a:latin typeface="Arial Rounded MT Bold" pitchFamily="34" charset="0"/>
            </a:endParaRPr>
          </a:p>
          <a:p>
            <a:pPr lvl="1"/>
            <a:r>
              <a:rPr lang="en-US" dirty="0" smtClean="0"/>
              <a:t>False Positive ≈ [</a:t>
            </a:r>
            <a:r>
              <a:rPr lang="en-US" sz="2100" dirty="0" smtClean="0">
                <a:latin typeface="Arial Rounded MT Bold" pitchFamily="34" charset="0"/>
              </a:rPr>
              <a:t>2.5% 5%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Color Values</a:t>
            </a:r>
          </a:p>
          <a:p>
            <a:pPr lvl="1"/>
            <a:r>
              <a:rPr lang="en-US" dirty="0" smtClean="0"/>
              <a:t>Error  ≈ </a:t>
            </a:r>
            <a:r>
              <a:rPr lang="en-US" sz="2100" dirty="0" smtClean="0">
                <a:latin typeface="Arial Rounded MT Bold" pitchFamily="34" charset="0"/>
              </a:rPr>
              <a:t>10%</a:t>
            </a:r>
            <a:endParaRPr lang="en-US" dirty="0" smtClean="0"/>
          </a:p>
          <a:p>
            <a:pPr lvl="1"/>
            <a:r>
              <a:rPr lang="en-US" dirty="0" smtClean="0"/>
              <a:t>False Positive  ≈ [</a:t>
            </a:r>
            <a:r>
              <a:rPr lang="en-US" sz="2100" dirty="0" smtClean="0">
                <a:latin typeface="Arial Rounded MT Bold" pitchFamily="34" charset="0"/>
              </a:rPr>
              <a:t>8% 10%</a:t>
            </a:r>
            <a:r>
              <a:rPr lang="en-US" dirty="0" smtClean="0"/>
              <a:t>]</a:t>
            </a:r>
          </a:p>
          <a:p>
            <a:endParaRPr lang="en-US" dirty="0" smtClean="0"/>
          </a:p>
          <a:p>
            <a:r>
              <a:rPr lang="en-US" dirty="0" smtClean="0"/>
              <a:t>Feature Values</a:t>
            </a:r>
          </a:p>
          <a:p>
            <a:pPr lvl="1"/>
            <a:r>
              <a:rPr lang="en-US" dirty="0" smtClean="0"/>
              <a:t>Error  ≈ </a:t>
            </a:r>
            <a:r>
              <a:rPr lang="en-US" sz="2100" dirty="0" smtClean="0">
                <a:latin typeface="Arial Rounded MT Bold" pitchFamily="34" charset="0"/>
              </a:rPr>
              <a:t>15%</a:t>
            </a:r>
            <a:endParaRPr lang="en-US" dirty="0" smtClean="0"/>
          </a:p>
          <a:p>
            <a:pPr lvl="1"/>
            <a:r>
              <a:rPr lang="en-US" dirty="0" smtClean="0"/>
              <a:t>False Positive  ≈ </a:t>
            </a:r>
            <a:r>
              <a:rPr lang="en-US" sz="2100" dirty="0" smtClean="0">
                <a:latin typeface="Arial Rounded MT Bold" pitchFamily="34" charset="0"/>
              </a:rPr>
              <a:t>14%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Motion Plane</a:t>
            </a:r>
          </a:p>
          <a:p>
            <a:pPr lvl="1"/>
            <a:r>
              <a:rPr lang="en-US" dirty="0" smtClean="0"/>
              <a:t>Error  &lt; </a:t>
            </a:r>
            <a:r>
              <a:rPr lang="en-US" sz="2100" dirty="0" smtClean="0">
                <a:latin typeface="Arial Rounded MT Bold" pitchFamily="34" charset="0"/>
              </a:rPr>
              <a:t>2%</a:t>
            </a:r>
            <a:endParaRPr lang="en-US" dirty="0" smtClean="0"/>
          </a:p>
          <a:p>
            <a:pPr lvl="1"/>
            <a:r>
              <a:rPr lang="en-US" dirty="0" smtClean="0"/>
              <a:t>False Positive  &lt; </a:t>
            </a:r>
            <a:r>
              <a:rPr lang="en-US" sz="2100" dirty="0" smtClean="0">
                <a:latin typeface="Arial Rounded MT Bold" pitchFamily="34" charset="0"/>
              </a:rPr>
              <a:t>1%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1524000"/>
          <a:ext cx="3383280" cy="1226820"/>
        </p:xfrm>
        <a:graphic>
          <a:graphicData uri="http://schemas.openxmlformats.org/drawingml/2006/table">
            <a:tbl>
              <a:tblPr/>
              <a:tblGrid>
                <a:gridCol w="1725930"/>
                <a:gridCol w="971550"/>
                <a:gridCol w="685800"/>
              </a:tblGrid>
              <a:tr h="1905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Pixel Intensity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Condition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Accuracy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FP Rate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Three Halogen Lights 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96.15%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2.59%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Two Halogen Lights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95.33%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2.66%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One Halogen Light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94.92%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5.08%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00600" y="2971800"/>
          <a:ext cx="3469005" cy="1226820"/>
        </p:xfrm>
        <a:graphic>
          <a:graphicData uri="http://schemas.openxmlformats.org/drawingml/2006/table">
            <a:tbl>
              <a:tblPr/>
              <a:tblGrid>
                <a:gridCol w="1783715"/>
                <a:gridCol w="915670"/>
                <a:gridCol w="769620"/>
              </a:tblGrid>
              <a:tr h="1905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Color Values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Condition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Accuracy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FP Rate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Three Halogen Lights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89.29%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9.53%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Two Halogen Lights 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91.31%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8.04%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One Halogen Light 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88.48%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10.48%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800600" y="5105400"/>
          <a:ext cx="3340100" cy="1226820"/>
        </p:xfrm>
        <a:graphic>
          <a:graphicData uri="http://schemas.openxmlformats.org/drawingml/2006/table">
            <a:tbl>
              <a:tblPr/>
              <a:tblGrid>
                <a:gridCol w="1783715"/>
                <a:gridCol w="786765"/>
                <a:gridCol w="769620"/>
              </a:tblGrid>
              <a:tr h="190500"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latin typeface="Calibri"/>
                          <a:ea typeface="Times New Roman"/>
                          <a:cs typeface="Arial"/>
                        </a:rPr>
                        <a:t>Motion Plane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Output Frame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Accuracy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FP Rate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Three Halogen Lights 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98.18%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0.28%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Two Halogen Lights 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98.59%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0.16%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One Halogen Light 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Arial"/>
                        </a:rPr>
                        <a:t>98.18%</a:t>
                      </a:r>
                      <a:endParaRPr lang="en-US" sz="110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Arial"/>
                        </a:rPr>
                        <a:t>0.83%</a:t>
                      </a:r>
                      <a:endParaRPr lang="en-US" sz="1100" dirty="0"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Pixel Intensity, One Halogen</a:t>
            </a:r>
          </a:p>
          <a:p>
            <a:pPr lvl="1" fontAlgn="t"/>
            <a:r>
              <a:rPr lang="en-US" sz="2000" dirty="0" smtClean="0">
                <a:latin typeface="Arial Rounded MT Bold" pitchFamily="34" charset="0"/>
              </a:rPr>
              <a:t>Accuracy = 94.92%		False Positive =5.08%</a:t>
            </a:r>
            <a:endParaRPr lang="en-US" sz="1600" dirty="0" smtClean="0">
              <a:latin typeface="Arial Rounded MT Bold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51244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Color Value, One Halogen</a:t>
            </a:r>
          </a:p>
          <a:p>
            <a:pPr lvl="1" fontAlgn="t"/>
            <a:r>
              <a:rPr lang="en-US" sz="2000" dirty="0" smtClean="0">
                <a:latin typeface="Arial Rounded MT Bold" pitchFamily="34" charset="0"/>
              </a:rPr>
              <a:t>Accuracy = 88.48%		False Positive =10.48%</a:t>
            </a:r>
            <a:endParaRPr lang="en-US" sz="1600" dirty="0" smtClean="0">
              <a:latin typeface="Arial Rounded MT Bold" pitchFamily="34" charset="0"/>
            </a:endParaRPr>
          </a:p>
          <a:p>
            <a:endParaRPr lang="en-US" dirty="0"/>
          </a:p>
        </p:txBody>
      </p: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49053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dirty="0" smtClean="0"/>
              <a:t>Motion Plane VS Feature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5082809"/>
          </a:xfrm>
        </p:spPr>
        <p:txBody>
          <a:bodyPr>
            <a:normAutofit/>
          </a:bodyPr>
          <a:lstStyle/>
          <a:p>
            <a:r>
              <a:rPr lang="en-US" dirty="0" smtClean="0"/>
              <a:t>Training				Evaluation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Key: </a:t>
            </a:r>
            <a:r>
              <a:rPr lang="en-US" sz="2000" dirty="0" smtClean="0"/>
              <a:t>Motion plane –––– and </a:t>
            </a:r>
            <a:r>
              <a:rPr lang="en-US" sz="2000" dirty="0" smtClean="0">
                <a:solidFill>
                  <a:srgbClr val="00B050"/>
                </a:solidFill>
              </a:rPr>
              <a:t>––––</a:t>
            </a:r>
          </a:p>
          <a:p>
            <a:pPr lvl="3">
              <a:buNone/>
            </a:pPr>
            <a:r>
              <a:rPr lang="en-US" dirty="0" smtClean="0">
                <a:solidFill>
                  <a:srgbClr val="00B050"/>
                </a:solidFill>
              </a:rPr>
              <a:t>	</a:t>
            </a:r>
            <a:r>
              <a:rPr lang="en-US" dirty="0" smtClean="0"/>
              <a:t>Feature </a:t>
            </a:r>
            <a:r>
              <a:rPr lang="en-US" dirty="0" smtClean="0">
                <a:solidFill>
                  <a:srgbClr val="0017F2"/>
                </a:solidFill>
              </a:rPr>
              <a:t>–––</a:t>
            </a:r>
            <a:r>
              <a:rPr lang="en-US" dirty="0" smtClean="0"/>
              <a:t>   and </a:t>
            </a:r>
            <a:r>
              <a:rPr lang="en-US" dirty="0" smtClean="0">
                <a:solidFill>
                  <a:srgbClr val="FF0000"/>
                </a:solidFill>
              </a:rPr>
              <a:t>––––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2438400"/>
            <a:ext cx="3495434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438400"/>
            <a:ext cx="3454997" cy="323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Comparison</a:t>
            </a:r>
            <a:br>
              <a:rPr lang="en-US" dirty="0" smtClean="0"/>
            </a:br>
            <a:r>
              <a:rPr lang="en-US" dirty="0" smtClean="0"/>
              <a:t>Speed &amp; Intensity </a:t>
            </a:r>
            <a:r>
              <a:rPr lang="en-US" dirty="0" err="1" smtClean="0"/>
              <a:t>vs</a:t>
            </a:r>
            <a:r>
              <a:rPr lang="en-US" dirty="0" smtClean="0"/>
              <a:t> Motion Plane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GP small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Efficient Runtime</a:t>
            </a:r>
          </a:p>
          <a:p>
            <a:r>
              <a:rPr lang="en-US" dirty="0" smtClean="0"/>
              <a:t>Intensity VS Motion Plane</a:t>
            </a:r>
          </a:p>
          <a:p>
            <a:pPr lvl="1"/>
            <a:r>
              <a:rPr lang="en-US" dirty="0" smtClean="0"/>
              <a:t>Pixel Intensity only identifies biggest object</a:t>
            </a:r>
          </a:p>
          <a:p>
            <a:pPr lvl="1"/>
            <a:r>
              <a:rPr lang="en-US" dirty="0" smtClean="0"/>
              <a:t>Motion plane identifies multiple objects of varying size</a:t>
            </a:r>
          </a:p>
          <a:p>
            <a:pPr lvl="1"/>
            <a:endParaRPr lang="en-US" dirty="0"/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914900"/>
            <a:ext cx="25908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7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4857750"/>
            <a:ext cx="266700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18062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Andy Song , Danny Fang, “Robust method of detecting moving objects in videos evolved by genetic programming,” </a:t>
            </a:r>
            <a:r>
              <a:rPr lang="en-US" i="1" dirty="0" smtClean="0"/>
              <a:t>Proceedings of the 10th annual conference on Genetic and evolutionary computation</a:t>
            </a:r>
            <a:r>
              <a:rPr lang="en-US" dirty="0" smtClean="0"/>
              <a:t>, July 12-16, 2008, Atlanta, GA, USA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0348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Surveillance</a:t>
            </a:r>
          </a:p>
          <a:p>
            <a:r>
              <a:rPr lang="en-US" dirty="0" smtClean="0"/>
              <a:t>Human-Computer Interaction</a:t>
            </a:r>
          </a:p>
          <a:p>
            <a:pPr lvl="1"/>
            <a:r>
              <a:rPr lang="en-US" sz="600" dirty="0" smtClean="0"/>
              <a:t>http://www.betatechreviews.com/wp-content/uploads/2011/10/microsoft_kinect_kids_playing1.jpg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RoboCup</a:t>
            </a:r>
            <a:r>
              <a:rPr lang="en-US" smtClean="0"/>
              <a:t> </a:t>
            </a:r>
            <a:r>
              <a:rPr lang="en-US" smtClean="0"/>
              <a:t>Soccer</a:t>
            </a:r>
            <a:endParaRPr lang="en-US" dirty="0" smtClean="0"/>
          </a:p>
          <a:p>
            <a:pPr lvl="1"/>
            <a:r>
              <a:rPr lang="en-US" sz="800" dirty="0" smtClean="0"/>
              <a:t>http://i.telegraph.co.uk/multimedia/archive/01436/Red-and-blue_1436364i.jpg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109570" name="Picture 2" descr="http://www.betatechreviews.com/wp-content/uploads/2011/10/microsoft_kinect_kids_playing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72150" y="1676400"/>
            <a:ext cx="3371850" cy="2496352"/>
          </a:xfrm>
          <a:prstGeom prst="rect">
            <a:avLst/>
          </a:prstGeom>
          <a:noFill/>
        </p:spPr>
      </p:pic>
      <p:pic>
        <p:nvPicPr>
          <p:cNvPr id="109572" name="Picture 4" descr="http://i.telegraph.co.uk/multimedia/archive/01436/Red-and-blue_1436364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810000"/>
            <a:ext cx="3188970" cy="20574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038600" y="4267200"/>
            <a:ext cx="396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Font typeface="Courier New" pitchFamily="49" charset="0"/>
              <a:buChar char="o"/>
            </a:pPr>
            <a:r>
              <a:rPr lang="en-US" dirty="0" smtClean="0"/>
              <a:t>Thresholding: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Intensity, Color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Hardware: 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Specialized lighting</a:t>
            </a:r>
          </a:p>
          <a:p>
            <a:pPr lvl="2">
              <a:buFont typeface="Courier New" pitchFamily="49" charset="0"/>
              <a:buChar char="o"/>
            </a:pPr>
            <a:r>
              <a:rPr lang="en-US" dirty="0" smtClean="0"/>
              <a:t>Specialized ranger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Requires constant adjustment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Overview: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Evolution Phase = Training</a:t>
            </a:r>
          </a:p>
          <a:p>
            <a:r>
              <a:rPr lang="en-US" dirty="0" smtClean="0"/>
              <a:t>Image scanner</a:t>
            </a:r>
          </a:p>
          <a:p>
            <a:pPr lvl="1"/>
            <a:r>
              <a:rPr lang="en-US" dirty="0" smtClean="0"/>
              <a:t>Windowed</a:t>
            </a:r>
          </a:p>
          <a:p>
            <a:pPr lvl="1"/>
            <a:r>
              <a:rPr lang="en-US" dirty="0" smtClean="0"/>
              <a:t>Two regions</a:t>
            </a:r>
          </a:p>
          <a:p>
            <a:pPr lvl="2"/>
            <a:r>
              <a:rPr lang="en-US" dirty="0" smtClean="0"/>
              <a:t>Object</a:t>
            </a:r>
          </a:p>
          <a:p>
            <a:pPr lvl="2"/>
            <a:r>
              <a:rPr lang="en-US" dirty="0" smtClean="0"/>
              <a:t>Background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4968" y="1600200"/>
            <a:ext cx="5422232" cy="2597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GP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Image Quantifiers Single Frame</a:t>
            </a:r>
          </a:p>
          <a:p>
            <a:pPr lvl="1"/>
            <a:r>
              <a:rPr lang="en-US" dirty="0" smtClean="0"/>
              <a:t>Pixel Intensity: grayscale [0 100]</a:t>
            </a:r>
          </a:p>
          <a:p>
            <a:pPr lvl="1"/>
            <a:r>
              <a:rPr lang="en-US" dirty="0" smtClean="0"/>
              <a:t>Pixel Color: RGB</a:t>
            </a:r>
          </a:p>
          <a:p>
            <a:pPr lvl="2"/>
            <a:r>
              <a:rPr lang="en-US" i="1" dirty="0" smtClean="0"/>
              <a:t>Hue</a:t>
            </a:r>
            <a:r>
              <a:rPr lang="en-US" dirty="0" smtClean="0"/>
              <a:t> = [0 359]</a:t>
            </a:r>
          </a:p>
          <a:p>
            <a:pPr lvl="2"/>
            <a:r>
              <a:rPr lang="en-US" dirty="0" smtClean="0"/>
              <a:t>Ranged to [-1 1] using </a:t>
            </a:r>
            <a:r>
              <a:rPr lang="en-US" i="1" dirty="0" smtClean="0"/>
              <a:t>sin()</a:t>
            </a:r>
            <a:endParaRPr lang="en-US" dirty="0" smtClean="0"/>
          </a:p>
          <a:p>
            <a:pPr lvl="1"/>
            <a:r>
              <a:rPr lang="en-US" dirty="0" smtClean="0"/>
              <a:t>12 Features</a:t>
            </a:r>
          </a:p>
          <a:p>
            <a:pPr lvl="2"/>
            <a:r>
              <a:rPr lang="en-US" dirty="0" smtClean="0"/>
              <a:t>f[1-5]: average intensity of each region</a:t>
            </a:r>
          </a:p>
          <a:p>
            <a:pPr lvl="2"/>
            <a:r>
              <a:rPr lang="en-US" dirty="0" smtClean="0"/>
              <a:t>f[6]: (f[1]+f[2]+f[3]+f[4])-4*f[5]</a:t>
            </a:r>
          </a:p>
          <a:p>
            <a:pPr lvl="2"/>
            <a:r>
              <a:rPr lang="en-US" dirty="0" smtClean="0"/>
              <a:t>f[7-12]:</a:t>
            </a:r>
          </a:p>
          <a:p>
            <a:pPr lvl="3"/>
            <a:r>
              <a:rPr lang="en-US" dirty="0" smtClean="0"/>
              <a:t>f[7]=mean(f[1], f[2])</a:t>
            </a:r>
          </a:p>
          <a:p>
            <a:pPr lvl="3"/>
            <a:r>
              <a:rPr lang="en-US" dirty="0" smtClean="0"/>
              <a:t>f[8]=mean(f[1], f[3])</a:t>
            </a:r>
          </a:p>
          <a:p>
            <a:pPr lvl="3"/>
            <a:r>
              <a:rPr lang="en-US" dirty="0" smtClean="0"/>
              <a:t>f[9]=mean(f[1], f[4])</a:t>
            </a:r>
          </a:p>
          <a:p>
            <a:pPr lvl="3"/>
            <a:r>
              <a:rPr lang="en-US" dirty="0" smtClean="0"/>
              <a:t>f[10]=mean(f[2], f[3])</a:t>
            </a:r>
          </a:p>
          <a:p>
            <a:pPr lvl="3"/>
            <a:r>
              <a:rPr lang="en-US" dirty="0" smtClean="0"/>
              <a:t>f[11]=mean(f[2], f[4])</a:t>
            </a:r>
          </a:p>
          <a:p>
            <a:pPr lvl="3"/>
            <a:r>
              <a:rPr lang="en-US" dirty="0" smtClean="0"/>
              <a:t>f[12]=mean(f[3], f[4]);</a:t>
            </a:r>
          </a:p>
        </p:txBody>
      </p:sp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962400"/>
            <a:ext cx="2535216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GP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85420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Image Quantifiers Multi Frame</a:t>
            </a:r>
          </a:p>
          <a:p>
            <a:pPr lvl="1"/>
            <a:r>
              <a:rPr lang="en-US" dirty="0" smtClean="0"/>
              <a:t>Motion plane = MP</a:t>
            </a:r>
          </a:p>
          <a:p>
            <a:pPr lvl="2">
              <a:buNone/>
            </a:pPr>
            <a:r>
              <a:rPr lang="en-US" dirty="0" smtClean="0"/>
              <a:t>	</a:t>
            </a:r>
            <a:endParaRPr lang="en-US" sz="3200" dirty="0" smtClean="0"/>
          </a:p>
          <a:p>
            <a:pPr lvl="2">
              <a:buNone/>
            </a:pPr>
            <a:r>
              <a:rPr lang="en-US" dirty="0" smtClean="0"/>
              <a:t>	</a:t>
            </a:r>
          </a:p>
          <a:p>
            <a:pPr lvl="1"/>
            <a:endParaRPr lang="en-US" dirty="0" smtClean="0"/>
          </a:p>
          <a:p>
            <a:pPr lvl="2">
              <a:buNone/>
            </a:pPr>
            <a:r>
              <a:rPr lang="en-US" dirty="0" smtClean="0"/>
              <a:t>x = frame #	n = total # of frames in Motion plane</a:t>
            </a:r>
          </a:p>
          <a:p>
            <a:pPr lvl="1"/>
            <a:r>
              <a:rPr lang="en-US" dirty="0" smtClean="0"/>
              <a:t>MP provides</a:t>
            </a:r>
          </a:p>
          <a:p>
            <a:pPr lvl="2"/>
            <a:r>
              <a:rPr lang="en-US" dirty="0" smtClean="0"/>
              <a:t>Change of pixels in [n] frames</a:t>
            </a:r>
          </a:p>
          <a:p>
            <a:pPr lvl="2"/>
            <a:r>
              <a:rPr lang="en-US" dirty="0" smtClean="0"/>
              <a:t>High MP indicates moving object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MP is good better suited for a stationary background</a:t>
            </a: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1600" y="2971800"/>
            <a:ext cx="3829050" cy="800100"/>
          </a:xfrm>
          <a:prstGeom prst="rect">
            <a:avLst/>
          </a:prstGeom>
          <a:noFill/>
        </p:spPr>
      </p:pic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1257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 Evaluation</a:t>
            </a:r>
            <a:br>
              <a:rPr lang="en-US" dirty="0" smtClean="0"/>
            </a:br>
            <a:r>
              <a:rPr lang="en-US" dirty="0" smtClean="0"/>
              <a:t>GP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Set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Terminal Set</a:t>
            </a:r>
          </a:p>
          <a:p>
            <a:endParaRPr lang="en-US" dirty="0" smtClean="0"/>
          </a:p>
          <a:p>
            <a:r>
              <a:rPr lang="en-US" dirty="0" smtClean="0"/>
              <a:t>Evolution Settings</a:t>
            </a: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828800"/>
            <a:ext cx="4191000" cy="2056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267200"/>
            <a:ext cx="2514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5321775"/>
            <a:ext cx="2209800" cy="153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Methodology Evaluation</a:t>
            </a:r>
            <a:br>
              <a:rPr lang="en-US" dirty="0" smtClean="0"/>
            </a:br>
            <a:r>
              <a:rPr lang="en-US" dirty="0" smtClean="0"/>
              <a:t>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</a:t>
            </a:r>
          </a:p>
          <a:p>
            <a:pPr lvl="1"/>
            <a:r>
              <a:rPr lang="en-US" dirty="0" smtClean="0"/>
              <a:t>Ball located near center of frame</a:t>
            </a:r>
          </a:p>
          <a:p>
            <a:r>
              <a:rPr lang="en-US" dirty="0" smtClean="0"/>
              <a:t>Negative</a:t>
            </a:r>
          </a:p>
          <a:p>
            <a:pPr lvl="1"/>
            <a:r>
              <a:rPr lang="en-US" dirty="0" smtClean="0"/>
              <a:t>Ball out of center</a:t>
            </a:r>
          </a:p>
          <a:p>
            <a:pPr lvl="1"/>
            <a:r>
              <a:rPr lang="en-US" dirty="0" smtClean="0"/>
              <a:t>Variations of color ≠ Ball color</a:t>
            </a:r>
          </a:p>
          <a:p>
            <a:endParaRPr lang="en-US" dirty="0" smtClean="0"/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Best GP selected from each training set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Best GPs evaluated</a:t>
            </a:r>
          </a:p>
          <a:p>
            <a:pPr marL="633222" indent="-514350">
              <a:buFont typeface="+mj-lt"/>
              <a:buAutoNum type="arabicPeriod"/>
            </a:pPr>
            <a:r>
              <a:rPr lang="en-US" dirty="0" smtClean="0"/>
              <a:t>Optimum GPs from evaluation used in application</a:t>
            </a:r>
            <a:endParaRPr lang="en-US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5257800"/>
          </a:xfrm>
        </p:spPr>
        <p:txBody>
          <a:bodyPr>
            <a:normAutofit fontScale="92500" lnSpcReduction="20000"/>
          </a:bodyPr>
          <a:lstStyle/>
          <a:p>
            <a:pPr marL="231775" indent="-231775">
              <a:buFont typeface="+mj-lt"/>
              <a:buAutoNum type="arabicPeriod"/>
            </a:pPr>
            <a:r>
              <a:rPr lang="en-US" dirty="0" smtClean="0"/>
              <a:t>Retrieve current frame from video</a:t>
            </a:r>
          </a:p>
          <a:p>
            <a:pPr marL="231775" indent="-231775">
              <a:buFont typeface="+mj-lt"/>
              <a:buAutoNum type="arabicPeriod"/>
            </a:pPr>
            <a:r>
              <a:rPr lang="en-US" dirty="0" smtClean="0"/>
              <a:t>Use window to sample frames</a:t>
            </a:r>
            <a:r>
              <a:rPr lang="en-US" baseline="30000" dirty="0" smtClean="0"/>
              <a:t>*</a:t>
            </a:r>
          </a:p>
          <a:p>
            <a:pPr marL="231775" indent="-231775">
              <a:buFont typeface="+mj-lt"/>
              <a:buAutoNum type="arabicPeriod"/>
            </a:pPr>
            <a:r>
              <a:rPr lang="en-US" dirty="0" smtClean="0"/>
              <a:t>Classify these windows using optimum GP</a:t>
            </a:r>
          </a:p>
          <a:p>
            <a:pPr marL="231775" indent="-231775">
              <a:buFont typeface="+mj-lt"/>
              <a:buAutoNum type="arabicPeriod"/>
            </a:pPr>
            <a:r>
              <a:rPr lang="en-US" dirty="0" smtClean="0"/>
              <a:t>Assemble labeled windows back to frame</a:t>
            </a:r>
            <a:r>
              <a:rPr lang="en-US" baseline="30000" dirty="0" smtClean="0"/>
              <a:t>**</a:t>
            </a:r>
            <a:endParaRPr lang="en-US" dirty="0" smtClean="0"/>
          </a:p>
          <a:p>
            <a:pPr marL="231775" indent="-231775">
              <a:buFont typeface="+mj-lt"/>
              <a:buAutoNum type="arabicPeriod"/>
            </a:pPr>
            <a:r>
              <a:rPr lang="en-US" dirty="0" smtClean="0"/>
              <a:t>Output processed frames continuously as video.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43400" y="5029200"/>
            <a:ext cx="40407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Most pixels are sampled multiple </a:t>
            </a:r>
          </a:p>
          <a:p>
            <a:pPr>
              <a:tabLst>
                <a:tab pos="171450" algn="l"/>
              </a:tabLst>
            </a:pPr>
            <a:r>
              <a:rPr lang="en-US" dirty="0" smtClean="0"/>
              <a:t>	times due to overlap</a:t>
            </a:r>
          </a:p>
          <a:p>
            <a:r>
              <a:rPr lang="en-US" dirty="0" smtClean="0"/>
              <a:t>** Voting is used to classify these pixels. </a:t>
            </a:r>
          </a:p>
          <a:p>
            <a:pPr>
              <a:tabLst>
                <a:tab pos="228600" algn="l"/>
              </a:tabLst>
            </a:pPr>
            <a:r>
              <a:rPr lang="en-US" dirty="0" smtClean="0"/>
              <a:t>	Pixel A sampled 3 times = ball</a:t>
            </a:r>
          </a:p>
          <a:p>
            <a:pPr>
              <a:tabLst>
                <a:tab pos="228600" algn="l"/>
              </a:tabLst>
            </a:pPr>
            <a:r>
              <a:rPr lang="en-US" dirty="0" smtClean="0"/>
              <a:t>	Pixel A sampled 9 times = not-ball</a:t>
            </a:r>
          </a:p>
          <a:p>
            <a:pPr>
              <a:tabLst>
                <a:tab pos="228600" algn="l"/>
              </a:tabLst>
            </a:pPr>
            <a:r>
              <a:rPr lang="en-US" dirty="0"/>
              <a:t>	</a:t>
            </a:r>
            <a:r>
              <a:rPr lang="en-US" dirty="0" smtClean="0"/>
              <a:t>Pixel A </a:t>
            </a:r>
            <a:r>
              <a:rPr lang="en-US" dirty="0" smtClean="0">
                <a:sym typeface="Wingdings" pitchFamily="2" charset="2"/>
              </a:rPr>
              <a:t> not-ball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523999"/>
            <a:ext cx="5257800" cy="34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199" y="1828800"/>
            <a:ext cx="7391401" cy="4592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227</TotalTime>
  <Words>460</Words>
  <Application>Microsoft Office PowerPoint</Application>
  <PresentationFormat>On-screen Show (4:3)</PresentationFormat>
  <Paragraphs>173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Module</vt:lpstr>
      <vt:lpstr>Moving Object Detection With Genetic Programming</vt:lpstr>
      <vt:lpstr>Background</vt:lpstr>
      <vt:lpstr>Methodology</vt:lpstr>
      <vt:lpstr>Methodology GP Training</vt:lpstr>
      <vt:lpstr>Methodology GP Training</vt:lpstr>
      <vt:lpstr>Methodology Evaluation GP settings</vt:lpstr>
      <vt:lpstr>Methodology Evaluation Training Data</vt:lpstr>
      <vt:lpstr>Methodology Application</vt:lpstr>
      <vt:lpstr>Results</vt:lpstr>
      <vt:lpstr>Results</vt:lpstr>
      <vt:lpstr>Results</vt:lpstr>
      <vt:lpstr>Results</vt:lpstr>
      <vt:lpstr>Comparison Motion Plane VS Feature Approach</vt:lpstr>
      <vt:lpstr>Comparison Speed &amp; Intensity vs Motion Plane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Detection and Tracking With Genetic Programming</dc:title>
  <dc:creator>Ed</dc:creator>
  <cp:lastModifiedBy>Ed</cp:lastModifiedBy>
  <cp:revision>28</cp:revision>
  <dcterms:created xsi:type="dcterms:W3CDTF">2012-03-29T15:24:44Z</dcterms:created>
  <dcterms:modified xsi:type="dcterms:W3CDTF">2012-03-29T19:53:20Z</dcterms:modified>
</cp:coreProperties>
</file>