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8" r:id="rId10"/>
    <p:sldId id="267" r:id="rId11"/>
    <p:sldId id="265" r:id="rId12"/>
    <p:sldId id="269" r:id="rId13"/>
    <p:sldId id="271" r:id="rId14"/>
    <p:sldId id="272" r:id="rId15"/>
    <p:sldId id="273" r:id="rId16"/>
    <p:sldId id="274" r:id="rId17"/>
    <p:sldId id="275" r:id="rId18"/>
    <p:sldId id="270" r:id="rId19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3039095"/>
            <a:ext cx="7344816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672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190" y="6356350"/>
            <a:ext cx="820426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EFFB686-E0A0-473A-9DDF-4938A2BED57F}" type="datetimeFigureOut">
              <a:rPr lang="lt-LT" smtClean="0"/>
              <a:t>2016-09-20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9104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817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75003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632"/>
            <a:ext cx="6048672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41868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864" y="1700808"/>
            <a:ext cx="4110608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06203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4800600"/>
            <a:ext cx="5688632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lt-LT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31840" y="548681"/>
            <a:ext cx="5688632" cy="4210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003A6C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lt-L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31840" y="5367338"/>
            <a:ext cx="5688632" cy="9419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7544" y="6356350"/>
            <a:ext cx="763284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6480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451E2BC-D197-42E0-93EA-4E24880C5CE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61021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0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lt-LT" sz="4400" dirty="0" smtClean="0"/>
              <a:t>SQL </a:t>
            </a:r>
            <a:r>
              <a:rPr lang="en-US" altLang="lt-LT" dirty="0"/>
              <a:t>u</a:t>
            </a:r>
            <a:r>
              <a:rPr lang="lt-LT" dirty="0" err="1" smtClean="0"/>
              <a:t>žklausų</a:t>
            </a:r>
            <a:r>
              <a:rPr lang="lt-LT" dirty="0" smtClean="0"/>
              <a:t> </a:t>
            </a:r>
            <a:r>
              <a:rPr lang="lt-LT" dirty="0"/>
              <a:t>apdorojimas</a:t>
            </a:r>
            <a:endParaRPr lang="en-US" altLang="lt-LT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lt-LT" altLang="lt-LT" dirty="0" smtClean="0"/>
          </a:p>
          <a:p>
            <a:pPr eaLnBrk="1" hangingPunct="1"/>
            <a:r>
              <a:rPr lang="lt-LT" altLang="lt-LT" dirty="0" err="1" smtClean="0"/>
              <a:t>J.Stankevič</a:t>
            </a:r>
            <a:endParaRPr lang="en-US" altLang="lt-LT" dirty="0" smtClean="0"/>
          </a:p>
        </p:txBody>
      </p:sp>
    </p:spTree>
    <p:extLst>
      <p:ext uri="{BB962C8B-B14F-4D97-AF65-F5344CB8AC3E}">
        <p14:creationId xmlns:p14="http://schemas.microsoft.com/office/powerpoint/2010/main" val="241092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78" y="116632"/>
            <a:ext cx="6540844" cy="1498178"/>
          </a:xfrm>
        </p:spPr>
        <p:txBody>
          <a:bodyPr/>
          <a:lstStyle/>
          <a:p>
            <a:r>
              <a:rPr lang="lt-LT" dirty="0" smtClean="0"/>
              <a:t>Pagrindinės transformavimo taisyklės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4829"/>
            <a:ext cx="6732000" cy="34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2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Siūlomi </a:t>
            </a:r>
            <a:r>
              <a:rPr lang="lt-LT" dirty="0"/>
              <a:t>optimizacijos </a:t>
            </a:r>
            <a:r>
              <a:rPr lang="lt-LT" dirty="0" smtClean="0"/>
              <a:t>algoritmo žingsniai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8894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lt-LT" sz="2400" dirty="0"/>
              <a:t>Pagal 1 </a:t>
            </a:r>
            <a:r>
              <a:rPr lang="lt-LT" sz="2400" dirty="0" smtClean="0"/>
              <a:t>taisyklę vieną </a:t>
            </a:r>
            <a:r>
              <a:rPr lang="lt-LT" sz="2400" dirty="0"/>
              <a:t>SELECT išskaidyti </a:t>
            </a:r>
            <a:r>
              <a:rPr lang="lt-LT" sz="2400" dirty="0" smtClean="0"/>
              <a:t>į kelias – </a:t>
            </a:r>
            <a:r>
              <a:rPr lang="lt-LT" sz="2400" dirty="0"/>
              <a:t>bus daugiau </a:t>
            </a:r>
            <a:r>
              <a:rPr lang="lt-LT" sz="2400" dirty="0" smtClean="0"/>
              <a:t>laisvės</a:t>
            </a:r>
            <a:r>
              <a:rPr lang="lt-LT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Pagal </a:t>
            </a:r>
            <a:r>
              <a:rPr lang="pt-BR" sz="2400" dirty="0"/>
              <a:t>2, 4, 6, 10 (SELECT </a:t>
            </a:r>
            <a:r>
              <a:rPr lang="pt-BR" sz="2400" dirty="0" smtClean="0"/>
              <a:t>komutatyvumas)</a:t>
            </a:r>
            <a:r>
              <a:rPr lang="lt-LT" sz="2400" dirty="0" smtClean="0"/>
              <a:t> SELECT </a:t>
            </a:r>
            <a:r>
              <a:rPr lang="lt-LT" sz="2400" dirty="0"/>
              <a:t>nuleisti medžiu kaip galima žemyn </a:t>
            </a:r>
            <a:r>
              <a:rPr lang="lt-LT" sz="2400" dirty="0" smtClean="0"/>
              <a:t>(į lapus</a:t>
            </a:r>
            <a:r>
              <a:rPr lang="lt-LT" sz="24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 smtClean="0"/>
              <a:t>Pagal </a:t>
            </a:r>
            <a:r>
              <a:rPr lang="lt-LT" sz="2400" dirty="0"/>
              <a:t>9 pastumti </a:t>
            </a:r>
            <a:r>
              <a:rPr lang="lt-LT" sz="2400" dirty="0" smtClean="0"/>
              <a:t>griežčiausią SELECT </a:t>
            </a:r>
            <a:r>
              <a:rPr lang="pt-BR" sz="2400" dirty="0" smtClean="0"/>
              <a:t>(duodan</a:t>
            </a:r>
            <a:r>
              <a:rPr lang="lt-LT" sz="2400" dirty="0" smtClean="0"/>
              <a:t>č</a:t>
            </a:r>
            <a:r>
              <a:rPr lang="pt-BR" sz="2400" dirty="0" smtClean="0"/>
              <a:t>i</a:t>
            </a:r>
            <a:r>
              <a:rPr lang="lt-LT" sz="2400" dirty="0" smtClean="0"/>
              <a:t>ą</a:t>
            </a:r>
            <a:r>
              <a:rPr lang="pt-BR" sz="2400" dirty="0" smtClean="0"/>
              <a:t> mažiausi</a:t>
            </a:r>
            <a:r>
              <a:rPr lang="lt-LT" sz="2400" dirty="0" smtClean="0"/>
              <a:t>ą</a:t>
            </a:r>
            <a:r>
              <a:rPr lang="pt-BR" sz="2400" dirty="0" smtClean="0"/>
              <a:t> rezultat</a:t>
            </a:r>
            <a:r>
              <a:rPr lang="lt-LT" sz="2400" dirty="0" smtClean="0"/>
              <a:t>ą</a:t>
            </a:r>
            <a:r>
              <a:rPr lang="pt-BR" sz="2400" dirty="0" smtClean="0"/>
              <a:t> </a:t>
            </a:r>
            <a:r>
              <a:rPr lang="pt-BR" sz="2400" dirty="0"/>
              <a:t>pagal </a:t>
            </a:r>
            <a:r>
              <a:rPr lang="lt-LT" sz="2400" dirty="0" smtClean="0"/>
              <a:t>į</a:t>
            </a:r>
            <a:r>
              <a:rPr lang="pt-BR" sz="2400" dirty="0" smtClean="0"/>
              <a:t>rašus ar</a:t>
            </a:r>
            <a:r>
              <a:rPr lang="lt-LT" sz="2400" dirty="0" smtClean="0"/>
              <a:t> bendrą dydį) </a:t>
            </a:r>
            <a:r>
              <a:rPr lang="lt-LT" sz="2400" dirty="0"/>
              <a:t>kuo </a:t>
            </a:r>
            <a:r>
              <a:rPr lang="lt-LT" sz="2400" dirty="0" smtClean="0"/>
              <a:t>arčiau </a:t>
            </a:r>
            <a:r>
              <a:rPr lang="lt-LT" sz="2400" dirty="0"/>
              <a:t>vykdymo pradžios.</a:t>
            </a:r>
          </a:p>
          <a:p>
            <a:pPr marL="514350" indent="-514350">
              <a:buFont typeface="+mj-lt"/>
              <a:buAutoNum type="arabicPeriod"/>
            </a:pPr>
            <a:r>
              <a:rPr lang="fi-FI" sz="2400" dirty="0" smtClean="0"/>
              <a:t>X </a:t>
            </a:r>
            <a:r>
              <a:rPr lang="fi-FI" sz="2400" dirty="0"/>
              <a:t>derinti su išrinkimo </a:t>
            </a:r>
            <a:r>
              <a:rPr lang="fi-FI" sz="2400" dirty="0" smtClean="0"/>
              <a:t>s</a:t>
            </a:r>
            <a:r>
              <a:rPr lang="lt-LT" sz="2400" dirty="0" smtClean="0"/>
              <a:t>ą</a:t>
            </a:r>
            <a:r>
              <a:rPr lang="fi-FI" sz="2400" dirty="0" smtClean="0"/>
              <a:t>lyga </a:t>
            </a:r>
            <a:r>
              <a:rPr lang="fi-FI" sz="2400" dirty="0"/>
              <a:t>(kad atitiktu JOIN)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 smtClean="0"/>
              <a:t>Pagal </a:t>
            </a:r>
            <a:r>
              <a:rPr lang="lt-LT" sz="2400" dirty="0"/>
              <a:t>3, 4, 7, 11 nustumti </a:t>
            </a:r>
            <a:r>
              <a:rPr lang="lt-LT" sz="2400" dirty="0" smtClean="0"/>
              <a:t>projekcijos </a:t>
            </a:r>
            <a:r>
              <a:rPr lang="fi-FI" sz="2400" dirty="0" smtClean="0"/>
              <a:t>kintamuosius </a:t>
            </a:r>
            <a:r>
              <a:rPr lang="fi-FI" sz="2400" dirty="0"/>
              <a:t>kaip galima </a:t>
            </a:r>
            <a:r>
              <a:rPr lang="fi-FI" sz="2400" dirty="0" smtClean="0"/>
              <a:t>ar</a:t>
            </a:r>
            <a:r>
              <a:rPr lang="lt-LT" sz="2400" dirty="0" smtClean="0"/>
              <a:t>č</a:t>
            </a:r>
            <a:r>
              <a:rPr lang="fi-FI" sz="2400" dirty="0" smtClean="0"/>
              <a:t>iau vykdymo</a:t>
            </a:r>
            <a:r>
              <a:rPr lang="lt-LT" sz="2400" dirty="0" smtClean="0"/>
              <a:t> pradžios </a:t>
            </a:r>
            <a:r>
              <a:rPr lang="lt-LT" sz="2400" dirty="0"/>
              <a:t>(žemyn </a:t>
            </a:r>
            <a:r>
              <a:rPr lang="lt-LT" sz="2400" dirty="0" smtClean="0"/>
              <a:t>į </a:t>
            </a:r>
            <a:r>
              <a:rPr lang="lt-LT" sz="2400" dirty="0"/>
              <a:t>lapus)</a:t>
            </a:r>
          </a:p>
          <a:p>
            <a:pPr marL="514350" indent="-514350">
              <a:buFont typeface="+mj-lt"/>
              <a:buAutoNum type="arabicPeriod"/>
            </a:pPr>
            <a:r>
              <a:rPr lang="lt-LT" sz="2400" dirty="0" smtClean="0"/>
              <a:t>Išskirti šakų </a:t>
            </a:r>
            <a:r>
              <a:rPr lang="lt-LT" sz="2400" dirty="0"/>
              <a:t>grupes, kurios </a:t>
            </a:r>
            <a:r>
              <a:rPr lang="lt-LT" sz="2400" dirty="0" smtClean="0"/>
              <a:t>galėtų būti</a:t>
            </a:r>
            <a:r>
              <a:rPr lang="lt-LT" sz="2400" dirty="0"/>
              <a:t> </a:t>
            </a:r>
            <a:r>
              <a:rPr lang="lt-LT" sz="2400" dirty="0" smtClean="0"/>
              <a:t>vykdomos </a:t>
            </a:r>
            <a:r>
              <a:rPr lang="lt-LT" sz="2400" dirty="0"/>
              <a:t>vienu algoritmu.</a:t>
            </a:r>
          </a:p>
        </p:txBody>
      </p:sp>
    </p:spTree>
    <p:extLst>
      <p:ext uri="{BB962C8B-B14F-4D97-AF65-F5344CB8AC3E}">
        <p14:creationId xmlns:p14="http://schemas.microsoft.com/office/powerpoint/2010/main" val="260907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Euristinė </a:t>
            </a:r>
            <a:r>
              <a:rPr lang="lt-LT" dirty="0"/>
              <a:t>optimizacija ir </a:t>
            </a:r>
            <a:r>
              <a:rPr lang="lt-LT" dirty="0" smtClean="0"/>
              <a:t>algoritmo žingsniai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dirty="0" smtClean="0"/>
              <a:t>Pavyzdys:</a:t>
            </a:r>
          </a:p>
          <a:p>
            <a:pPr marL="0" indent="0">
              <a:buNone/>
            </a:pPr>
            <a:endParaRPr lang="lt-LT" dirty="0"/>
          </a:p>
          <a:p>
            <a:pPr marL="0" indent="0">
              <a:buNone/>
            </a:pPr>
            <a:r>
              <a:rPr lang="lt-LT" dirty="0"/>
              <a:t>SELECT </a:t>
            </a:r>
            <a:r>
              <a:rPr lang="lt-LT" dirty="0" err="1"/>
              <a:t>d.Pavarde</a:t>
            </a:r>
            <a:endParaRPr lang="lt-LT" dirty="0"/>
          </a:p>
          <a:p>
            <a:pPr marL="0" indent="0">
              <a:buNone/>
            </a:pPr>
            <a:r>
              <a:rPr lang="lt-LT" dirty="0"/>
              <a:t>FROM DARBUOTOJAS d, DALYVAUJA </a:t>
            </a:r>
            <a:r>
              <a:rPr lang="lt-LT" dirty="0" err="1"/>
              <a:t>dp</a:t>
            </a:r>
            <a:r>
              <a:rPr lang="lt-LT" dirty="0"/>
              <a:t>, PROJEKTAS p</a:t>
            </a:r>
          </a:p>
          <a:p>
            <a:pPr marL="0" indent="0">
              <a:buNone/>
            </a:pPr>
            <a:r>
              <a:rPr lang="lt-LT" dirty="0"/>
              <a:t>WHERE </a:t>
            </a:r>
            <a:r>
              <a:rPr lang="lt-LT" dirty="0" err="1" smtClean="0"/>
              <a:t>p.Pavadinimas</a:t>
            </a:r>
            <a:r>
              <a:rPr lang="lt-LT" dirty="0" smtClean="0"/>
              <a:t> = ‘</a:t>
            </a:r>
            <a:r>
              <a:rPr lang="lt-LT" dirty="0" err="1"/>
              <a:t>Supercementas</a:t>
            </a:r>
            <a:r>
              <a:rPr lang="lt-LT" dirty="0"/>
              <a:t>‘ AND</a:t>
            </a:r>
          </a:p>
          <a:p>
            <a:pPr marL="0" indent="0">
              <a:buNone/>
            </a:pPr>
            <a:r>
              <a:rPr lang="lt-LT" dirty="0" err="1" smtClean="0"/>
              <a:t>p.Numeris</a:t>
            </a:r>
            <a:r>
              <a:rPr lang="lt-LT" dirty="0" smtClean="0"/>
              <a:t> = </a:t>
            </a:r>
            <a:r>
              <a:rPr lang="lt-LT" dirty="0" err="1" smtClean="0"/>
              <a:t>dp.Projektas</a:t>
            </a:r>
            <a:r>
              <a:rPr lang="lt-LT" dirty="0" smtClean="0"/>
              <a:t> </a:t>
            </a:r>
            <a:r>
              <a:rPr lang="lt-LT" dirty="0"/>
              <a:t>AND </a:t>
            </a:r>
            <a:endParaRPr lang="lt-LT" dirty="0" smtClean="0"/>
          </a:p>
          <a:p>
            <a:pPr marL="0" indent="0">
              <a:buNone/>
            </a:pPr>
            <a:r>
              <a:rPr lang="lt-LT" dirty="0" err="1" smtClean="0"/>
              <a:t>d.Tabel_nr</a:t>
            </a:r>
            <a:r>
              <a:rPr lang="lt-LT" dirty="0" smtClean="0"/>
              <a:t> = </a:t>
            </a:r>
            <a:r>
              <a:rPr lang="lt-LT" dirty="0" err="1" smtClean="0"/>
              <a:t>dp.Tabel_nr</a:t>
            </a:r>
            <a:r>
              <a:rPr lang="lt-LT" dirty="0" smtClean="0"/>
              <a:t> </a:t>
            </a:r>
            <a:r>
              <a:rPr lang="lt-LT" dirty="0"/>
              <a:t>AND</a:t>
            </a:r>
          </a:p>
          <a:p>
            <a:pPr marL="0" indent="0">
              <a:buNone/>
            </a:pPr>
            <a:r>
              <a:rPr lang="lt-LT" dirty="0" err="1" smtClean="0"/>
              <a:t>d.Gim_data</a:t>
            </a:r>
            <a:r>
              <a:rPr lang="lt-LT" dirty="0" smtClean="0"/>
              <a:t> &gt; ‘</a:t>
            </a:r>
            <a:r>
              <a:rPr lang="lt-LT" dirty="0"/>
              <a:t>1957.12.31‘</a:t>
            </a:r>
          </a:p>
        </p:txBody>
      </p:sp>
    </p:spTree>
    <p:extLst>
      <p:ext uri="{BB962C8B-B14F-4D97-AF65-F5344CB8AC3E}">
        <p14:creationId xmlns:p14="http://schemas.microsoft.com/office/powerpoint/2010/main" val="149222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Pradinis užklausos medis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749" y="1700213"/>
            <a:ext cx="7365852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Optimizacija (1)</a:t>
            </a:r>
            <a:endParaRPr lang="lt-L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0" y="4551"/>
            <a:ext cx="7992000" cy="68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1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3" y="0"/>
            <a:ext cx="7632000" cy="68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6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" y="182703"/>
            <a:ext cx="8640000" cy="667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9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9" y="1"/>
            <a:ext cx="6948000" cy="68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Literatūros sąrašas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 err="1" smtClean="0"/>
              <a:t>T.Connolly</a:t>
            </a:r>
            <a:r>
              <a:rPr lang="lt-LT" dirty="0" smtClean="0"/>
              <a:t>, </a:t>
            </a:r>
            <a:r>
              <a:rPr lang="lt-LT" dirty="0" err="1" smtClean="0"/>
              <a:t>C.Begg</a:t>
            </a:r>
            <a:r>
              <a:rPr lang="lt-LT" dirty="0" smtClean="0"/>
              <a:t>. </a:t>
            </a:r>
            <a:r>
              <a:rPr lang="lt-LT" dirty="0" err="1" smtClean="0"/>
              <a:t>Database</a:t>
            </a:r>
            <a:r>
              <a:rPr lang="lt-LT" dirty="0" smtClean="0"/>
              <a:t> </a:t>
            </a:r>
            <a:r>
              <a:rPr lang="lt-LT" dirty="0" err="1" smtClean="0"/>
              <a:t>Systems</a:t>
            </a:r>
            <a:r>
              <a:rPr lang="lt-LT" dirty="0" smtClean="0"/>
              <a:t>. 5th </a:t>
            </a:r>
            <a:r>
              <a:rPr lang="lt-LT" dirty="0" err="1" smtClean="0"/>
              <a:t>ed</a:t>
            </a:r>
            <a:r>
              <a:rPr lang="lt-LT" dirty="0" smtClean="0"/>
              <a:t>., </a:t>
            </a:r>
            <a:r>
              <a:rPr lang="en-US" dirty="0"/>
              <a:t>Addison-</a:t>
            </a:r>
            <a:r>
              <a:rPr lang="lt-LT" dirty="0" err="1"/>
              <a:t>Wesley</a:t>
            </a:r>
            <a:r>
              <a:rPr lang="lt-LT" dirty="0"/>
              <a:t>, </a:t>
            </a:r>
            <a:r>
              <a:rPr lang="lt-LT" dirty="0" smtClean="0"/>
              <a:t>2010. </a:t>
            </a:r>
          </a:p>
          <a:p>
            <a:r>
              <a:rPr lang="lt-LT" dirty="0" err="1" smtClean="0"/>
              <a:t>R.Elmasri</a:t>
            </a:r>
            <a:r>
              <a:rPr lang="lt-LT" dirty="0"/>
              <a:t>, </a:t>
            </a:r>
            <a:r>
              <a:rPr lang="lt-LT" dirty="0" err="1"/>
              <a:t>S.Navathe</a:t>
            </a:r>
            <a:r>
              <a:rPr lang="lt-LT" dirty="0"/>
              <a:t>. Fundamentals </a:t>
            </a:r>
            <a:r>
              <a:rPr lang="lt-LT" dirty="0" err="1" smtClean="0"/>
              <a:t>of</a:t>
            </a:r>
            <a:r>
              <a:rPr lang="lt-LT" dirty="0"/>
              <a:t> </a:t>
            </a:r>
            <a:r>
              <a:rPr lang="en-US" dirty="0" smtClean="0"/>
              <a:t>Database </a:t>
            </a:r>
            <a:r>
              <a:rPr lang="en-US" dirty="0"/>
              <a:t>Systems. 3rd ed., </a:t>
            </a:r>
            <a:r>
              <a:rPr lang="en-US" dirty="0" smtClean="0"/>
              <a:t>Addison-</a:t>
            </a:r>
            <a:r>
              <a:rPr lang="lt-LT" dirty="0" err="1" smtClean="0"/>
              <a:t>Wesley</a:t>
            </a:r>
            <a:r>
              <a:rPr lang="lt-LT" dirty="0"/>
              <a:t>, 2003</a:t>
            </a:r>
            <a:r>
              <a:rPr lang="lt-LT" dirty="0" smtClean="0"/>
              <a:t>.</a:t>
            </a:r>
          </a:p>
          <a:p>
            <a:r>
              <a:rPr lang="lt-LT" dirty="0" err="1"/>
              <a:t>R.Baronas</a:t>
            </a:r>
            <a:r>
              <a:rPr lang="lt-LT" dirty="0"/>
              <a:t>. </a:t>
            </a:r>
            <a:r>
              <a:rPr lang="lt-LT" dirty="0" smtClean="0"/>
              <a:t>Duomenų bazių valdymo sistemos</a:t>
            </a:r>
            <a:r>
              <a:rPr lang="lt-LT" dirty="0"/>
              <a:t>. TEV, 2005.</a:t>
            </a:r>
          </a:p>
        </p:txBody>
      </p:sp>
    </p:spTree>
    <p:extLst>
      <p:ext uri="{BB962C8B-B14F-4D97-AF65-F5344CB8AC3E}">
        <p14:creationId xmlns:p14="http://schemas.microsoft.com/office/powerpoint/2010/main" val="334985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Užklausos vykdymo etapai</a:t>
            </a:r>
            <a:endParaRPr lang="lt-LT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295" y="1700213"/>
            <a:ext cx="574476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0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Užklausos vykdymo etapai (2)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602" y="1874215"/>
            <a:ext cx="571500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6863" y="5099222"/>
            <a:ext cx="7101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 smtClean="0"/>
              <a:t>Pastaba: </a:t>
            </a:r>
            <a:r>
              <a:rPr lang="lt-LT" dirty="0"/>
              <a:t>Užklausos vykdymas DB </a:t>
            </a:r>
            <a:r>
              <a:rPr lang="lt-LT" dirty="0" smtClean="0"/>
              <a:t>procesoriumi </a:t>
            </a:r>
            <a:r>
              <a:rPr lang="it-IT" dirty="0" smtClean="0"/>
              <a:t>(</a:t>
            </a:r>
            <a:r>
              <a:rPr lang="it-IT" b="1" i="1" dirty="0"/>
              <a:t>runtime DB processor</a:t>
            </a:r>
            <a:r>
              <a:rPr lang="it-IT" dirty="0"/>
              <a:t>) gali </a:t>
            </a:r>
            <a:r>
              <a:rPr lang="it-IT" dirty="0" smtClean="0"/>
              <a:t>būti</a:t>
            </a:r>
            <a:r>
              <a:rPr lang="lt-LT" dirty="0" smtClean="0"/>
              <a:t> nesėkmingas</a:t>
            </a:r>
            <a:r>
              <a:rPr lang="lt-LT" dirty="0"/>
              <a:t>. Tada </a:t>
            </a:r>
            <a:r>
              <a:rPr lang="lt-LT" dirty="0" smtClean="0"/>
              <a:t>vietoj rezultato procesorius </a:t>
            </a:r>
            <a:r>
              <a:rPr lang="lt-LT" dirty="0"/>
              <a:t>pateikia </a:t>
            </a:r>
            <a:r>
              <a:rPr lang="lt-LT" dirty="0" smtClean="0"/>
              <a:t>klaidos pranešimą.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5525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Užklausų </a:t>
            </a:r>
            <a:r>
              <a:rPr lang="lt-LT" dirty="0"/>
              <a:t>optimizacija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Samprata apie užklausos </a:t>
            </a:r>
            <a:r>
              <a:rPr lang="lt-LT" sz="2400" dirty="0" smtClean="0"/>
              <a:t>optimizavimą: nustatyti </a:t>
            </a:r>
            <a:r>
              <a:rPr lang="lt-LT" sz="2400" dirty="0"/>
              <a:t>visiškai </a:t>
            </a:r>
            <a:r>
              <a:rPr lang="lt-LT" sz="2400" dirty="0" smtClean="0"/>
              <a:t>optimalų </a:t>
            </a:r>
            <a:r>
              <a:rPr lang="lt-LT" sz="2400" dirty="0"/>
              <a:t>užklausos vykdymo </a:t>
            </a:r>
            <a:r>
              <a:rPr lang="lt-LT" sz="2400" dirty="0" smtClean="0"/>
              <a:t>kelią.</a:t>
            </a:r>
            <a:r>
              <a:rPr lang="lt-LT" sz="2400" dirty="0"/>
              <a:t> </a:t>
            </a:r>
            <a:r>
              <a:rPr lang="lt-LT" sz="2400" dirty="0" smtClean="0"/>
              <a:t>Reikia </a:t>
            </a:r>
            <a:r>
              <a:rPr lang="lt-LT" sz="2400" dirty="0"/>
              <a:t>apdoroti daug informacijos: esamas </a:t>
            </a:r>
            <a:r>
              <a:rPr lang="lt-LT" sz="2400" dirty="0" smtClean="0"/>
              <a:t>įrašų kiekis </a:t>
            </a:r>
            <a:r>
              <a:rPr lang="pl-PL" sz="2400" dirty="0" err="1" smtClean="0"/>
              <a:t>lentel</a:t>
            </a:r>
            <a:r>
              <a:rPr lang="lt-LT" sz="2400" dirty="0" smtClean="0"/>
              <a:t>ė</a:t>
            </a:r>
            <a:r>
              <a:rPr lang="pl-PL" sz="2400" dirty="0" smtClean="0"/>
              <a:t>je</a:t>
            </a:r>
            <a:r>
              <a:rPr lang="pl-PL" sz="2400" dirty="0"/>
              <a:t>, </a:t>
            </a:r>
            <a:r>
              <a:rPr lang="pl-PL" sz="2400" dirty="0" err="1"/>
              <a:t>kokie</a:t>
            </a:r>
            <a:r>
              <a:rPr lang="pl-PL" sz="2400" dirty="0"/>
              <a:t> </a:t>
            </a:r>
            <a:r>
              <a:rPr lang="pl-PL" sz="2400" dirty="0" err="1"/>
              <a:t>duomenys</a:t>
            </a:r>
            <a:r>
              <a:rPr lang="pl-PL" sz="2400" dirty="0"/>
              <a:t> </a:t>
            </a:r>
            <a:r>
              <a:rPr lang="lt-LT" sz="2400" dirty="0" smtClean="0"/>
              <a:t>įrašyti</a:t>
            </a:r>
            <a:r>
              <a:rPr lang="pl-PL" sz="2400" dirty="0" smtClean="0"/>
              <a:t> </a:t>
            </a:r>
            <a:r>
              <a:rPr lang="pl-PL" sz="2400" dirty="0" err="1"/>
              <a:t>ir</a:t>
            </a:r>
            <a:r>
              <a:rPr lang="pl-PL" sz="2400" dirty="0"/>
              <a:t> pan.</a:t>
            </a:r>
          </a:p>
          <a:p>
            <a:r>
              <a:rPr lang="lt-LT" sz="2400" dirty="0"/>
              <a:t>Optimizavimui gali </a:t>
            </a:r>
            <a:r>
              <a:rPr lang="lt-LT" sz="2400" dirty="0" smtClean="0"/>
              <a:t>būti </a:t>
            </a:r>
            <a:r>
              <a:rPr lang="lt-LT" sz="2400" dirty="0"/>
              <a:t>sugaišta daugiau laiko, </a:t>
            </a:r>
            <a:r>
              <a:rPr lang="lt-LT" sz="2400" dirty="0" smtClean="0"/>
              <a:t>nei neoptimizuotos </a:t>
            </a:r>
            <a:r>
              <a:rPr lang="lt-LT" sz="2400" dirty="0"/>
              <a:t>užklausos </a:t>
            </a:r>
            <a:r>
              <a:rPr lang="lt-LT" sz="2400" dirty="0" smtClean="0"/>
              <a:t>vykdymui. Be </a:t>
            </a:r>
            <a:r>
              <a:rPr lang="lt-LT" sz="2400" dirty="0"/>
              <a:t>to, kai </a:t>
            </a:r>
            <a:r>
              <a:rPr lang="lt-LT" sz="2400" dirty="0" smtClean="0"/>
              <a:t>kurių </a:t>
            </a:r>
            <a:r>
              <a:rPr lang="lt-LT" sz="2400" dirty="0"/>
              <a:t>optimizavimui </a:t>
            </a:r>
            <a:r>
              <a:rPr lang="lt-LT" sz="2400" dirty="0" smtClean="0"/>
              <a:t>reikalingų duomenų </a:t>
            </a:r>
            <a:r>
              <a:rPr lang="lt-LT" sz="2400" dirty="0"/>
              <a:t>gali </a:t>
            </a:r>
            <a:r>
              <a:rPr lang="lt-LT" sz="2400" dirty="0" smtClean="0"/>
              <a:t>iš viso nebūti </a:t>
            </a:r>
            <a:r>
              <a:rPr lang="lt-LT" sz="2400" dirty="0"/>
              <a:t>DB kataloge. </a:t>
            </a:r>
            <a:r>
              <a:rPr lang="lt-LT" sz="2400" dirty="0" smtClean="0"/>
              <a:t>Todėl </a:t>
            </a:r>
            <a:r>
              <a:rPr lang="lt-LT" sz="2400" dirty="0"/>
              <a:t>galima </a:t>
            </a:r>
            <a:r>
              <a:rPr lang="lt-LT" sz="2400" dirty="0" smtClean="0"/>
              <a:t>kalbėti apie dalinę, statistinę optimizaciją.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324469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Užklausų </a:t>
            </a:r>
            <a:r>
              <a:rPr lang="lt-LT" dirty="0" smtClean="0"/>
              <a:t>optimizacija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Kiekviena DBVS turi savo komplektą pagrindiniu SELECT ir JOIN operacijų, kuriomis gali būti optimizuota SQL užklausa.</a:t>
            </a:r>
          </a:p>
          <a:p>
            <a:r>
              <a:rPr lang="lt-LT" dirty="0"/>
              <a:t>Kiekvienos užklausos metu alternatyvos turėtų būti peržiūrėtos, išrenkant geresnį užklausos vykdymo scenarijų.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827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smtClean="0"/>
              <a:t>Euristinės </a:t>
            </a:r>
            <a:r>
              <a:rPr lang="lt-LT" smtClean="0"/>
              <a:t>taisyklės operacijų vykdymui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sz="2400" dirty="0"/>
              <a:t>Neoptimizavus medžio </a:t>
            </a:r>
            <a:r>
              <a:rPr lang="lt-LT" sz="2400" dirty="0" smtClean="0"/>
              <a:t>struktūros</a:t>
            </a:r>
            <a:r>
              <a:rPr lang="lt-LT" sz="2400" dirty="0"/>
              <a:t>, pradinis </a:t>
            </a:r>
            <a:r>
              <a:rPr lang="lt-LT" sz="2400" dirty="0" smtClean="0"/>
              <a:t>medis visada </a:t>
            </a:r>
            <a:r>
              <a:rPr lang="lt-LT" sz="2400" dirty="0"/>
              <a:t>atitiks užklausos (pvz., SQL kalba) </a:t>
            </a:r>
            <a:r>
              <a:rPr lang="lt-LT" sz="2400" dirty="0" smtClean="0"/>
              <a:t>logiką.</a:t>
            </a:r>
            <a:endParaRPr lang="lt-LT" sz="2400" dirty="0"/>
          </a:p>
          <a:p>
            <a:r>
              <a:rPr lang="lt-LT" sz="2400" dirty="0" smtClean="0"/>
              <a:t>Kanoninė struktūra </a:t>
            </a:r>
            <a:r>
              <a:rPr lang="lt-LT" sz="2400" dirty="0"/>
              <a:t>atrodo taip: </a:t>
            </a:r>
            <a:r>
              <a:rPr lang="lt-LT" sz="2400" dirty="0" smtClean="0"/>
              <a:t>pirmiausia atliekama </a:t>
            </a:r>
            <a:r>
              <a:rPr lang="lt-LT" sz="2400" dirty="0"/>
              <a:t>Dekarto sandauga, tada išrinkimas </a:t>
            </a:r>
            <a:r>
              <a:rPr lang="lt-LT" sz="2400" dirty="0" smtClean="0"/>
              <a:t>pagal </a:t>
            </a:r>
            <a:r>
              <a:rPr lang="pt-BR" sz="2400" dirty="0" smtClean="0"/>
              <a:t>apjungimo </a:t>
            </a:r>
            <a:r>
              <a:rPr lang="pt-BR" sz="2400" dirty="0"/>
              <a:t>ir kitas salygas, tada projekcija.</a:t>
            </a:r>
          </a:p>
          <a:p>
            <a:r>
              <a:rPr lang="lt-LT" sz="2400" dirty="0"/>
              <a:t>Tokios užklausos vykdymas pažodžiui </a:t>
            </a:r>
            <a:r>
              <a:rPr lang="lt-LT" sz="2400" dirty="0" smtClean="0"/>
              <a:t>nebus </a:t>
            </a:r>
            <a:r>
              <a:rPr lang="pt-BR" sz="2400" dirty="0" smtClean="0"/>
              <a:t>efektyvus d</a:t>
            </a:r>
            <a:r>
              <a:rPr lang="lt-LT" sz="2400" dirty="0" smtClean="0"/>
              <a:t>ė</a:t>
            </a:r>
            <a:r>
              <a:rPr lang="pt-BR" sz="2400" dirty="0" smtClean="0"/>
              <a:t>l didel</a:t>
            </a:r>
            <a:r>
              <a:rPr lang="lt-LT" sz="2400" dirty="0" smtClean="0"/>
              <a:t>ė</a:t>
            </a:r>
            <a:r>
              <a:rPr lang="pt-BR" sz="2400" dirty="0" smtClean="0"/>
              <a:t>s</a:t>
            </a:r>
            <a:r>
              <a:rPr lang="pt-BR" sz="2400" dirty="0"/>
              <a:t>, kartais </a:t>
            </a:r>
            <a:r>
              <a:rPr lang="pt-BR" sz="2400" dirty="0" smtClean="0"/>
              <a:t>dvigubos-trigubos</a:t>
            </a:r>
            <a:r>
              <a:rPr lang="lt-LT" sz="2400" dirty="0" smtClean="0"/>
              <a:t> </a:t>
            </a:r>
            <a:r>
              <a:rPr lang="fi-FI" sz="2400" dirty="0" smtClean="0"/>
              <a:t>(priklausomai </a:t>
            </a:r>
            <a:r>
              <a:rPr lang="fi-FI" sz="2400" dirty="0"/>
              <a:t>nuo </a:t>
            </a:r>
            <a:r>
              <a:rPr lang="fi-FI" sz="2400" dirty="0" smtClean="0"/>
              <a:t>dalyvaujan</a:t>
            </a:r>
            <a:r>
              <a:rPr lang="lt-LT" sz="2400" dirty="0" smtClean="0"/>
              <a:t>č</a:t>
            </a:r>
            <a:r>
              <a:rPr lang="fi-FI" sz="2400" dirty="0" smtClean="0"/>
              <a:t>i</a:t>
            </a:r>
            <a:r>
              <a:rPr lang="lt-LT" sz="2400" dirty="0" smtClean="0"/>
              <a:t>ų</a:t>
            </a:r>
            <a:r>
              <a:rPr lang="fi-FI" sz="2400" dirty="0" smtClean="0"/>
              <a:t> lenteli</a:t>
            </a:r>
            <a:r>
              <a:rPr lang="lt-LT" sz="2400" dirty="0" smtClean="0"/>
              <a:t>ų skaičiaus</a:t>
            </a:r>
            <a:r>
              <a:rPr lang="lt-LT" sz="2400" dirty="0"/>
              <a:t>) Dekarto sandaugos.</a:t>
            </a:r>
          </a:p>
          <a:p>
            <a:r>
              <a:rPr lang="lt-LT" sz="2400" dirty="0"/>
              <a:t>Vykdant medžio </a:t>
            </a:r>
            <a:r>
              <a:rPr lang="lt-LT" sz="2400" dirty="0" smtClean="0"/>
              <a:t>struktūros transformacijas, </a:t>
            </a:r>
            <a:r>
              <a:rPr lang="lt-LT" sz="2400" dirty="0"/>
              <a:t>svarbu </a:t>
            </a:r>
            <a:r>
              <a:rPr lang="lt-LT" sz="2400" dirty="0" smtClean="0"/>
              <a:t>įsitikinti</a:t>
            </a:r>
            <a:r>
              <a:rPr lang="lt-LT" sz="2400" dirty="0"/>
              <a:t>, </a:t>
            </a:r>
            <a:r>
              <a:rPr lang="lt-LT" sz="2400" dirty="0" smtClean="0"/>
              <a:t>kad restruktūrizacijos </a:t>
            </a:r>
            <a:r>
              <a:rPr lang="lt-LT" sz="2400" dirty="0"/>
              <a:t>procesas nepakeis </a:t>
            </a:r>
            <a:r>
              <a:rPr lang="lt-LT" sz="2400" dirty="0" smtClean="0"/>
              <a:t>galutinio rezultato.</a:t>
            </a:r>
            <a:endParaRPr lang="lt-LT" sz="2400" dirty="0"/>
          </a:p>
        </p:txBody>
      </p:sp>
    </p:spTree>
    <p:extLst>
      <p:ext uri="{BB962C8B-B14F-4D97-AF65-F5344CB8AC3E}">
        <p14:creationId xmlns:p14="http://schemas.microsoft.com/office/powerpoint/2010/main" val="155252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78" y="116632"/>
            <a:ext cx="6540844" cy="1498178"/>
          </a:xfrm>
        </p:spPr>
        <p:txBody>
          <a:bodyPr/>
          <a:lstStyle/>
          <a:p>
            <a:r>
              <a:rPr lang="lt-LT" dirty="0" smtClean="0"/>
              <a:t>Pagrindinės transformavimo taisyklės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652" y="1700213"/>
            <a:ext cx="801204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6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78" y="116632"/>
            <a:ext cx="6540844" cy="1498178"/>
          </a:xfrm>
        </p:spPr>
        <p:txBody>
          <a:bodyPr/>
          <a:lstStyle/>
          <a:p>
            <a:r>
              <a:rPr lang="lt-LT" dirty="0" smtClean="0"/>
              <a:t>Pagrindinės transformavimo taisyklės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51" y="1683746"/>
            <a:ext cx="5976000" cy="33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778" y="116632"/>
            <a:ext cx="6540844" cy="1498178"/>
          </a:xfrm>
        </p:spPr>
        <p:txBody>
          <a:bodyPr/>
          <a:lstStyle/>
          <a:p>
            <a:r>
              <a:rPr lang="lt-LT" dirty="0" smtClean="0"/>
              <a:t>Pagrindinės transformavimo taisyklės</a:t>
            </a:r>
            <a:endParaRPr lang="lt-L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57" y="1700213"/>
            <a:ext cx="8162835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36381"/>
      </p:ext>
    </p:extLst>
  </p:cSld>
  <p:clrMapOvr>
    <a:masterClrMapping/>
  </p:clrMapOvr>
</p:sld>
</file>

<file path=ppt/theme/theme1.xml><?xml version="1.0" encoding="utf-8"?>
<a:theme xmlns:a="http://schemas.openxmlformats.org/drawingml/2006/main" name="VGTU_balta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VGTU_baltas</Template>
  <TotalTime>591</TotalTime>
  <Words>438</Words>
  <Application>Microsoft Office PowerPoint</Application>
  <PresentationFormat>On-screen Show (4:3)</PresentationFormat>
  <Paragraphs>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VGTU_baltas</vt:lpstr>
      <vt:lpstr>SQL užklausų apdorojimas</vt:lpstr>
      <vt:lpstr>Užklausos vykdymo etapai</vt:lpstr>
      <vt:lpstr>Užklausos vykdymo etapai (2)</vt:lpstr>
      <vt:lpstr>Užklausų optimizacija</vt:lpstr>
      <vt:lpstr>Užklausų optimizacija</vt:lpstr>
      <vt:lpstr>Euristinės taisyklės operacijų vykdymui</vt:lpstr>
      <vt:lpstr>Pagrindinės transformavimo taisyklės</vt:lpstr>
      <vt:lpstr>Pagrindinės transformavimo taisyklės</vt:lpstr>
      <vt:lpstr>Pagrindinės transformavimo taisyklės</vt:lpstr>
      <vt:lpstr>Pagrindinės transformavimo taisyklės</vt:lpstr>
      <vt:lpstr>Siūlomi optimizacijos algoritmo žingsniai</vt:lpstr>
      <vt:lpstr>Euristinė optimizacija ir algoritmo žingsniai</vt:lpstr>
      <vt:lpstr>Pradinis užklausos medis</vt:lpstr>
      <vt:lpstr>Optimizacija (1)</vt:lpstr>
      <vt:lpstr>PowerPoint Presentation</vt:lpstr>
      <vt:lpstr>PowerPoint Presentation</vt:lpstr>
      <vt:lpstr>PowerPoint Presentation</vt:lpstr>
      <vt:lpstr>Literatūros sąrašas</vt:lpstr>
    </vt:vector>
  </TitlesOfParts>
  <Company>VGTU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Jelena Stankevič</dc:creator>
  <cp:lastModifiedBy>Jelena Stankevič</cp:lastModifiedBy>
  <cp:revision>36</cp:revision>
  <dcterms:created xsi:type="dcterms:W3CDTF">2016-02-23T16:34:03Z</dcterms:created>
  <dcterms:modified xsi:type="dcterms:W3CDTF">2016-09-20T18:09:45Z</dcterms:modified>
</cp:coreProperties>
</file>