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B5A5F-ADC0-4B4D-8A2A-24290BF3D3A2}" type="datetimeFigureOut">
              <a:rPr lang="lt-LT" smtClean="0"/>
              <a:t>2017-01-12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25BAC-6551-460A-B337-7EFA97F5FE0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6265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039095"/>
            <a:ext cx="7344816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190" y="6356350"/>
            <a:ext cx="8204266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EFFB686-E0A0-473A-9DDF-4938A2BED57F}" type="datetimeFigureOut">
              <a:rPr lang="lt-LT" smtClean="0"/>
              <a:t>2017-01-12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9104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817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75003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481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41868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864" y="1700808"/>
            <a:ext cx="41106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06203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4800600"/>
            <a:ext cx="5688632" cy="566738"/>
          </a:xfrm>
          <a:prstGeom prst="rect">
            <a:avLst/>
          </a:prstGeom>
        </p:spPr>
        <p:txBody>
          <a:bodyPr anchor="b"/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1840" y="548681"/>
            <a:ext cx="5688632" cy="4210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3A6C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1840" y="5367338"/>
            <a:ext cx="5688632" cy="9419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6102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2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866341" y="3086695"/>
            <a:ext cx="7344816" cy="1470025"/>
          </a:xfrm>
        </p:spPr>
        <p:txBody>
          <a:bodyPr/>
          <a:lstStyle/>
          <a:p>
            <a:r>
              <a:rPr lang="lt-LT" dirty="0" smtClean="0"/>
              <a:t>Išskirstytos duomenų bazės</a:t>
            </a:r>
            <a:endParaRPr lang="lt-LT" altLang="lt-LT" dirty="0" smtClean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lt-LT" dirty="0" err="1" smtClean="0"/>
              <a:t>J.Stankevi</a:t>
            </a:r>
            <a:r>
              <a:rPr lang="lt-LT" altLang="lt-LT" dirty="0" smtClean="0"/>
              <a:t>č</a:t>
            </a:r>
          </a:p>
        </p:txBody>
      </p:sp>
    </p:spTree>
    <p:extLst>
      <p:ext uri="{BB962C8B-B14F-4D97-AF65-F5344CB8AC3E}">
        <p14:creationId xmlns:p14="http://schemas.microsoft.com/office/powerpoint/2010/main" val="25807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Išskirstytų </a:t>
            </a:r>
            <a:r>
              <a:rPr lang="lt-LT" dirty="0"/>
              <a:t>DB </a:t>
            </a:r>
            <a:r>
              <a:rPr lang="lt-LT" dirty="0" smtClean="0"/>
              <a:t>trūkumai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Sudėtingesnė </a:t>
            </a:r>
            <a:r>
              <a:rPr lang="lt-LT" dirty="0"/>
              <a:t>valdymo </a:t>
            </a:r>
            <a:r>
              <a:rPr lang="lt-LT" dirty="0" smtClean="0"/>
              <a:t>požiūriu;</a:t>
            </a:r>
            <a:endParaRPr lang="lt-LT" dirty="0"/>
          </a:p>
          <a:p>
            <a:r>
              <a:rPr lang="lt-LT" dirty="0" smtClean="0"/>
              <a:t>Brangesnė </a:t>
            </a:r>
            <a:r>
              <a:rPr lang="lt-LT" dirty="0"/>
              <a:t>(</a:t>
            </a:r>
            <a:r>
              <a:rPr lang="lt-LT" dirty="0" smtClean="0"/>
              <a:t>ypač programinė įranga ir tinklų eksploatacija bei priežiūra);</a:t>
            </a:r>
            <a:endParaRPr lang="lt-LT" dirty="0"/>
          </a:p>
          <a:p>
            <a:r>
              <a:rPr lang="lt-LT" dirty="0" smtClean="0"/>
              <a:t>Jautresnė </a:t>
            </a:r>
            <a:r>
              <a:rPr lang="lt-LT" dirty="0"/>
              <a:t>saugai (sunkiau kontroliuoti</a:t>
            </a:r>
            <a:r>
              <a:rPr lang="lt-LT" dirty="0" smtClean="0"/>
              <a:t>);</a:t>
            </a:r>
            <a:endParaRPr lang="lt-LT" dirty="0"/>
          </a:p>
          <a:p>
            <a:r>
              <a:rPr lang="lt-LT" dirty="0" smtClean="0"/>
              <a:t>Sunkiau </a:t>
            </a:r>
            <a:r>
              <a:rPr lang="lt-LT" dirty="0"/>
              <a:t>kontroliuoti DB </a:t>
            </a:r>
            <a:r>
              <a:rPr lang="lt-LT" dirty="0" smtClean="0"/>
              <a:t>vientisumą;</a:t>
            </a:r>
            <a:endParaRPr lang="lt-LT" dirty="0"/>
          </a:p>
          <a:p>
            <a:r>
              <a:rPr lang="lt-LT" dirty="0" smtClean="0"/>
              <a:t>Sunkiau projektuojama;</a:t>
            </a:r>
            <a:endParaRPr lang="lt-LT" dirty="0"/>
          </a:p>
          <a:p>
            <a:r>
              <a:rPr lang="lt-LT" dirty="0" smtClean="0"/>
              <a:t>Silpniau </a:t>
            </a:r>
            <a:r>
              <a:rPr lang="lt-LT" dirty="0"/>
              <a:t>standartizuota (</a:t>
            </a:r>
            <a:r>
              <a:rPr lang="lt-LT" dirty="0" smtClean="0"/>
              <a:t>ypač heterogeninės </a:t>
            </a:r>
            <a:r>
              <a:rPr lang="lt-LT" dirty="0"/>
              <a:t>DB)</a:t>
            </a:r>
          </a:p>
        </p:txBody>
      </p:sp>
    </p:spTree>
    <p:extLst>
      <p:ext uri="{BB962C8B-B14F-4D97-AF65-F5344CB8AC3E}">
        <p14:creationId xmlns:p14="http://schemas.microsoft.com/office/powerpoint/2010/main" val="291443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Išskirstymo aspektai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Išskirstytose DB gali būti išskirstyta:</a:t>
            </a:r>
          </a:p>
          <a:p>
            <a:r>
              <a:rPr lang="lt-LT" dirty="0" smtClean="0"/>
              <a:t>Vykdymo logika – išskirstomos transakcijos ir jų vykdymas;</a:t>
            </a:r>
          </a:p>
          <a:p>
            <a:r>
              <a:rPr lang="lt-LT" dirty="0" smtClean="0"/>
              <a:t>Duomenų bazių funkcionalumas;</a:t>
            </a:r>
          </a:p>
          <a:p>
            <a:r>
              <a:rPr lang="lt-LT" dirty="0" smtClean="0"/>
              <a:t>Duomenys;</a:t>
            </a:r>
          </a:p>
          <a:p>
            <a:r>
              <a:rPr lang="lt-LT" dirty="0" smtClean="0"/>
              <a:t>Valdymas – pačios DBVS valdymas gali būti išskirstytas.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3471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Išskirstytųjų DB </a:t>
            </a:r>
            <a:r>
              <a:rPr lang="lt-LT" dirty="0"/>
              <a:t>tipai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Homogeninės </a:t>
            </a:r>
            <a:r>
              <a:rPr lang="lt-LT" dirty="0"/>
              <a:t>(visuose mazguose veikia to </a:t>
            </a:r>
            <a:r>
              <a:rPr lang="lt-LT" dirty="0" smtClean="0"/>
              <a:t>paties gamintojo </a:t>
            </a:r>
            <a:r>
              <a:rPr lang="lt-LT" dirty="0"/>
              <a:t>DBVS) – lengvai valdomos, </a:t>
            </a:r>
            <a:r>
              <a:rPr lang="lt-LT" dirty="0" smtClean="0"/>
              <a:t>tačiau</a:t>
            </a:r>
            <a:r>
              <a:rPr lang="lt-LT" dirty="0"/>
              <a:t> </a:t>
            </a:r>
            <a:r>
              <a:rPr lang="lt-LT" dirty="0" smtClean="0"/>
              <a:t>sunkiai įgyvendinamos</a:t>
            </a:r>
            <a:endParaRPr lang="lt-LT" dirty="0"/>
          </a:p>
          <a:p>
            <a:pPr lvl="2"/>
            <a:r>
              <a:rPr lang="lt-LT" sz="1800" dirty="0" smtClean="0"/>
              <a:t>Autonominės</a:t>
            </a:r>
            <a:endParaRPr lang="lt-LT" sz="1800" dirty="0"/>
          </a:p>
          <a:p>
            <a:pPr lvl="2"/>
            <a:r>
              <a:rPr lang="lt-LT" sz="1800" dirty="0" smtClean="0"/>
              <a:t>Neautonominės </a:t>
            </a:r>
            <a:r>
              <a:rPr lang="lt-LT" sz="1800" dirty="0"/>
              <a:t>(egzistuoja </a:t>
            </a:r>
            <a:r>
              <a:rPr lang="lt-LT" sz="1800" dirty="0" smtClean="0"/>
              <a:t>centrinė koordinuojanti DBVS</a:t>
            </a:r>
            <a:r>
              <a:rPr lang="lt-LT" sz="1800" dirty="0"/>
              <a:t>)</a:t>
            </a:r>
          </a:p>
          <a:p>
            <a:r>
              <a:rPr lang="lt-LT" dirty="0" smtClean="0"/>
              <a:t>Heterogeninės </a:t>
            </a:r>
            <a:r>
              <a:rPr lang="lt-LT" dirty="0"/>
              <a:t>(mazguose veikia skirtingos </a:t>
            </a:r>
            <a:r>
              <a:rPr lang="lt-LT" dirty="0" smtClean="0"/>
              <a:t>kilmės </a:t>
            </a:r>
            <a:r>
              <a:rPr lang="pt-BR" dirty="0" smtClean="0"/>
              <a:t>DBVS</a:t>
            </a:r>
            <a:r>
              <a:rPr lang="pt-BR" dirty="0"/>
              <a:t>) – sunkiai valdomos, dažnai </a:t>
            </a:r>
            <a:r>
              <a:rPr lang="pt-BR" dirty="0" smtClean="0"/>
              <a:t>paveld</a:t>
            </a:r>
            <a:r>
              <a:rPr lang="lt-LT" dirty="0" smtClean="0"/>
              <a:t>ė</a:t>
            </a:r>
            <a:r>
              <a:rPr lang="pt-BR" dirty="0" smtClean="0"/>
              <a:t>tos</a:t>
            </a:r>
            <a:r>
              <a:rPr lang="lt-LT" dirty="0" smtClean="0"/>
              <a:t> sistemos</a:t>
            </a:r>
            <a:endParaRPr lang="lt-LT" dirty="0"/>
          </a:p>
          <a:p>
            <a:pPr lvl="2"/>
            <a:r>
              <a:rPr lang="lt-LT" sz="1800" dirty="0" smtClean="0"/>
              <a:t>Sistemos </a:t>
            </a:r>
            <a:r>
              <a:rPr lang="lt-LT" sz="1800" dirty="0"/>
              <a:t>– su pilnu ar daliniu DBVS funkcionalumu</a:t>
            </a:r>
          </a:p>
          <a:p>
            <a:pPr lvl="2"/>
            <a:r>
              <a:rPr lang="lt-LT" sz="1800" dirty="0" smtClean="0"/>
              <a:t>Šliuzai </a:t>
            </a:r>
            <a:r>
              <a:rPr lang="lt-LT" sz="1800" dirty="0"/>
              <a:t>(</a:t>
            </a:r>
            <a:r>
              <a:rPr lang="lt-LT" sz="1800" dirty="0" err="1"/>
              <a:t>Gateways</a:t>
            </a:r>
            <a:r>
              <a:rPr lang="lt-LT" sz="1800" dirty="0"/>
              <a:t>) – </a:t>
            </a:r>
            <a:r>
              <a:rPr lang="lt-LT" sz="1800" dirty="0" smtClean="0"/>
              <a:t>duomenų mainams </a:t>
            </a:r>
            <a:r>
              <a:rPr lang="pt-BR" sz="1800" dirty="0" smtClean="0"/>
              <a:t>paruošiamos nesud</a:t>
            </a:r>
            <a:r>
              <a:rPr lang="lt-LT" sz="1800" dirty="0" smtClean="0"/>
              <a:t>ė</a:t>
            </a:r>
            <a:r>
              <a:rPr lang="pt-BR" sz="1800" dirty="0" smtClean="0"/>
              <a:t>tingos proced</a:t>
            </a:r>
            <a:r>
              <a:rPr lang="lt-LT" sz="1800" dirty="0" smtClean="0"/>
              <a:t>ū</a:t>
            </a:r>
            <a:r>
              <a:rPr lang="pt-BR" sz="1800" dirty="0" smtClean="0"/>
              <a:t>ros</a:t>
            </a:r>
            <a:r>
              <a:rPr lang="pt-BR" sz="1800" dirty="0"/>
              <a:t>, </a:t>
            </a:r>
            <a:r>
              <a:rPr lang="pt-BR" sz="1800" dirty="0" smtClean="0"/>
              <a:t>n</a:t>
            </a:r>
            <a:r>
              <a:rPr lang="lt-LT" sz="1800" dirty="0" smtClean="0"/>
              <a:t>ė</a:t>
            </a:r>
            <a:r>
              <a:rPr lang="pt-BR" sz="1800" dirty="0" smtClean="0"/>
              <a:t>ra tarp</a:t>
            </a:r>
            <a:r>
              <a:rPr lang="lt-LT" sz="1800" dirty="0" smtClean="0"/>
              <a:t> </a:t>
            </a:r>
            <a:r>
              <a:rPr lang="fi-FI" sz="1800" dirty="0" smtClean="0"/>
              <a:t>šaltini</a:t>
            </a:r>
            <a:r>
              <a:rPr lang="lt-LT" sz="1800" dirty="0" smtClean="0"/>
              <a:t>ų</a:t>
            </a:r>
            <a:r>
              <a:rPr lang="fi-FI" sz="1800" dirty="0" smtClean="0"/>
              <a:t> s</a:t>
            </a:r>
            <a:r>
              <a:rPr lang="lt-LT" sz="1800" dirty="0" smtClean="0"/>
              <a:t>ą</a:t>
            </a:r>
            <a:r>
              <a:rPr lang="fi-FI" sz="1800" dirty="0" smtClean="0"/>
              <a:t>veikos </a:t>
            </a:r>
            <a:r>
              <a:rPr lang="fi-FI" sz="1800" dirty="0"/>
              <a:t>kaip vieningoje DBVS</a:t>
            </a:r>
            <a:endParaRPr lang="lt-LT" sz="1800" dirty="0"/>
          </a:p>
        </p:txBody>
      </p:sp>
    </p:spTree>
    <p:extLst>
      <p:ext uri="{BB962C8B-B14F-4D97-AF65-F5344CB8AC3E}">
        <p14:creationId xmlns:p14="http://schemas.microsoft.com/office/powerpoint/2010/main" val="115354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Heterogeninių duomenų sistemų </a:t>
            </a:r>
            <a:r>
              <a:rPr lang="lt-LT" dirty="0"/>
              <a:t>tipai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68" y="1709046"/>
            <a:ext cx="8392104" cy="4914176"/>
          </a:xfrm>
        </p:spPr>
        <p:txBody>
          <a:bodyPr/>
          <a:lstStyle/>
          <a:p>
            <a:r>
              <a:rPr lang="lt-LT" dirty="0"/>
              <a:t>Su pilnu DBVS funkcionalumu </a:t>
            </a:r>
            <a:r>
              <a:rPr lang="lt-LT" dirty="0" smtClean="0"/>
              <a:t>(</a:t>
            </a:r>
            <a:r>
              <a:rPr lang="lt-LT" sz="2000" dirty="0" smtClean="0"/>
              <a:t>angl. </a:t>
            </a:r>
            <a:r>
              <a:rPr lang="lt-LT" sz="2000" i="1" dirty="0" err="1" smtClean="0"/>
              <a:t>full</a:t>
            </a:r>
            <a:r>
              <a:rPr lang="lt-LT" sz="2000" i="1" dirty="0" smtClean="0"/>
              <a:t> DBMS </a:t>
            </a:r>
            <a:r>
              <a:rPr lang="lt-LT" sz="2000" i="1" dirty="0" err="1" smtClean="0"/>
              <a:t>functionality</a:t>
            </a:r>
            <a:r>
              <a:rPr lang="lt-LT" dirty="0"/>
              <a:t>)</a:t>
            </a:r>
          </a:p>
          <a:p>
            <a:r>
              <a:rPr lang="lt-LT" dirty="0" smtClean="0"/>
              <a:t>Su </a:t>
            </a:r>
            <a:r>
              <a:rPr lang="lt-LT" dirty="0"/>
              <a:t>daliniu DBVS funkcionalumu </a:t>
            </a:r>
            <a:r>
              <a:rPr lang="lt-LT" dirty="0" smtClean="0"/>
              <a:t>(</a:t>
            </a:r>
            <a:r>
              <a:rPr lang="lt-LT" sz="2000" dirty="0" smtClean="0"/>
              <a:t>angl. </a:t>
            </a:r>
            <a:r>
              <a:rPr lang="lt-LT" sz="2000" i="1" dirty="0" err="1" smtClean="0"/>
              <a:t>partial-multidatabase</a:t>
            </a:r>
            <a:r>
              <a:rPr lang="lt-LT" dirty="0"/>
              <a:t>)</a:t>
            </a:r>
          </a:p>
          <a:p>
            <a:pPr lvl="1"/>
            <a:r>
              <a:rPr lang="lt-LT" dirty="0" smtClean="0"/>
              <a:t>Federacinė </a:t>
            </a:r>
            <a:r>
              <a:rPr lang="lt-LT" dirty="0"/>
              <a:t>– lokalios DBVS palaiko </a:t>
            </a:r>
            <a:r>
              <a:rPr lang="lt-LT" dirty="0" smtClean="0"/>
              <a:t>specifinių duomenų </a:t>
            </a:r>
            <a:r>
              <a:rPr lang="lt-LT" dirty="0"/>
              <a:t>užklausas</a:t>
            </a:r>
          </a:p>
          <a:p>
            <a:pPr lvl="2"/>
            <a:r>
              <a:rPr lang="lt-LT" dirty="0" smtClean="0"/>
              <a:t>Silpnai </a:t>
            </a:r>
            <a:r>
              <a:rPr lang="lt-LT" dirty="0"/>
              <a:t>sukibusi </a:t>
            </a:r>
            <a:r>
              <a:rPr lang="lt-LT" dirty="0" smtClean="0"/>
              <a:t>(angl. </a:t>
            </a:r>
            <a:r>
              <a:rPr lang="lt-LT" i="1" dirty="0" err="1" smtClean="0"/>
              <a:t>loose</a:t>
            </a:r>
            <a:r>
              <a:rPr lang="lt-LT" i="1" dirty="0" smtClean="0"/>
              <a:t> </a:t>
            </a:r>
            <a:r>
              <a:rPr lang="lt-LT" i="1" dirty="0" err="1"/>
              <a:t>integration</a:t>
            </a:r>
            <a:r>
              <a:rPr lang="lt-LT" dirty="0"/>
              <a:t>) – </a:t>
            </a:r>
            <a:r>
              <a:rPr lang="lt-LT" dirty="0" smtClean="0"/>
              <a:t>lokalios duomenų bazės </a:t>
            </a:r>
            <a:r>
              <a:rPr lang="lt-LT" dirty="0"/>
              <a:t>turi savo DB schemas</a:t>
            </a:r>
          </a:p>
          <a:p>
            <a:pPr lvl="2"/>
            <a:r>
              <a:rPr lang="lt-LT" dirty="0" smtClean="0"/>
              <a:t>Tampriai </a:t>
            </a:r>
            <a:r>
              <a:rPr lang="lt-LT" dirty="0"/>
              <a:t>sukibusi </a:t>
            </a:r>
            <a:r>
              <a:rPr lang="lt-LT" dirty="0" smtClean="0"/>
              <a:t>(angl. </a:t>
            </a:r>
            <a:r>
              <a:rPr lang="lt-LT" i="1" dirty="0" err="1" smtClean="0"/>
              <a:t>tight</a:t>
            </a:r>
            <a:r>
              <a:rPr lang="lt-LT" i="1" dirty="0" smtClean="0"/>
              <a:t> </a:t>
            </a:r>
            <a:r>
              <a:rPr lang="lt-LT" i="1" dirty="0" err="1"/>
              <a:t>integration</a:t>
            </a:r>
            <a:r>
              <a:rPr lang="lt-LT" dirty="0"/>
              <a:t>) – </a:t>
            </a:r>
            <a:r>
              <a:rPr lang="lt-LT" dirty="0" smtClean="0"/>
              <a:t>lokalios duomenų bazės </a:t>
            </a:r>
            <a:r>
              <a:rPr lang="lt-LT" dirty="0"/>
              <a:t>naudoja </a:t>
            </a:r>
            <a:r>
              <a:rPr lang="lt-LT" dirty="0" smtClean="0"/>
              <a:t>bendrą </a:t>
            </a:r>
            <a:r>
              <a:rPr lang="lt-LT" dirty="0"/>
              <a:t>DB </a:t>
            </a:r>
            <a:r>
              <a:rPr lang="lt-LT" dirty="0" smtClean="0"/>
              <a:t>schemą</a:t>
            </a:r>
            <a:endParaRPr lang="lt-LT" dirty="0"/>
          </a:p>
          <a:p>
            <a:pPr lvl="1"/>
            <a:r>
              <a:rPr lang="lt-LT" dirty="0" smtClean="0"/>
              <a:t>Iš </a:t>
            </a:r>
            <a:r>
              <a:rPr lang="lt-LT" dirty="0"/>
              <a:t>centro valdoma – visi duomenys </a:t>
            </a:r>
            <a:r>
              <a:rPr lang="lt-LT" dirty="0" smtClean="0"/>
              <a:t>pasiekiami per centrinį koordinuojantį modulį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2960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345" y="116632"/>
            <a:ext cx="6343135" cy="1498178"/>
          </a:xfrm>
        </p:spPr>
        <p:txBody>
          <a:bodyPr/>
          <a:lstStyle/>
          <a:p>
            <a:r>
              <a:rPr lang="lt-LT" sz="3600" dirty="0" smtClean="0"/>
              <a:t>Kliento-serverio architektūra išskirstytose DB</a:t>
            </a:r>
            <a:endParaRPr lang="lt-L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Programinė įranga skirstoma į tris lygmenis:</a:t>
            </a:r>
          </a:p>
          <a:p>
            <a:pPr lvl="1"/>
            <a:r>
              <a:rPr lang="lt-LT" dirty="0" smtClean="0"/>
              <a:t>Serverio lygmuo;</a:t>
            </a:r>
          </a:p>
          <a:p>
            <a:pPr lvl="1"/>
            <a:r>
              <a:rPr lang="lt-LT" dirty="0" smtClean="0"/>
              <a:t>Kliento lygmuo;</a:t>
            </a:r>
          </a:p>
          <a:p>
            <a:pPr lvl="1"/>
            <a:r>
              <a:rPr lang="lt-LT" dirty="0" smtClean="0"/>
              <a:t>Susisiekimo (ryšių) lygmuo.</a:t>
            </a:r>
          </a:p>
          <a:p>
            <a:r>
              <a:rPr lang="lt-LT" dirty="0" smtClean="0"/>
              <a:t>Kliento funkcijos:</a:t>
            </a:r>
          </a:p>
          <a:p>
            <a:pPr lvl="1"/>
            <a:r>
              <a:rPr lang="lt-LT" dirty="0" smtClean="0"/>
              <a:t>Parengti išskirstytų užklausų vykdymo planą;</a:t>
            </a:r>
          </a:p>
          <a:p>
            <a:pPr lvl="1"/>
            <a:r>
              <a:rPr lang="lt-LT" dirty="0" smtClean="0"/>
              <a:t>Prižiūrėti šio plano vykdymą, </a:t>
            </a:r>
            <a:r>
              <a:rPr lang="lt-LT" dirty="0" err="1" smtClean="0"/>
              <a:t>t.y</a:t>
            </a:r>
            <a:r>
              <a:rPr lang="lt-LT" dirty="0" smtClean="0"/>
              <a:t>. siųsti komandas serveriams;</a:t>
            </a:r>
          </a:p>
          <a:p>
            <a:pPr lvl="1"/>
            <a:r>
              <a:rPr lang="lt-LT" dirty="0" smtClean="0"/>
              <a:t>Paslėpti nuo vartotojo duomenų išskirstymo detales (išskirstymo permatomumas/skaidrumas)</a:t>
            </a:r>
          </a:p>
          <a:p>
            <a:pPr lvl="1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6642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Duomenų išskirstymas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Duomenų fragmentacija;</a:t>
            </a:r>
          </a:p>
          <a:p>
            <a:r>
              <a:rPr lang="lt-LT" dirty="0" smtClean="0"/>
              <a:t>Duomenų išskirstymas;</a:t>
            </a:r>
          </a:p>
          <a:p>
            <a:r>
              <a:rPr lang="lt-LT" dirty="0" smtClean="0"/>
              <a:t>Duomenų replikacija.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14559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Fragmentacija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Duomenys išskirstomi į fragmentus tam, kad juos galima būtų išskirstyti tarp mazgų taip, kad viena užklausa būtų vykdoma viename mazge.</a:t>
            </a:r>
          </a:p>
          <a:p>
            <a:r>
              <a:rPr lang="lt-LT" dirty="0" smtClean="0"/>
              <a:t>Fragmentacijos pagrindiniai būdai:</a:t>
            </a:r>
          </a:p>
          <a:p>
            <a:pPr lvl="1"/>
            <a:r>
              <a:rPr lang="lt-LT" dirty="0" smtClean="0"/>
              <a:t>Horizontalioji fragmentacija;</a:t>
            </a:r>
          </a:p>
          <a:p>
            <a:pPr lvl="1"/>
            <a:r>
              <a:rPr lang="lt-LT" dirty="0" smtClean="0"/>
              <a:t>Vertikalioji fragmentacija;</a:t>
            </a:r>
          </a:p>
          <a:p>
            <a:pPr lvl="1"/>
            <a:r>
              <a:rPr lang="lt-LT" dirty="0" smtClean="0"/>
              <a:t>Mišrioji fragmentacija.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1759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Horizontalioji fragmentacija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Išskirstomi sąryšio kortežai.</a:t>
            </a:r>
          </a:p>
          <a:p>
            <a:r>
              <a:rPr lang="lt-LT" dirty="0"/>
              <a:t>Darbuotojus </a:t>
            </a:r>
            <a:r>
              <a:rPr lang="lt-LT" dirty="0" smtClean="0"/>
              <a:t>lentelėje </a:t>
            </a:r>
            <a:r>
              <a:rPr lang="lt-LT" dirty="0"/>
              <a:t>DARBUOTOJAS </a:t>
            </a:r>
            <a:r>
              <a:rPr lang="lt-LT" dirty="0" smtClean="0"/>
              <a:t>patogu išskirstyti į </a:t>
            </a:r>
            <a:r>
              <a:rPr lang="lt-LT" dirty="0"/>
              <a:t>skirtingus mazgus – ten, </a:t>
            </a:r>
            <a:r>
              <a:rPr lang="lt-LT" dirty="0" smtClean="0"/>
              <a:t>kur kiekvienas </a:t>
            </a:r>
            <a:r>
              <a:rPr lang="lt-LT" dirty="0"/>
              <a:t>darbuotojas </a:t>
            </a:r>
            <a:r>
              <a:rPr lang="lt-LT" dirty="0" smtClean="0"/>
              <a:t>dirba, </a:t>
            </a:r>
            <a:r>
              <a:rPr lang="lt-LT" dirty="0" err="1" smtClean="0"/>
              <a:t>t.y</a:t>
            </a:r>
            <a:r>
              <a:rPr lang="lt-LT" dirty="0" smtClean="0"/>
              <a:t>. atlikti horizontaliąją fragmentaciją.</a:t>
            </a:r>
            <a:endParaRPr lang="lt-LT" dirty="0"/>
          </a:p>
          <a:p>
            <a:r>
              <a:rPr lang="lt-LT" dirty="0"/>
              <a:t>Atskiri DB fragmentai išlaiko logine </a:t>
            </a:r>
            <a:r>
              <a:rPr lang="lt-LT" dirty="0" smtClean="0"/>
              <a:t>bazės struktūrą (viename mazge yra visų lentelių </a:t>
            </a:r>
            <a:r>
              <a:rPr lang="lt-LT" dirty="0"/>
              <a:t>dalys, ryšiai </a:t>
            </a:r>
            <a:r>
              <a:rPr lang="lt-LT" dirty="0" smtClean="0"/>
              <a:t>tie patys</a:t>
            </a:r>
            <a:r>
              <a:rPr lang="lt-L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17454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Pavyzdys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4965"/>
            <a:ext cx="8362950" cy="44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Horizontalioji fragmentacija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Tai analogas išrinkimo (</a:t>
            </a:r>
            <a:r>
              <a:rPr lang="lt-LT" dirty="0"/>
              <a:t>SELECT) </a:t>
            </a:r>
            <a:r>
              <a:rPr lang="lt-LT" dirty="0" smtClean="0"/>
              <a:t>operacijai.</a:t>
            </a:r>
          </a:p>
          <a:p>
            <a:r>
              <a:rPr lang="lt-LT" dirty="0" smtClean="0"/>
              <a:t>Fragmentacija </a:t>
            </a:r>
            <a:r>
              <a:rPr lang="lt-LT" dirty="0"/>
              <a:t>yra visiška</a:t>
            </a:r>
            <a:r>
              <a:rPr lang="lt-LT" dirty="0" smtClean="0"/>
              <a:t>, jei </a:t>
            </a:r>
            <a:r>
              <a:rPr lang="lt-LT" dirty="0"/>
              <a:t>yra fragmentai, išskirstyti pagal </a:t>
            </a:r>
            <a:r>
              <a:rPr lang="lt-LT" dirty="0" smtClean="0"/>
              <a:t>sąlygas </a:t>
            </a:r>
            <a:r>
              <a:rPr lang="lt-LT" dirty="0"/>
              <a:t>C1, C2</a:t>
            </a:r>
            <a:r>
              <a:rPr lang="lt-LT" dirty="0" smtClean="0"/>
              <a:t>, </a:t>
            </a:r>
            <a:r>
              <a:rPr lang="pt-BR" dirty="0" smtClean="0"/>
              <a:t>..., </a:t>
            </a:r>
            <a:r>
              <a:rPr lang="pt-BR" dirty="0"/>
              <a:t>Cn ir </a:t>
            </a:r>
            <a:r>
              <a:rPr lang="lt-LT" dirty="0" smtClean="0"/>
              <a:t>šie </a:t>
            </a:r>
            <a:r>
              <a:rPr lang="pt-BR" dirty="0" smtClean="0"/>
              <a:t>fragmentai </a:t>
            </a:r>
            <a:r>
              <a:rPr lang="pt-BR" dirty="0"/>
              <a:t>apima visas </a:t>
            </a:r>
            <a:r>
              <a:rPr lang="pt-BR" dirty="0" smtClean="0"/>
              <a:t>s</a:t>
            </a:r>
            <a:r>
              <a:rPr lang="lt-LT" dirty="0" smtClean="0"/>
              <a:t>ą</a:t>
            </a:r>
            <a:r>
              <a:rPr lang="pt-BR" dirty="0" smtClean="0"/>
              <a:t>lygas</a:t>
            </a:r>
            <a:r>
              <a:rPr lang="pt-BR" dirty="0"/>
              <a:t>, t.y</a:t>
            </a:r>
            <a:r>
              <a:rPr lang="pt-BR" dirty="0" smtClean="0"/>
              <a:t>.</a:t>
            </a:r>
            <a:r>
              <a:rPr lang="lt-LT" dirty="0" smtClean="0"/>
              <a:t> kiekvienas įrašas tenkina </a:t>
            </a:r>
            <a:r>
              <a:rPr lang="lt-LT" dirty="0"/>
              <a:t>bent </a:t>
            </a:r>
            <a:r>
              <a:rPr lang="lt-LT" dirty="0" smtClean="0"/>
              <a:t>vieną sąlygą.</a:t>
            </a:r>
            <a:endParaRPr lang="lt-LT" dirty="0"/>
          </a:p>
          <a:p>
            <a:r>
              <a:rPr lang="lt-LT" dirty="0"/>
              <a:t>Dažnai į</a:t>
            </a:r>
            <a:r>
              <a:rPr lang="lt-LT" dirty="0" smtClean="0"/>
              <a:t>rašas </a:t>
            </a:r>
            <a:r>
              <a:rPr lang="lt-LT" dirty="0"/>
              <a:t>gali tenkinti tik </a:t>
            </a:r>
            <a:r>
              <a:rPr lang="lt-LT" dirty="0" smtClean="0"/>
              <a:t>vieną </a:t>
            </a:r>
            <a:r>
              <a:rPr lang="lt-LT" dirty="0"/>
              <a:t>iš </a:t>
            </a:r>
            <a:r>
              <a:rPr lang="lt-LT" dirty="0" smtClean="0"/>
              <a:t>pateiktų sąlygų </a:t>
            </a:r>
            <a:r>
              <a:rPr lang="lt-LT" dirty="0"/>
              <a:t>(</a:t>
            </a:r>
            <a:r>
              <a:rPr lang="lt-LT" i="1" dirty="0" err="1"/>
              <a:t>disjoint</a:t>
            </a:r>
            <a:r>
              <a:rPr lang="lt-LT" dirty="0"/>
              <a:t>), pvz. </a:t>
            </a:r>
            <a:r>
              <a:rPr lang="lt-LT" dirty="0" smtClean="0"/>
              <a:t>Darbuotojų išskirstymas pagal </a:t>
            </a:r>
            <a:r>
              <a:rPr lang="lt-LT" dirty="0"/>
              <a:t>skyrius.</a:t>
            </a:r>
          </a:p>
        </p:txBody>
      </p:sp>
    </p:spTree>
    <p:extLst>
      <p:ext uri="{BB962C8B-B14F-4D97-AF65-F5344CB8AC3E}">
        <p14:creationId xmlns:p14="http://schemas.microsoft.com/office/powerpoint/2010/main" val="413434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Išskirstytos duomenų </a:t>
            </a:r>
            <a:r>
              <a:rPr lang="lt-LT" dirty="0" smtClean="0"/>
              <a:t>bazės samprata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Išskirstytoji </a:t>
            </a:r>
            <a:r>
              <a:rPr lang="lt-LT" dirty="0"/>
              <a:t>duomenų </a:t>
            </a:r>
            <a:r>
              <a:rPr lang="lt-LT" dirty="0" smtClean="0"/>
              <a:t>bazė – tai duomenų rinkinys, logiškai priklausantis tai pačiai duomenų bazei, bet fiziškai saugomas skirtingose vietose, </a:t>
            </a:r>
            <a:r>
              <a:rPr lang="lt-LT" dirty="0" err="1" smtClean="0"/>
              <a:t>t.y</a:t>
            </a:r>
            <a:r>
              <a:rPr lang="lt-LT" dirty="0" smtClean="0"/>
              <a:t>. mazguose, sujungtuose kompiuterių tinklu.</a:t>
            </a:r>
          </a:p>
          <a:p>
            <a:r>
              <a:rPr lang="lt-LT" dirty="0" smtClean="0"/>
              <a:t>Sudaryta iš mazgų rinkinio, kur:</a:t>
            </a:r>
          </a:p>
          <a:p>
            <a:pPr lvl="1"/>
            <a:r>
              <a:rPr lang="lt-LT" dirty="0" smtClean="0"/>
              <a:t>Kiekviename mazge yra savarankiška duomenų bazių valdymo sistema su duomenų bazės dalimi;</a:t>
            </a:r>
          </a:p>
          <a:p>
            <a:pPr lvl="1"/>
            <a:r>
              <a:rPr lang="lt-LT" dirty="0" smtClean="0"/>
              <a:t>Vieno mazgo naudotojai gali naudotis duomenimis, kurie saugomi kitame tinklo mazge.</a:t>
            </a:r>
          </a:p>
        </p:txBody>
      </p:sp>
    </p:spTree>
    <p:extLst>
      <p:ext uri="{BB962C8B-B14F-4D97-AF65-F5344CB8AC3E}">
        <p14:creationId xmlns:p14="http://schemas.microsoft.com/office/powerpoint/2010/main" val="822883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Vertikalioji fragmentacija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Išskirstymas vyksta tarp atributų;</a:t>
            </a:r>
          </a:p>
          <a:p>
            <a:r>
              <a:rPr lang="lt-LT" dirty="0" smtClean="0"/>
              <a:t>Pirminio rakto atributas įtraukiamas į kiekvieną fragmentą.</a:t>
            </a:r>
          </a:p>
          <a:p>
            <a:r>
              <a:rPr lang="lt-LT" dirty="0" smtClean="0"/>
              <a:t>Vertikalioji fragmentacija turi atitikti šias taisykles:</a:t>
            </a:r>
          </a:p>
          <a:p>
            <a:pPr lvl="1"/>
            <a:r>
              <a:rPr lang="lt-LT" dirty="0" smtClean="0"/>
              <a:t>Užbaigtumo – visų fragmentų aibė sudaro pradinį sąryšį;</a:t>
            </a:r>
          </a:p>
          <a:p>
            <a:pPr lvl="1"/>
            <a:r>
              <a:rPr lang="lt-LT" dirty="0" smtClean="0"/>
              <a:t>Grąžinimo taisyklė – visų fragmentų junginys (angl. </a:t>
            </a:r>
            <a:r>
              <a:rPr lang="lt-LT" i="1" dirty="0" err="1" smtClean="0"/>
              <a:t>join</a:t>
            </a:r>
            <a:r>
              <a:rPr lang="lt-LT" dirty="0" smtClean="0"/>
              <a:t>) atitinka </a:t>
            </a:r>
            <a:r>
              <a:rPr lang="lt-LT" dirty="0"/>
              <a:t>pradinį sąryšį</a:t>
            </a:r>
            <a:r>
              <a:rPr lang="lt-LT" dirty="0" smtClean="0"/>
              <a:t>;</a:t>
            </a:r>
          </a:p>
          <a:p>
            <a:pPr lvl="1"/>
            <a:r>
              <a:rPr lang="lt-LT" dirty="0" smtClean="0"/>
              <a:t>Unikalumo – bet kurių dviejų fragmentų atributai neturi kartotis, išskyrus raktinį atributą.</a:t>
            </a:r>
          </a:p>
        </p:txBody>
      </p:sp>
    </p:spTree>
    <p:extLst>
      <p:ext uri="{BB962C8B-B14F-4D97-AF65-F5344CB8AC3E}">
        <p14:creationId xmlns:p14="http://schemas.microsoft.com/office/powerpoint/2010/main" val="150258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Pavyzdys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116" y="1799068"/>
            <a:ext cx="5226807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0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Mišrioji fragmentacija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Naudojant abi </a:t>
            </a:r>
            <a:r>
              <a:rPr lang="lt-LT" dirty="0" smtClean="0"/>
              <a:t>fragmentacijas.</a:t>
            </a:r>
          </a:p>
          <a:p>
            <a:endParaRPr lang="lt-L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98" y="2536868"/>
            <a:ext cx="73818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58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Fragmentacijos </a:t>
            </a:r>
            <a:r>
              <a:rPr lang="lt-LT" dirty="0" smtClean="0"/>
              <a:t>savybės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/>
              <a:t>Efektyvu: duomenys saugomi ten, kur </a:t>
            </a:r>
            <a:r>
              <a:rPr lang="lt-LT" sz="2400" dirty="0" smtClean="0"/>
              <a:t>naudojami;</a:t>
            </a:r>
            <a:endParaRPr lang="lt-LT" sz="2400" dirty="0"/>
          </a:p>
          <a:p>
            <a:r>
              <a:rPr lang="lt-LT" sz="2400" dirty="0" smtClean="0"/>
              <a:t>Geresnis </a:t>
            </a:r>
            <a:r>
              <a:rPr lang="lt-LT" sz="2400" dirty="0"/>
              <a:t>našumas: lokali prieigos </a:t>
            </a:r>
            <a:r>
              <a:rPr lang="lt-LT" sz="2400" dirty="0" smtClean="0"/>
              <a:t>optimizacija;</a:t>
            </a:r>
            <a:endParaRPr lang="lt-LT" sz="2400" dirty="0"/>
          </a:p>
          <a:p>
            <a:r>
              <a:rPr lang="lt-LT" sz="2400" dirty="0" smtClean="0"/>
              <a:t>Saugumas</a:t>
            </a:r>
            <a:r>
              <a:rPr lang="lt-LT" sz="2400" dirty="0"/>
              <a:t>: vietoje saugomi tik reikalingi </a:t>
            </a:r>
            <a:r>
              <a:rPr lang="lt-LT" sz="2400" dirty="0" smtClean="0"/>
              <a:t>duomenys;</a:t>
            </a:r>
          </a:p>
          <a:p>
            <a:r>
              <a:rPr lang="lt-LT" sz="2400" dirty="0" smtClean="0"/>
              <a:t>Užklausos </a:t>
            </a:r>
            <a:r>
              <a:rPr lang="lt-LT" sz="2400" dirty="0"/>
              <a:t>surenkant duomenis lengviau vykdomos</a:t>
            </a:r>
            <a:r>
              <a:rPr lang="lt-LT" sz="2400" dirty="0" smtClean="0"/>
              <a:t>: naudojamas duomenų </a:t>
            </a:r>
            <a:r>
              <a:rPr lang="lt-LT" sz="2400" dirty="0"/>
              <a:t>iš </a:t>
            </a:r>
            <a:r>
              <a:rPr lang="lt-LT" sz="2400" dirty="0" smtClean="0"/>
              <a:t>skirtingų skirsnių (</a:t>
            </a:r>
            <a:r>
              <a:rPr lang="lt-LT" sz="2400" i="1" dirty="0" err="1"/>
              <a:t>partitions</a:t>
            </a:r>
            <a:r>
              <a:rPr lang="lt-LT" sz="2400" dirty="0"/>
              <a:t>) sujungimas (</a:t>
            </a:r>
            <a:r>
              <a:rPr lang="lt-LT" sz="2400" i="1" dirty="0" err="1"/>
              <a:t>union</a:t>
            </a:r>
            <a:r>
              <a:rPr lang="lt-LT" sz="2400" dirty="0"/>
              <a:t>) </a:t>
            </a:r>
            <a:r>
              <a:rPr lang="lt-LT" sz="2400" dirty="0" smtClean="0"/>
              <a:t>horizontalios fragmentacijos atveju;</a:t>
            </a:r>
            <a:endParaRPr lang="lt-LT" sz="2400" dirty="0"/>
          </a:p>
          <a:p>
            <a:r>
              <a:rPr lang="lt-LT" sz="2400" dirty="0" err="1" smtClean="0"/>
              <a:t>G.b</a:t>
            </a:r>
            <a:r>
              <a:rPr lang="lt-LT" sz="2400" dirty="0" smtClean="0"/>
              <a:t>. nepriimtina </a:t>
            </a:r>
            <a:r>
              <a:rPr lang="lt-LT" sz="2400" dirty="0"/>
              <a:t>prieigos </a:t>
            </a:r>
            <a:r>
              <a:rPr lang="lt-LT" sz="2400" dirty="0" smtClean="0"/>
              <a:t>sparta kai duomenys išbarstyti;</a:t>
            </a:r>
            <a:endParaRPr lang="lt-LT" sz="2400" dirty="0"/>
          </a:p>
          <a:p>
            <a:r>
              <a:rPr lang="lt-LT" sz="2400" dirty="0" smtClean="0"/>
              <a:t>Maža duomenų </a:t>
            </a:r>
            <a:r>
              <a:rPr lang="lt-LT" sz="2400" dirty="0"/>
              <a:t>sauga: </a:t>
            </a:r>
            <a:r>
              <a:rPr lang="lt-LT" sz="2400" dirty="0" smtClean="0"/>
              <a:t>nėra duomenų </a:t>
            </a:r>
            <a:r>
              <a:rPr lang="lt-LT" sz="2400" dirty="0" err="1" smtClean="0"/>
              <a:t>pasikartojamumo</a:t>
            </a:r>
            <a:r>
              <a:rPr lang="lt-LT" sz="2400" dirty="0" smtClean="0"/>
              <a:t>;</a:t>
            </a:r>
            <a:endParaRPr lang="lt-LT" sz="2400" dirty="0"/>
          </a:p>
          <a:p>
            <a:r>
              <a:rPr lang="lt-LT" sz="2400" dirty="0" smtClean="0"/>
              <a:t>Užklausos </a:t>
            </a:r>
            <a:r>
              <a:rPr lang="lt-LT" sz="2400" dirty="0"/>
              <a:t>surenkant duomenis sunkiai vykdomos</a:t>
            </a:r>
            <a:r>
              <a:rPr lang="lt-LT" sz="2400" dirty="0" smtClean="0"/>
              <a:t>: naudojamas duomenų </a:t>
            </a:r>
            <a:r>
              <a:rPr lang="lt-LT" sz="2400" dirty="0"/>
              <a:t>iš </a:t>
            </a:r>
            <a:r>
              <a:rPr lang="lt-LT" sz="2400" dirty="0" smtClean="0"/>
              <a:t>skirtingų skirsnių (</a:t>
            </a:r>
            <a:r>
              <a:rPr lang="lt-LT" sz="2400" i="1" dirty="0" err="1"/>
              <a:t>partitions</a:t>
            </a:r>
            <a:r>
              <a:rPr lang="lt-LT" sz="2400" dirty="0"/>
              <a:t>) apjungimas (</a:t>
            </a:r>
            <a:r>
              <a:rPr lang="lt-LT" sz="2400" i="1" dirty="0" err="1"/>
              <a:t>join</a:t>
            </a:r>
            <a:r>
              <a:rPr lang="lt-LT" sz="2400" dirty="0"/>
              <a:t>) </a:t>
            </a:r>
            <a:r>
              <a:rPr lang="lt-LT" sz="2400" dirty="0" smtClean="0"/>
              <a:t>vertikalios fragmentacijos atveju.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61914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Išskirstymas ir replikacija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Kuriuose mazguose laikyti fragmentus, kad jų išskirstymas mazgams būtų optimalus?</a:t>
            </a:r>
          </a:p>
          <a:p>
            <a:r>
              <a:rPr lang="lt-LT" dirty="0" smtClean="0"/>
              <a:t>Ar tą patį fragmentą saugoti kaip fragmento kopiją (angl. </a:t>
            </a:r>
            <a:r>
              <a:rPr lang="lt-LT" i="1" dirty="0" err="1" smtClean="0"/>
              <a:t>replica</a:t>
            </a:r>
            <a:r>
              <a:rPr lang="lt-LT" dirty="0" smtClean="0"/>
              <a:t>) kituose mazguose ir kiek tokių kopijų saugoti?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03620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Išskirstymo būdo pasirinkimas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Reikia įvertinti:</a:t>
            </a:r>
          </a:p>
          <a:p>
            <a:pPr lvl="1"/>
            <a:r>
              <a:rPr lang="lt-LT" dirty="0" smtClean="0"/>
              <a:t>Užklausų kilmę ir turinį;</a:t>
            </a:r>
          </a:p>
          <a:p>
            <a:pPr lvl="1"/>
            <a:r>
              <a:rPr lang="lt-LT" dirty="0" smtClean="0"/>
              <a:t>Komunikacijų sąnaudas;</a:t>
            </a:r>
          </a:p>
          <a:p>
            <a:pPr lvl="1"/>
            <a:r>
              <a:rPr lang="lt-LT" dirty="0" smtClean="0"/>
              <a:t>Duomenų saugyklų dydžius;</a:t>
            </a:r>
          </a:p>
          <a:p>
            <a:pPr lvl="1"/>
            <a:r>
              <a:rPr lang="lt-LT" dirty="0" smtClean="0"/>
              <a:t>Apdorojimo pajėgumas;</a:t>
            </a:r>
          </a:p>
          <a:p>
            <a:pPr lvl="1"/>
            <a:r>
              <a:rPr lang="lt-LT" dirty="0" smtClean="0"/>
              <a:t>Fragmentų replikaciją.</a:t>
            </a:r>
          </a:p>
          <a:p>
            <a:r>
              <a:rPr lang="lt-LT" sz="2400" b="1" dirty="0"/>
              <a:t>Fragmentacijos schema </a:t>
            </a:r>
            <a:r>
              <a:rPr lang="lt-LT" sz="2400" dirty="0"/>
              <a:t>aprašo, kokiu būdu turėtų būti gaunamas bendras DB vaizdas iš atskirų fragmentų.</a:t>
            </a:r>
          </a:p>
          <a:p>
            <a:r>
              <a:rPr lang="lt-LT" sz="2400" b="1" dirty="0"/>
              <a:t>Dislokacijos schema </a:t>
            </a:r>
            <a:r>
              <a:rPr lang="lt-LT" sz="2400" dirty="0"/>
              <a:t>nusako, kokiuose tinklo mazguose yra išdėstyti minimi DB fragmentai.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46285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Replikacija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600" b="1" dirty="0" smtClean="0"/>
              <a:t>Replikacija</a:t>
            </a:r>
            <a:r>
              <a:rPr lang="lt-LT" sz="2600" dirty="0" smtClean="0"/>
              <a:t> </a:t>
            </a:r>
            <a:r>
              <a:rPr lang="lt-LT" sz="2600" dirty="0"/>
              <a:t>– </a:t>
            </a:r>
            <a:r>
              <a:rPr lang="lt-LT" sz="2600" dirty="0" smtClean="0"/>
              <a:t>duomenų </a:t>
            </a:r>
            <a:r>
              <a:rPr lang="lt-LT" sz="2600" dirty="0"/>
              <a:t>atkartojimas kitame serveryje</a:t>
            </a:r>
            <a:r>
              <a:rPr lang="lt-LT" sz="2600" dirty="0" smtClean="0"/>
              <a:t>. </a:t>
            </a:r>
          </a:p>
          <a:p>
            <a:r>
              <a:rPr lang="lt-LT" sz="2600" b="1" dirty="0" smtClean="0"/>
              <a:t>Pilnoji replikacija </a:t>
            </a:r>
            <a:r>
              <a:rPr lang="lt-LT" sz="2600" dirty="0" smtClean="0"/>
              <a:t>– </a:t>
            </a:r>
            <a:r>
              <a:rPr lang="lt-LT" sz="2600" dirty="0"/>
              <a:t>visa </a:t>
            </a:r>
            <a:r>
              <a:rPr lang="lt-LT" sz="2600" dirty="0" smtClean="0"/>
              <a:t>duomenų bazė, </a:t>
            </a:r>
            <a:r>
              <a:rPr lang="lt-LT" sz="2600" dirty="0"/>
              <a:t>atkartota </a:t>
            </a:r>
            <a:r>
              <a:rPr lang="lt-LT" sz="2600" dirty="0" smtClean="0"/>
              <a:t>visuose serveriuose (ribinis </a:t>
            </a:r>
            <a:r>
              <a:rPr lang="lt-LT" sz="2600" dirty="0"/>
              <a:t>atvejis </a:t>
            </a:r>
            <a:r>
              <a:rPr lang="lt-LT" sz="2600" dirty="0" smtClean="0"/>
              <a:t>).</a:t>
            </a:r>
            <a:endParaRPr lang="lt-LT" sz="2600" dirty="0"/>
          </a:p>
          <a:p>
            <a:pPr lvl="1"/>
            <a:r>
              <a:rPr lang="pt-BR" dirty="0"/>
              <a:t>Patikimumas ir prieinamumas stipriai išauga, </a:t>
            </a:r>
            <a:r>
              <a:rPr lang="pt-BR" dirty="0" smtClean="0"/>
              <a:t>ta</a:t>
            </a:r>
            <a:r>
              <a:rPr lang="lt-LT" dirty="0" smtClean="0"/>
              <a:t>č</a:t>
            </a:r>
            <a:r>
              <a:rPr lang="pt-BR" dirty="0" smtClean="0"/>
              <a:t>iau</a:t>
            </a:r>
            <a:r>
              <a:rPr lang="lt-LT" dirty="0" smtClean="0"/>
              <a:t> darbas lėtas</a:t>
            </a:r>
            <a:r>
              <a:rPr lang="lt-LT" dirty="0"/>
              <a:t>, </a:t>
            </a:r>
            <a:r>
              <a:rPr lang="lt-LT" dirty="0" smtClean="0"/>
              <a:t>sudėtingi konkurencinės kontrolės </a:t>
            </a:r>
            <a:r>
              <a:rPr lang="lt-LT" dirty="0"/>
              <a:t>ir </a:t>
            </a:r>
            <a:r>
              <a:rPr lang="lt-LT" dirty="0" smtClean="0"/>
              <a:t>DB atstatymo </a:t>
            </a:r>
            <a:r>
              <a:rPr lang="lt-LT" dirty="0"/>
              <a:t>mechanizmai.</a:t>
            </a:r>
          </a:p>
          <a:p>
            <a:r>
              <a:rPr lang="lt-LT" sz="2600" dirty="0"/>
              <a:t>Tarpiniai atvejai – </a:t>
            </a:r>
            <a:r>
              <a:rPr lang="lt-LT" sz="2600" b="1" dirty="0" smtClean="0"/>
              <a:t>dalinė </a:t>
            </a:r>
            <a:r>
              <a:rPr lang="lt-LT" sz="2600" b="1" dirty="0"/>
              <a:t>replikacija</a:t>
            </a:r>
            <a:r>
              <a:rPr lang="lt-LT" sz="2600" dirty="0" smtClean="0"/>
              <a:t>.</a:t>
            </a:r>
          </a:p>
          <a:p>
            <a:r>
              <a:rPr lang="lt-LT" sz="2600" b="1" dirty="0" smtClean="0"/>
              <a:t>Replikacijos </a:t>
            </a:r>
            <a:r>
              <a:rPr lang="lt-LT" sz="2600" b="1" dirty="0"/>
              <a:t>schema </a:t>
            </a:r>
            <a:r>
              <a:rPr lang="lt-LT" sz="2600" dirty="0"/>
              <a:t>nusako, </a:t>
            </a:r>
            <a:r>
              <a:rPr lang="lt-LT" sz="2600" dirty="0" smtClean="0"/>
              <a:t>kiek, kokiuose </a:t>
            </a:r>
            <a:r>
              <a:rPr lang="lt-LT" sz="2600" dirty="0"/>
              <a:t>tinklo </a:t>
            </a:r>
            <a:r>
              <a:rPr lang="lt-LT" sz="2600" dirty="0" smtClean="0"/>
              <a:t>mazguose, kokių fragmentų kopijos daromos.</a:t>
            </a:r>
            <a:endParaRPr lang="lt-LT" sz="2600" dirty="0"/>
          </a:p>
        </p:txBody>
      </p:sp>
    </p:spTree>
    <p:extLst>
      <p:ext uri="{BB962C8B-B14F-4D97-AF65-F5344CB8AC3E}">
        <p14:creationId xmlns:p14="http://schemas.microsoft.com/office/powerpoint/2010/main" val="195839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DB integracijos laipsnis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700808"/>
            <a:ext cx="8548623" cy="4608512"/>
          </a:xfrm>
        </p:spPr>
        <p:txBody>
          <a:bodyPr/>
          <a:lstStyle/>
          <a:p>
            <a:r>
              <a:rPr lang="lt-LT" sz="2600" dirty="0"/>
              <a:t>Sistema laikoma visiškai neautonomine, jei </a:t>
            </a:r>
            <a:r>
              <a:rPr lang="lt-LT" sz="2600" dirty="0" smtClean="0"/>
              <a:t>prie </a:t>
            </a:r>
            <a:r>
              <a:rPr lang="it-IT" sz="2600" dirty="0" smtClean="0"/>
              <a:t>duomen</a:t>
            </a:r>
            <a:r>
              <a:rPr lang="lt-LT" sz="2600" dirty="0" smtClean="0"/>
              <a:t>ų</a:t>
            </a:r>
            <a:r>
              <a:rPr lang="it-IT" sz="2600" dirty="0" smtClean="0"/>
              <a:t> </a:t>
            </a:r>
            <a:r>
              <a:rPr lang="it-IT" sz="2600" dirty="0"/>
              <a:t>galima prieiti tik per kliento </a:t>
            </a:r>
            <a:r>
              <a:rPr lang="it-IT" sz="2600" dirty="0" smtClean="0"/>
              <a:t>P</a:t>
            </a:r>
            <a:r>
              <a:rPr lang="lt-LT" sz="2600" dirty="0" smtClean="0"/>
              <a:t>Į</a:t>
            </a:r>
            <a:r>
              <a:rPr lang="it-IT" sz="2600" dirty="0" smtClean="0"/>
              <a:t> </a:t>
            </a:r>
            <a:r>
              <a:rPr lang="it-IT" sz="2600" dirty="0"/>
              <a:t>ir </a:t>
            </a:r>
            <a:r>
              <a:rPr lang="it-IT" sz="2600" dirty="0" smtClean="0"/>
              <a:t>jos</a:t>
            </a:r>
            <a:r>
              <a:rPr lang="lt-LT" sz="2600" dirty="0" smtClean="0"/>
              <a:t> paskirstymą, </a:t>
            </a:r>
            <a:r>
              <a:rPr lang="lt-LT" sz="2600" dirty="0"/>
              <a:t>net jei duomenys </a:t>
            </a:r>
            <a:r>
              <a:rPr lang="lt-LT" sz="2600" dirty="0" smtClean="0"/>
              <a:t>saugomi lokaliai.</a:t>
            </a:r>
          </a:p>
          <a:p>
            <a:r>
              <a:rPr lang="lt-LT" sz="2600" dirty="0" smtClean="0"/>
              <a:t>Sistema yra dalinai </a:t>
            </a:r>
            <a:r>
              <a:rPr lang="fi-FI" sz="2600" dirty="0" smtClean="0"/>
              <a:t>autonomin</a:t>
            </a:r>
            <a:r>
              <a:rPr lang="lt-LT" sz="2600" dirty="0" smtClean="0"/>
              <a:t>ė</a:t>
            </a:r>
            <a:r>
              <a:rPr lang="fi-FI" sz="2600" dirty="0" smtClean="0"/>
              <a:t>, </a:t>
            </a:r>
            <a:r>
              <a:rPr lang="fi-FI" sz="2600" dirty="0"/>
              <a:t>jei kai kuriuos duomenis </a:t>
            </a:r>
            <a:r>
              <a:rPr lang="fi-FI" sz="2600" dirty="0" smtClean="0"/>
              <a:t>galim</a:t>
            </a:r>
            <a:r>
              <a:rPr lang="lt-LT" sz="2600" dirty="0" smtClean="0"/>
              <a:t>a pasiekti </a:t>
            </a:r>
            <a:r>
              <a:rPr lang="lt-LT" sz="2600" dirty="0"/>
              <a:t>tiesiogiai (lokaliomis transakcijomis).</a:t>
            </a:r>
          </a:p>
          <a:p>
            <a:r>
              <a:rPr lang="lt-LT" sz="2600" dirty="0"/>
              <a:t>Globalios integracijos atveju vartotojui </a:t>
            </a:r>
            <a:r>
              <a:rPr lang="lt-LT" sz="2600" dirty="0" smtClean="0"/>
              <a:t>atrodo, </a:t>
            </a:r>
            <a:r>
              <a:rPr lang="es-ES" sz="2600" dirty="0" err="1" smtClean="0"/>
              <a:t>kad</a:t>
            </a:r>
            <a:r>
              <a:rPr lang="es-ES" sz="2600" dirty="0" smtClean="0"/>
              <a:t> </a:t>
            </a:r>
            <a:r>
              <a:rPr lang="es-ES" sz="2600" dirty="0"/>
              <a:t>jis </a:t>
            </a:r>
            <a:r>
              <a:rPr lang="lt-LT" sz="2600" dirty="0" smtClean="0"/>
              <a:t>dirba</a:t>
            </a:r>
            <a:r>
              <a:rPr lang="es-ES" sz="2600" dirty="0" smtClean="0"/>
              <a:t> </a:t>
            </a:r>
            <a:r>
              <a:rPr lang="es-ES" sz="2600" dirty="0"/>
              <a:t>su </a:t>
            </a:r>
            <a:r>
              <a:rPr lang="es-ES" sz="2600" dirty="0" err="1"/>
              <a:t>centralizuota</a:t>
            </a:r>
            <a:r>
              <a:rPr lang="es-ES" sz="2600" dirty="0"/>
              <a:t> DB.</a:t>
            </a:r>
          </a:p>
          <a:p>
            <a:r>
              <a:rPr lang="lt-LT" sz="2600" dirty="0"/>
              <a:t>Kai yra visiška autonomija, </a:t>
            </a:r>
            <a:r>
              <a:rPr lang="lt-LT" sz="2600" dirty="0" smtClean="0"/>
              <a:t>bazė vadinama federacine </a:t>
            </a:r>
            <a:r>
              <a:rPr lang="lt-LT" sz="2600" dirty="0"/>
              <a:t>ar </a:t>
            </a:r>
            <a:r>
              <a:rPr lang="lt-LT" sz="2600" dirty="0" err="1"/>
              <a:t>multibazine</a:t>
            </a:r>
            <a:r>
              <a:rPr lang="lt-LT" sz="2600" dirty="0"/>
              <a:t> (kiekviena dalis </a:t>
            </a:r>
            <a:r>
              <a:rPr lang="lt-LT" sz="2600" dirty="0" smtClean="0"/>
              <a:t>turi savo </a:t>
            </a:r>
            <a:r>
              <a:rPr lang="lt-LT" sz="2600" dirty="0"/>
              <a:t>vartotojus, ir tik kai kurie duomenys </a:t>
            </a:r>
            <a:r>
              <a:rPr lang="lt-LT" sz="2600" dirty="0" smtClean="0"/>
              <a:t>imami iš </a:t>
            </a:r>
            <a:r>
              <a:rPr lang="lt-LT" sz="2600" dirty="0"/>
              <a:t>kito serverio</a:t>
            </a:r>
            <a:r>
              <a:rPr lang="lt-LT" sz="2600" dirty="0" smtClean="0"/>
              <a:t>).</a:t>
            </a:r>
            <a:endParaRPr lang="lt-LT" sz="2600" dirty="0"/>
          </a:p>
        </p:txBody>
      </p:sp>
    </p:spTree>
    <p:extLst>
      <p:ext uri="{BB962C8B-B14F-4D97-AF65-F5344CB8AC3E}">
        <p14:creationId xmlns:p14="http://schemas.microsoft.com/office/powerpoint/2010/main" val="108412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Literatūros sąrašas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 smtClean="0"/>
              <a:t>O.Vasilecas</a:t>
            </a:r>
            <a:r>
              <a:rPr lang="lt-LT" dirty="0" smtClean="0"/>
              <a:t>, D. </a:t>
            </a:r>
            <a:r>
              <a:rPr lang="lt-LT" dirty="0" err="1" smtClean="0"/>
              <a:t>Kalibatienė</a:t>
            </a:r>
            <a:r>
              <a:rPr lang="lt-LT" dirty="0" smtClean="0"/>
              <a:t>. Šiuolaikinės duomenų bazės. Klaipėdos universiteto leidykla, 2008.</a:t>
            </a:r>
          </a:p>
          <a:p>
            <a:r>
              <a:rPr lang="lt-LT" dirty="0" err="1" smtClean="0"/>
              <a:t>T.Connolly</a:t>
            </a:r>
            <a:r>
              <a:rPr lang="lt-LT" dirty="0" smtClean="0"/>
              <a:t>, </a:t>
            </a:r>
            <a:r>
              <a:rPr lang="lt-LT" dirty="0" err="1" smtClean="0"/>
              <a:t>C.Begg</a:t>
            </a:r>
            <a:r>
              <a:rPr lang="lt-LT" dirty="0" smtClean="0"/>
              <a:t>. </a:t>
            </a:r>
            <a:r>
              <a:rPr lang="lt-LT" dirty="0" err="1" smtClean="0"/>
              <a:t>Database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r>
              <a:rPr lang="lt-LT" dirty="0" smtClean="0"/>
              <a:t>. 5th </a:t>
            </a:r>
            <a:r>
              <a:rPr lang="lt-LT" dirty="0" err="1" smtClean="0"/>
              <a:t>ed</a:t>
            </a:r>
            <a:r>
              <a:rPr lang="lt-LT" dirty="0" smtClean="0"/>
              <a:t>., </a:t>
            </a:r>
            <a:r>
              <a:rPr lang="en-US" dirty="0"/>
              <a:t>Addison-</a:t>
            </a:r>
            <a:r>
              <a:rPr lang="lt-LT" dirty="0" err="1"/>
              <a:t>Wesley</a:t>
            </a:r>
            <a:r>
              <a:rPr lang="lt-LT" dirty="0"/>
              <a:t>, </a:t>
            </a:r>
            <a:r>
              <a:rPr lang="lt-LT" dirty="0" smtClean="0"/>
              <a:t>2010. </a:t>
            </a:r>
          </a:p>
          <a:p>
            <a:r>
              <a:rPr lang="lt-LT" dirty="0" err="1" smtClean="0"/>
              <a:t>R.Elmasri</a:t>
            </a:r>
            <a:r>
              <a:rPr lang="lt-LT" dirty="0"/>
              <a:t>, </a:t>
            </a:r>
            <a:r>
              <a:rPr lang="lt-LT" dirty="0" err="1"/>
              <a:t>S.Navathe</a:t>
            </a:r>
            <a:r>
              <a:rPr lang="lt-LT" dirty="0"/>
              <a:t>. Fundamentals </a:t>
            </a:r>
            <a:r>
              <a:rPr lang="lt-LT" dirty="0" err="1" smtClean="0"/>
              <a:t>of</a:t>
            </a:r>
            <a:r>
              <a:rPr lang="lt-LT" dirty="0"/>
              <a:t> </a:t>
            </a:r>
            <a:r>
              <a:rPr lang="en-US" dirty="0" smtClean="0"/>
              <a:t>Database </a:t>
            </a:r>
            <a:r>
              <a:rPr lang="en-US" dirty="0"/>
              <a:t>Systems. 3rd ed., </a:t>
            </a:r>
            <a:r>
              <a:rPr lang="en-US" dirty="0" smtClean="0"/>
              <a:t>Addison-</a:t>
            </a:r>
            <a:r>
              <a:rPr lang="lt-LT" dirty="0" err="1" smtClean="0"/>
              <a:t>Wesley</a:t>
            </a:r>
            <a:r>
              <a:rPr lang="lt-LT" dirty="0"/>
              <a:t>, 2003</a:t>
            </a:r>
            <a:r>
              <a:rPr lang="lt-L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72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616" y="116632"/>
            <a:ext cx="6048672" cy="1498178"/>
          </a:xfrm>
        </p:spPr>
        <p:txBody>
          <a:bodyPr/>
          <a:lstStyle/>
          <a:p>
            <a:r>
              <a:rPr lang="lt-LT" sz="4000" dirty="0" smtClean="0"/>
              <a:t>Centralizuotos duomenų bazės darbas tinkle</a:t>
            </a:r>
            <a:endParaRPr lang="lt-LT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108" y="1700213"/>
            <a:ext cx="629113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1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Išskirstytos </a:t>
            </a:r>
            <a:r>
              <a:rPr lang="lt-LT" dirty="0"/>
              <a:t>duomenų bazės darbas tinkle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935" y="1700213"/>
            <a:ext cx="608547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4919" y="116632"/>
            <a:ext cx="6483177" cy="1498178"/>
          </a:xfrm>
        </p:spPr>
        <p:txBody>
          <a:bodyPr/>
          <a:lstStyle/>
          <a:p>
            <a:r>
              <a:rPr lang="lt-LT" sz="4000" dirty="0"/>
              <a:t>Išskirstytos duomenų bazės </a:t>
            </a:r>
            <a:r>
              <a:rPr lang="lt-LT" sz="4000" dirty="0" smtClean="0"/>
              <a:t>atsiradimo priežastys</a:t>
            </a:r>
            <a:endParaRPr lang="lt-L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Išskirstytų įmonių arba jų dalykinių programų prigimtis;</a:t>
            </a:r>
          </a:p>
          <a:p>
            <a:r>
              <a:rPr lang="lt-LT" dirty="0" smtClean="0"/>
              <a:t>Siekis padidinti patikimumą ir prieinamumą;</a:t>
            </a:r>
          </a:p>
          <a:p>
            <a:r>
              <a:rPr lang="lt-LT" dirty="0" smtClean="0"/>
              <a:t>Bendras duomenų naudojimas taikant tam tikrus lokalius prieigos ribojimus;</a:t>
            </a:r>
          </a:p>
          <a:p>
            <a:r>
              <a:rPr lang="lt-LT" dirty="0" smtClean="0"/>
              <a:t>Spartesnis darbas.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6287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Išskirstytų DB principai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dirty="0" smtClean="0"/>
              <a:t>Naudotojui išskirstyta sistema turi atrodyti taip pat, kaip ir neišskirstytoji </a:t>
            </a:r>
            <a:r>
              <a:rPr lang="en-US" b="1" dirty="0" smtClean="0"/>
              <a:t>s</a:t>
            </a:r>
            <a:r>
              <a:rPr lang="lt-LT" b="1" dirty="0" err="1" smtClean="0"/>
              <a:t>istema</a:t>
            </a:r>
            <a:r>
              <a:rPr lang="en-US" b="1" dirty="0" smtClean="0"/>
              <a:t>!</a:t>
            </a:r>
            <a:endParaRPr lang="en-US" dirty="0" smtClean="0"/>
          </a:p>
          <a:p>
            <a:r>
              <a:rPr lang="lt-LT" dirty="0"/>
              <a:t>L</a:t>
            </a:r>
            <a:r>
              <a:rPr lang="lt-LT" dirty="0" smtClean="0"/>
              <a:t>okali nepriklausomybė – mazgai turi būti kuo labiau nepriklausomi vienas nuo kito;</a:t>
            </a:r>
          </a:p>
          <a:p>
            <a:r>
              <a:rPr lang="lt-LT" dirty="0" smtClean="0"/>
              <a:t>Nepriklausymas nuo centrinio mazgo;</a:t>
            </a:r>
          </a:p>
          <a:p>
            <a:r>
              <a:rPr lang="lt-LT" dirty="0" smtClean="0"/>
              <a:t>Nepertraukiamas veikimas – išskirstytos sistemos suteikia didesnį patikimumą ir prieinamumą;</a:t>
            </a:r>
          </a:p>
          <a:p>
            <a:r>
              <a:rPr lang="lt-LT" dirty="0" smtClean="0"/>
              <a:t>Nepriklausymas  nuo lokalizavimo;</a:t>
            </a:r>
          </a:p>
        </p:txBody>
      </p:sp>
    </p:spTree>
    <p:extLst>
      <p:ext uri="{BB962C8B-B14F-4D97-AF65-F5344CB8AC3E}">
        <p14:creationId xmlns:p14="http://schemas.microsoft.com/office/powerpoint/2010/main" val="24275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Išskirstytų DB principai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Nepriklausymas </a:t>
            </a:r>
            <a:r>
              <a:rPr lang="lt-LT" dirty="0"/>
              <a:t>nuo </a:t>
            </a:r>
            <a:r>
              <a:rPr lang="lt-LT" dirty="0" smtClean="0"/>
              <a:t>fragmentavimo</a:t>
            </a:r>
            <a:r>
              <a:rPr lang="lt-LT" dirty="0"/>
              <a:t> </a:t>
            </a:r>
            <a:r>
              <a:rPr lang="lt-LT" dirty="0" smtClean="0"/>
              <a:t>– sistema, kuri palaiko duomenų fragmentavimą, turi palaikyti fragmentavimo nepriklausomumą (naudotojui visi duomenis turi atrodyti nefragmentuoti ir saugomi lokaliajame mazge);</a:t>
            </a:r>
          </a:p>
          <a:p>
            <a:r>
              <a:rPr lang="lt-LT" dirty="0" smtClean="0"/>
              <a:t>Nepriklausymas nuo replikavimo;</a:t>
            </a:r>
          </a:p>
          <a:p>
            <a:r>
              <a:rPr lang="lt-LT" dirty="0" smtClean="0"/>
              <a:t>Išskirstytųjų užklausų apdorojimas;</a:t>
            </a:r>
          </a:p>
          <a:p>
            <a:r>
              <a:rPr lang="lt-LT" dirty="0" smtClean="0"/>
              <a:t>Išskirstytų transakcijų valdymas;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2727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Išskirstytų DB principai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Techninis nepriklausomumas;</a:t>
            </a:r>
          </a:p>
          <a:p>
            <a:r>
              <a:rPr lang="lt-LT" dirty="0" smtClean="0"/>
              <a:t>Nepriklausymas nuo operacinės sistemos;</a:t>
            </a:r>
          </a:p>
          <a:p>
            <a:r>
              <a:rPr lang="lt-LT" dirty="0" smtClean="0"/>
              <a:t>Nepriklausymas nuo tinklo;</a:t>
            </a:r>
          </a:p>
          <a:p>
            <a:r>
              <a:rPr lang="lt-LT" dirty="0"/>
              <a:t>Nepriklausymas </a:t>
            </a:r>
            <a:r>
              <a:rPr lang="lt-LT" dirty="0" smtClean="0"/>
              <a:t>nuo DBVS.</a:t>
            </a:r>
          </a:p>
          <a:p>
            <a:r>
              <a:rPr lang="pl-PL" dirty="0" err="1" smtClean="0"/>
              <a:t>Ekonomin</a:t>
            </a:r>
            <a:r>
              <a:rPr lang="lt-LT" dirty="0" smtClean="0"/>
              <a:t>ė</a:t>
            </a:r>
            <a:r>
              <a:rPr lang="pl-PL" dirty="0" smtClean="0"/>
              <a:t> </a:t>
            </a:r>
            <a:r>
              <a:rPr lang="pl-PL" dirty="0" err="1"/>
              <a:t>nauda</a:t>
            </a:r>
            <a:r>
              <a:rPr lang="pl-PL" dirty="0"/>
              <a:t>. Apie 1960 m. </a:t>
            </a:r>
            <a:r>
              <a:rPr lang="pl-PL" dirty="0" err="1" smtClean="0"/>
              <a:t>galiojo</a:t>
            </a:r>
            <a:r>
              <a:rPr lang="lt-LT" dirty="0"/>
              <a:t> </a:t>
            </a:r>
            <a:r>
              <a:rPr lang="sv-SE" dirty="0" smtClean="0"/>
              <a:t>Grosch d</a:t>
            </a:r>
            <a:r>
              <a:rPr lang="lt-LT" dirty="0" smtClean="0"/>
              <a:t>ė</a:t>
            </a:r>
            <a:r>
              <a:rPr lang="sv-SE" dirty="0" smtClean="0"/>
              <a:t>snis</a:t>
            </a:r>
            <a:r>
              <a:rPr lang="sv-SE" dirty="0"/>
              <a:t>, kad brangesnis aparatas </a:t>
            </a:r>
            <a:r>
              <a:rPr lang="sv-SE" dirty="0" smtClean="0"/>
              <a:t>yra</a:t>
            </a:r>
            <a:r>
              <a:rPr lang="lt-LT" dirty="0" smtClean="0"/>
              <a:t> našesnis </a:t>
            </a:r>
            <a:r>
              <a:rPr lang="lt-LT" dirty="0"/>
              <a:t>kvadratu. </a:t>
            </a:r>
            <a:r>
              <a:rPr lang="lt-LT" dirty="0" smtClean="0"/>
              <a:t>Tačiau </a:t>
            </a:r>
            <a:r>
              <a:rPr lang="lt-LT" dirty="0"/>
              <a:t>tai </a:t>
            </a:r>
            <a:r>
              <a:rPr lang="lt-LT" dirty="0" smtClean="0"/>
              <a:t>galiojo neilgai</a:t>
            </a:r>
            <a:r>
              <a:rPr lang="lt-LT" dirty="0"/>
              <a:t>. Šiai dienai efektyviausia, kai </a:t>
            </a:r>
            <a:r>
              <a:rPr lang="lt-LT" dirty="0" smtClean="0"/>
              <a:t>maži </a:t>
            </a:r>
            <a:r>
              <a:rPr lang="it-IT" dirty="0" smtClean="0"/>
              <a:t>galingumai </a:t>
            </a:r>
            <a:r>
              <a:rPr lang="it-IT" dirty="0"/>
              <a:t>sujungiami </a:t>
            </a:r>
            <a:r>
              <a:rPr lang="lt-LT" dirty="0" smtClean="0"/>
              <a:t>į</a:t>
            </a:r>
            <a:r>
              <a:rPr lang="it-IT" dirty="0" smtClean="0"/>
              <a:t> vien</a:t>
            </a:r>
            <a:r>
              <a:rPr lang="lt-LT" dirty="0" smtClean="0"/>
              <a:t>ą</a:t>
            </a:r>
            <a:r>
              <a:rPr lang="it-IT" dirty="0" smtClean="0"/>
              <a:t> tinkl</a:t>
            </a:r>
            <a:r>
              <a:rPr lang="lt-LT" dirty="0" smtClean="0"/>
              <a:t>ą</a:t>
            </a:r>
            <a:r>
              <a:rPr lang="it-IT" dirty="0" smtClean="0"/>
              <a:t>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7120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Išskirstyta sistema yra</a:t>
            </a:r>
            <a:br>
              <a:rPr lang="lt-LT" dirty="0"/>
            </a:br>
            <a:r>
              <a:rPr lang="lt-LT" dirty="0" smtClean="0"/>
              <a:t>sudėtingesnė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27" y="1700808"/>
            <a:ext cx="8583827" cy="4608512"/>
          </a:xfrm>
        </p:spPr>
        <p:txBody>
          <a:bodyPr/>
          <a:lstStyle/>
          <a:p>
            <a:r>
              <a:rPr lang="lt-LT" sz="2600" dirty="0" smtClean="0"/>
              <a:t>Būtinas </a:t>
            </a:r>
            <a:r>
              <a:rPr lang="lt-LT" sz="2600" dirty="0"/>
              <a:t>tinklas užklausoms ir </a:t>
            </a:r>
            <a:r>
              <a:rPr lang="lt-LT" sz="2600" dirty="0" smtClean="0"/>
              <a:t>rezultatams perduoti </a:t>
            </a:r>
            <a:r>
              <a:rPr lang="lt-LT" sz="2600" dirty="0"/>
              <a:t>tarp </a:t>
            </a:r>
            <a:r>
              <a:rPr lang="lt-LT" sz="2600" dirty="0" smtClean="0"/>
              <a:t>atskirų </a:t>
            </a:r>
            <a:r>
              <a:rPr lang="lt-LT" sz="2600" dirty="0"/>
              <a:t>sistemos </a:t>
            </a:r>
            <a:r>
              <a:rPr lang="lt-LT" sz="2600" dirty="0" smtClean="0"/>
              <a:t>dalių;</a:t>
            </a:r>
            <a:endParaRPr lang="lt-LT" sz="2600" dirty="0"/>
          </a:p>
          <a:p>
            <a:r>
              <a:rPr lang="lt-LT" sz="2600" dirty="0" smtClean="0"/>
              <a:t>Privalu </a:t>
            </a:r>
            <a:r>
              <a:rPr lang="lt-LT" sz="2600" dirty="0"/>
              <a:t>žinoti, kurioje sistemos dalyje </a:t>
            </a:r>
            <a:r>
              <a:rPr lang="lt-LT" sz="2600" dirty="0" smtClean="0"/>
              <a:t>yra reikalingi duomenys;</a:t>
            </a:r>
            <a:endParaRPr lang="lt-LT" sz="2600" dirty="0"/>
          </a:p>
          <a:p>
            <a:r>
              <a:rPr lang="lt-LT" sz="2600" dirty="0" smtClean="0"/>
              <a:t>Reikia </a:t>
            </a:r>
            <a:r>
              <a:rPr lang="lt-LT" sz="2600" dirty="0"/>
              <a:t>sekti </a:t>
            </a:r>
            <a:r>
              <a:rPr lang="lt-LT" sz="2600" dirty="0" smtClean="0"/>
              <a:t>duomenų paskirstymą </a:t>
            </a:r>
            <a:r>
              <a:rPr lang="lt-LT" sz="2600" dirty="0"/>
              <a:t>ir </a:t>
            </a:r>
            <a:r>
              <a:rPr lang="lt-LT" sz="2600" dirty="0" smtClean="0"/>
              <a:t>replikavimą išskirstytos </a:t>
            </a:r>
            <a:r>
              <a:rPr lang="lt-LT" sz="2600" dirty="0"/>
              <a:t>DBVS </a:t>
            </a:r>
            <a:r>
              <a:rPr lang="lt-LT" sz="2600" dirty="0" smtClean="0"/>
              <a:t>kataloge;</a:t>
            </a:r>
            <a:endParaRPr lang="lt-LT" sz="2600" dirty="0"/>
          </a:p>
          <a:p>
            <a:r>
              <a:rPr lang="lt-LT" sz="2600" dirty="0" smtClean="0"/>
              <a:t>Naudojantis užklausų </a:t>
            </a:r>
            <a:r>
              <a:rPr lang="lt-LT" sz="2600" dirty="0"/>
              <a:t>apdorojimo </a:t>
            </a:r>
            <a:r>
              <a:rPr lang="lt-LT" sz="2600" dirty="0" smtClean="0"/>
              <a:t>strategijomis, reikia </a:t>
            </a:r>
            <a:r>
              <a:rPr lang="lt-LT" sz="2600" dirty="0"/>
              <a:t>atsižvelgti </a:t>
            </a:r>
            <a:r>
              <a:rPr lang="lt-LT" sz="2600" dirty="0" smtClean="0"/>
              <a:t>į duomenų išskirstymą;</a:t>
            </a:r>
            <a:endParaRPr lang="lt-LT" sz="2600" dirty="0"/>
          </a:p>
          <a:p>
            <a:r>
              <a:rPr lang="lt-LT" sz="2600" dirty="0" smtClean="0"/>
              <a:t>Būtina </a:t>
            </a:r>
            <a:r>
              <a:rPr lang="lt-LT" sz="2600" dirty="0"/>
              <a:t>sekti </a:t>
            </a:r>
            <a:r>
              <a:rPr lang="lt-LT" sz="2600" dirty="0" smtClean="0"/>
              <a:t>duomenų </a:t>
            </a:r>
            <a:r>
              <a:rPr lang="lt-LT" sz="2600" dirty="0"/>
              <a:t>vientisumo </a:t>
            </a:r>
            <a:r>
              <a:rPr lang="lt-LT" sz="2600" dirty="0" smtClean="0"/>
              <a:t>išlaikymą</a:t>
            </a:r>
            <a:endParaRPr lang="lt-LT" sz="2600" dirty="0"/>
          </a:p>
          <a:p>
            <a:r>
              <a:rPr lang="lt-LT" sz="2600" dirty="0" err="1" smtClean="0"/>
              <a:t>Trykiai</a:t>
            </a:r>
            <a:r>
              <a:rPr lang="lt-LT" sz="2600" dirty="0" smtClean="0"/>
              <a:t> dėl </a:t>
            </a:r>
            <a:r>
              <a:rPr lang="lt-LT" sz="2600" dirty="0"/>
              <a:t>ryšio </a:t>
            </a:r>
            <a:r>
              <a:rPr lang="lt-LT" sz="2600" dirty="0" smtClean="0"/>
              <a:t>tarp atskirų </a:t>
            </a:r>
            <a:r>
              <a:rPr lang="lt-LT" sz="2600" dirty="0"/>
              <a:t>sistemos </a:t>
            </a:r>
            <a:r>
              <a:rPr lang="lt-LT" sz="2600" dirty="0" smtClean="0"/>
              <a:t>dalių nebuvimo</a:t>
            </a:r>
            <a:r>
              <a:rPr lang="lt-LT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3609115"/>
      </p:ext>
    </p:extLst>
  </p:cSld>
  <p:clrMapOvr>
    <a:masterClrMapping/>
  </p:clrMapOvr>
</p:sld>
</file>

<file path=ppt/theme/theme1.xml><?xml version="1.0" encoding="utf-8"?>
<a:theme xmlns:a="http://schemas.openxmlformats.org/drawingml/2006/main" name="VGTU_balt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VGTU_baltas</Template>
  <TotalTime>967</TotalTime>
  <Words>1205</Words>
  <Application>Microsoft Office PowerPoint</Application>
  <PresentationFormat>On-screen Show (4:3)</PresentationFormat>
  <Paragraphs>138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VGTU_baltas</vt:lpstr>
      <vt:lpstr>Išskirstytos duomenų bazės</vt:lpstr>
      <vt:lpstr>Išskirstytos duomenų bazės samprata</vt:lpstr>
      <vt:lpstr>Centralizuotos duomenų bazės darbas tinkle</vt:lpstr>
      <vt:lpstr>Išskirstytos duomenų bazės darbas tinkle</vt:lpstr>
      <vt:lpstr>Išskirstytos duomenų bazės atsiradimo priežastys</vt:lpstr>
      <vt:lpstr>Išskirstytų DB principai</vt:lpstr>
      <vt:lpstr>Išskirstytų DB principai</vt:lpstr>
      <vt:lpstr>Išskirstytų DB principai</vt:lpstr>
      <vt:lpstr>Išskirstyta sistema yra sudėtingesnė</vt:lpstr>
      <vt:lpstr>Išskirstytų DB trūkumai</vt:lpstr>
      <vt:lpstr>Išskirstymo aspektai</vt:lpstr>
      <vt:lpstr>Išskirstytųjų DB tipai</vt:lpstr>
      <vt:lpstr>Heterogeninių duomenų sistemų tipai</vt:lpstr>
      <vt:lpstr>Kliento-serverio architektūra išskirstytose DB</vt:lpstr>
      <vt:lpstr>Duomenų išskirstymas</vt:lpstr>
      <vt:lpstr>Fragmentacija</vt:lpstr>
      <vt:lpstr>Horizontalioji fragmentacija</vt:lpstr>
      <vt:lpstr>Pavyzdys</vt:lpstr>
      <vt:lpstr>Horizontalioji fragmentacija</vt:lpstr>
      <vt:lpstr>Vertikalioji fragmentacija</vt:lpstr>
      <vt:lpstr>Pavyzdys</vt:lpstr>
      <vt:lpstr>Mišrioji fragmentacija</vt:lpstr>
      <vt:lpstr>Fragmentacijos savybės</vt:lpstr>
      <vt:lpstr>Išskirstymas ir replikacija</vt:lpstr>
      <vt:lpstr>Išskirstymo būdo pasirinkimas</vt:lpstr>
      <vt:lpstr>Replikacija</vt:lpstr>
      <vt:lpstr>DB integracijos laipsnis</vt:lpstr>
      <vt:lpstr>Literatūros sąrašas</vt:lpstr>
    </vt:vector>
  </TitlesOfParts>
  <Company>VGTU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Jelena Stankevič</dc:creator>
  <cp:lastModifiedBy>Jelena Stankevič</cp:lastModifiedBy>
  <cp:revision>97</cp:revision>
  <dcterms:created xsi:type="dcterms:W3CDTF">2016-02-23T16:34:03Z</dcterms:created>
  <dcterms:modified xsi:type="dcterms:W3CDTF">2017-01-12T10:42:23Z</dcterms:modified>
</cp:coreProperties>
</file>