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039095"/>
            <a:ext cx="7344816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A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190" y="6356350"/>
            <a:ext cx="8204266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EFFB686-E0A0-473A-9DDF-4938A2BED57F}" type="datetimeFigureOut">
              <a:rPr lang="lt-LT" smtClean="0"/>
              <a:t>2017-10-20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9104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817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75003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481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41868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864" y="1700808"/>
            <a:ext cx="41106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06203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4800600"/>
            <a:ext cx="5688632" cy="566738"/>
          </a:xfrm>
          <a:prstGeom prst="rect">
            <a:avLst/>
          </a:prstGeom>
        </p:spPr>
        <p:txBody>
          <a:bodyPr anchor="b"/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31840" y="548681"/>
            <a:ext cx="5688632" cy="4210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3A6C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1840" y="5367338"/>
            <a:ext cx="5688632" cy="9419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6102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2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Daugelio </a:t>
            </a:r>
            <a:r>
              <a:rPr lang="lt-LT" dirty="0" smtClean="0"/>
              <a:t>vartotojų </a:t>
            </a:r>
            <a:r>
              <a:rPr lang="lt-LT" dirty="0"/>
              <a:t>darbas su </a:t>
            </a:r>
            <a:r>
              <a:rPr lang="lt-LT" dirty="0" smtClean="0"/>
              <a:t>baze. Transakcijos.</a:t>
            </a:r>
            <a:endParaRPr lang="en-US" altLang="lt-LT" sz="4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J.Stankevič</a:t>
            </a:r>
            <a:endParaRPr lang="en-US" altLang="lt-LT" dirty="0" smtClean="0"/>
          </a:p>
        </p:txBody>
      </p:sp>
    </p:spTree>
    <p:extLst>
      <p:ext uri="{BB962C8B-B14F-4D97-AF65-F5344CB8AC3E}">
        <p14:creationId xmlns:p14="http://schemas.microsoft.com/office/powerpoint/2010/main" val="241092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Transakcijų </a:t>
            </a:r>
            <a:r>
              <a:rPr lang="lt-LT" dirty="0"/>
              <a:t>lūžių priežastys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lt-LT" dirty="0" smtClean="0"/>
              <a:t>Jei transakciją nutraukia transakcijų </a:t>
            </a:r>
            <a:r>
              <a:rPr lang="lt-LT" dirty="0"/>
              <a:t>vykdymo </a:t>
            </a:r>
            <a:r>
              <a:rPr lang="lt-LT" dirty="0" smtClean="0"/>
              <a:t>kontrolės mechanizmas</a:t>
            </a:r>
            <a:r>
              <a:rPr lang="lt-LT" dirty="0"/>
              <a:t>, jei nustato, </a:t>
            </a:r>
            <a:endParaRPr lang="lt-LT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 smtClean="0"/>
              <a:t>kad </a:t>
            </a:r>
            <a:r>
              <a:rPr lang="lt-LT" dirty="0"/>
              <a:t>transakcija </a:t>
            </a:r>
            <a:r>
              <a:rPr lang="lt-LT" dirty="0" smtClean="0"/>
              <a:t>keičia kitų transakcijų rezultatą;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 smtClean="0"/>
              <a:t>Kad yra mirusių transakcijų, dėl ko susidaro kamštis.</a:t>
            </a:r>
            <a:endParaRPr lang="lt-LT" dirty="0"/>
          </a:p>
          <a:p>
            <a:pPr marL="514350" indent="-514350">
              <a:buFont typeface="+mj-lt"/>
              <a:buAutoNum type="arabicPeriod" startAt="4"/>
            </a:pPr>
            <a:r>
              <a:rPr lang="lt-LT" dirty="0" smtClean="0"/>
              <a:t>Kietojo </a:t>
            </a:r>
            <a:r>
              <a:rPr lang="lt-LT" dirty="0"/>
              <a:t>disko </a:t>
            </a:r>
            <a:r>
              <a:rPr lang="lt-LT" dirty="0" err="1"/>
              <a:t>trykiai</a:t>
            </a:r>
            <a:r>
              <a:rPr lang="lt-LT" dirty="0"/>
              <a:t> ar gedimai, </a:t>
            </a:r>
            <a:r>
              <a:rPr lang="lt-LT" dirty="0" smtClean="0"/>
              <a:t>dėl ko </a:t>
            </a:r>
            <a:r>
              <a:rPr lang="lt-LT" dirty="0"/>
              <a:t>gali </a:t>
            </a:r>
            <a:r>
              <a:rPr lang="lt-LT" dirty="0" smtClean="0"/>
              <a:t>būti prarasti kai </a:t>
            </a:r>
            <a:r>
              <a:rPr lang="lt-LT" dirty="0"/>
              <a:t>kurie </a:t>
            </a:r>
            <a:r>
              <a:rPr lang="lt-LT" dirty="0" smtClean="0"/>
              <a:t>duomenų blokai.</a:t>
            </a:r>
            <a:endParaRPr lang="lt-LT" dirty="0"/>
          </a:p>
          <a:p>
            <a:pPr marL="514350" indent="-514350">
              <a:buFont typeface="+mj-lt"/>
              <a:buAutoNum type="arabicPeriod" startAt="4"/>
            </a:pPr>
            <a:r>
              <a:rPr lang="lt-LT" dirty="0" smtClean="0"/>
              <a:t>Nenugalima jėga, pvz., įtampos </a:t>
            </a:r>
            <a:r>
              <a:rPr lang="lt-LT" dirty="0"/>
              <a:t>dingimai, gaisras, bomba</a:t>
            </a:r>
            <a:r>
              <a:rPr lang="lt-LT" dirty="0" smtClean="0"/>
              <a:t>, sabotažas</a:t>
            </a:r>
            <a:r>
              <a:rPr lang="lt-LT" dirty="0"/>
              <a:t>, </a:t>
            </a:r>
            <a:r>
              <a:rPr lang="lt-LT" dirty="0" smtClean="0"/>
              <a:t>netyčinis duomenų </a:t>
            </a:r>
            <a:r>
              <a:rPr lang="lt-LT" dirty="0"/>
              <a:t>ištrynimas </a:t>
            </a:r>
            <a:r>
              <a:rPr lang="lt-LT" dirty="0" smtClean="0"/>
              <a:t>ar sugadinimas </a:t>
            </a:r>
            <a:r>
              <a:rPr lang="lt-LT" dirty="0"/>
              <a:t>per </a:t>
            </a:r>
            <a:r>
              <a:rPr lang="lt-LT" dirty="0" smtClean="0"/>
              <a:t>klaidą </a:t>
            </a:r>
            <a:r>
              <a:rPr lang="lt-LT" dirty="0"/>
              <a:t>ir pan.</a:t>
            </a:r>
          </a:p>
        </p:txBody>
      </p:sp>
    </p:spTree>
    <p:extLst>
      <p:ext uri="{BB962C8B-B14F-4D97-AF65-F5344CB8AC3E}">
        <p14:creationId xmlns:p14="http://schemas.microsoft.com/office/powerpoint/2010/main" val="167909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Svarbūs </a:t>
            </a:r>
            <a:r>
              <a:rPr lang="lt-LT" dirty="0"/>
              <a:t>transakcijos </a:t>
            </a:r>
            <a:r>
              <a:rPr lang="lt-LT" dirty="0" smtClean="0"/>
              <a:t>vykdymo taškai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513" y="1700808"/>
            <a:ext cx="8583827" cy="4608512"/>
          </a:xfrm>
        </p:spPr>
        <p:txBody>
          <a:bodyPr/>
          <a:lstStyle/>
          <a:p>
            <a:pPr marL="0" indent="0">
              <a:buNone/>
            </a:pPr>
            <a:r>
              <a:rPr lang="lt-LT" sz="2400" dirty="0" smtClean="0"/>
              <a:t>Transakcijų kontrolės </a:t>
            </a:r>
            <a:r>
              <a:rPr lang="lt-LT" sz="2400" dirty="0"/>
              <a:t>mechanizmas seka tokius </a:t>
            </a:r>
            <a:r>
              <a:rPr lang="lt-LT" sz="2400" dirty="0" smtClean="0"/>
              <a:t>įvykius transakcijos </a:t>
            </a:r>
            <a:r>
              <a:rPr lang="lt-LT" sz="2400" dirty="0"/>
              <a:t>metu:</a:t>
            </a:r>
          </a:p>
          <a:p>
            <a:r>
              <a:rPr lang="lt-LT" sz="2400" dirty="0" smtClean="0"/>
              <a:t>BEGIN_TRANSACTION – žymi loginę </a:t>
            </a:r>
            <a:r>
              <a:rPr lang="lt-LT" sz="2400" dirty="0"/>
              <a:t>transakcijos </a:t>
            </a:r>
            <a:r>
              <a:rPr lang="lt-LT" sz="2400" dirty="0" smtClean="0"/>
              <a:t>pradžią;</a:t>
            </a:r>
            <a:endParaRPr lang="lt-LT" sz="2400" dirty="0"/>
          </a:p>
          <a:p>
            <a:r>
              <a:rPr lang="lt-LT" sz="2400" dirty="0" smtClean="0"/>
              <a:t>READ </a:t>
            </a:r>
            <a:r>
              <a:rPr lang="lt-LT" sz="2400" dirty="0"/>
              <a:t>arba </a:t>
            </a:r>
            <a:r>
              <a:rPr lang="lt-LT" sz="2400" dirty="0" smtClean="0"/>
              <a:t>WRITE – duomenų nuskaitymas ir keitimas;</a:t>
            </a:r>
            <a:endParaRPr lang="lt-LT" sz="2400" dirty="0"/>
          </a:p>
          <a:p>
            <a:r>
              <a:rPr lang="lt-LT" sz="2400" dirty="0" smtClean="0"/>
              <a:t>END_TRANSACTION </a:t>
            </a:r>
            <a:r>
              <a:rPr lang="lt-LT" sz="2400" dirty="0"/>
              <a:t>– žymi </a:t>
            </a:r>
            <a:r>
              <a:rPr lang="lt-LT" sz="2400" dirty="0" smtClean="0"/>
              <a:t>loginę </a:t>
            </a:r>
            <a:r>
              <a:rPr lang="lt-LT" sz="2400" dirty="0"/>
              <a:t>transakcijos </a:t>
            </a:r>
            <a:r>
              <a:rPr lang="lt-LT" sz="2400" dirty="0" smtClean="0"/>
              <a:t>pabaigą, bet reikia </a:t>
            </a:r>
            <a:r>
              <a:rPr lang="lt-LT" sz="2400" dirty="0"/>
              <a:t>dar patikrinti, kaip </a:t>
            </a:r>
            <a:r>
              <a:rPr lang="lt-LT" sz="2400" dirty="0" smtClean="0"/>
              <a:t>sėkmingai </a:t>
            </a:r>
            <a:r>
              <a:rPr lang="lt-LT" sz="2400" dirty="0"/>
              <a:t>ji </a:t>
            </a:r>
            <a:r>
              <a:rPr lang="lt-LT" sz="2400" dirty="0" smtClean="0"/>
              <a:t>baigėsi</a:t>
            </a:r>
            <a:r>
              <a:rPr lang="lt-LT" sz="2400" dirty="0"/>
              <a:t>, ar </a:t>
            </a:r>
            <a:r>
              <a:rPr lang="lt-LT" sz="2400" dirty="0" smtClean="0"/>
              <a:t>galima duomenis išsaugoti negrįžtamai;</a:t>
            </a:r>
            <a:endParaRPr lang="lt-LT" sz="2400" dirty="0"/>
          </a:p>
          <a:p>
            <a:r>
              <a:rPr lang="lt-LT" sz="2400" dirty="0" smtClean="0"/>
              <a:t>COMMIT_TARNSACTION </a:t>
            </a:r>
            <a:r>
              <a:rPr lang="lt-LT" sz="2400" dirty="0"/>
              <a:t>– žymi </a:t>
            </a:r>
            <a:r>
              <a:rPr lang="lt-LT" sz="2400" dirty="0" smtClean="0"/>
              <a:t>sėkmingą transakcijos įvykdymą, </a:t>
            </a:r>
            <a:r>
              <a:rPr lang="lt-LT" sz="2400" dirty="0"/>
              <a:t>duomenys gali </a:t>
            </a:r>
            <a:r>
              <a:rPr lang="lt-LT" sz="2400" dirty="0" smtClean="0"/>
              <a:t>būti </a:t>
            </a:r>
            <a:r>
              <a:rPr lang="lt-LT" sz="2400" dirty="0"/>
              <a:t>atnaujinti </a:t>
            </a:r>
            <a:r>
              <a:rPr lang="lt-LT" sz="2400" dirty="0" smtClean="0"/>
              <a:t>negrįžtamai;</a:t>
            </a:r>
            <a:endParaRPr lang="lt-LT" sz="2400" dirty="0"/>
          </a:p>
          <a:p>
            <a:r>
              <a:rPr lang="lt-LT" sz="2400" dirty="0" smtClean="0"/>
              <a:t>ROLLBACK </a:t>
            </a:r>
            <a:r>
              <a:rPr lang="lt-LT" sz="2400" dirty="0"/>
              <a:t>arba ABORT –žymi </a:t>
            </a:r>
            <a:r>
              <a:rPr lang="lt-LT" sz="2400" dirty="0" smtClean="0"/>
              <a:t>nesėkmingą baigtį. Reikia atstatyti </a:t>
            </a:r>
            <a:r>
              <a:rPr lang="lt-LT" sz="2400" dirty="0"/>
              <a:t>pakeitimus </a:t>
            </a:r>
            <a:r>
              <a:rPr lang="lt-LT" sz="2400" dirty="0" smtClean="0"/>
              <a:t>į pradinį būseną.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28777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Svarbūs transakcijos vykdymo taškai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Kai kurios atstatymo technikos reikalauja </a:t>
            </a:r>
            <a:r>
              <a:rPr lang="lt-LT" dirty="0" smtClean="0"/>
              <a:t>papildomų loginių taškų:</a:t>
            </a:r>
            <a:endParaRPr lang="lt-LT" dirty="0"/>
          </a:p>
          <a:p>
            <a:r>
              <a:rPr lang="lt-LT" dirty="0" smtClean="0"/>
              <a:t>UNDO </a:t>
            </a:r>
            <a:r>
              <a:rPr lang="lt-LT" dirty="0"/>
              <a:t>panaši </a:t>
            </a:r>
            <a:r>
              <a:rPr lang="lt-LT" dirty="0" smtClean="0"/>
              <a:t>į </a:t>
            </a:r>
            <a:r>
              <a:rPr lang="lt-LT" dirty="0"/>
              <a:t>ROLLBACK, </a:t>
            </a:r>
            <a:r>
              <a:rPr lang="lt-LT" dirty="0" smtClean="0"/>
              <a:t>tačiau įtakoja </a:t>
            </a:r>
            <a:r>
              <a:rPr lang="lt-LT" dirty="0"/>
              <a:t>ne </a:t>
            </a:r>
            <a:r>
              <a:rPr lang="lt-LT" dirty="0" smtClean="0"/>
              <a:t>visą transakciją, o tik paskutinį veiksmą;</a:t>
            </a:r>
            <a:endParaRPr lang="lt-LT" dirty="0"/>
          </a:p>
          <a:p>
            <a:r>
              <a:rPr lang="lt-LT" dirty="0" smtClean="0"/>
              <a:t>REDO </a:t>
            </a:r>
            <a:r>
              <a:rPr lang="lt-LT" dirty="0"/>
              <a:t>nurodo, kad tam tikros operacijos turi </a:t>
            </a:r>
            <a:r>
              <a:rPr lang="lt-LT" dirty="0" smtClean="0"/>
              <a:t>būti atliktos pakartotinai</a:t>
            </a:r>
            <a:r>
              <a:rPr lang="lt-LT" dirty="0"/>
              <a:t>, kad </a:t>
            </a:r>
            <a:r>
              <a:rPr lang="lt-LT" dirty="0" smtClean="0"/>
              <a:t>būtų </a:t>
            </a:r>
            <a:r>
              <a:rPr lang="lt-LT" dirty="0"/>
              <a:t>galima </a:t>
            </a:r>
            <a:r>
              <a:rPr lang="lt-LT" dirty="0" smtClean="0"/>
              <a:t>įsitikinti sėkminga transakcijos baigtimi </a:t>
            </a:r>
            <a:r>
              <a:rPr lang="lt-LT" dirty="0"/>
              <a:t>(visi duomenys tikrai gerai atnaujinti</a:t>
            </a:r>
            <a:r>
              <a:rPr lang="lt-LT" dirty="0" smtClean="0"/>
              <a:t>).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3758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Transakcijos vykdymas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070" y="1327347"/>
            <a:ext cx="7262703" cy="2772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99070" y="4226011"/>
            <a:ext cx="8021402" cy="2083309"/>
          </a:xfrm>
        </p:spPr>
        <p:txBody>
          <a:bodyPr/>
          <a:lstStyle/>
          <a:p>
            <a:r>
              <a:rPr lang="lt-LT" sz="2000" dirty="0"/>
              <a:t>D</a:t>
            </a:r>
            <a:r>
              <a:rPr lang="en-US" sz="2000" dirty="0" err="1" smtClean="0"/>
              <a:t>ali</a:t>
            </a:r>
            <a:r>
              <a:rPr lang="lt-LT" sz="2000" dirty="0" err="1" smtClean="0"/>
              <a:t>nai</a:t>
            </a:r>
            <a:r>
              <a:rPr lang="en-US" sz="2000" dirty="0" smtClean="0"/>
              <a:t> </a:t>
            </a:r>
            <a:r>
              <a:rPr lang="en-US" sz="2000" dirty="0" err="1"/>
              <a:t>baigta</a:t>
            </a:r>
            <a:r>
              <a:rPr lang="en-US" sz="2000" dirty="0"/>
              <a:t> </a:t>
            </a:r>
            <a:r>
              <a:rPr lang="en-US" sz="2000" dirty="0" err="1"/>
              <a:t>transakcija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lt-LT" sz="2000" dirty="0" err="1" smtClean="0"/>
              <a:t>ang</a:t>
            </a:r>
            <a:r>
              <a:rPr lang="lt-LT" sz="2000" dirty="0" smtClean="0"/>
              <a:t>. </a:t>
            </a:r>
            <a:r>
              <a:rPr lang="en-US" sz="2000" i="1" dirty="0" smtClean="0"/>
              <a:t>partially </a:t>
            </a:r>
            <a:r>
              <a:rPr lang="en-US" sz="2000" i="1" dirty="0"/>
              <a:t>committed</a:t>
            </a:r>
            <a:r>
              <a:rPr lang="en-US" sz="2000" dirty="0"/>
              <a:t>) </a:t>
            </a:r>
            <a:r>
              <a:rPr lang="en-US" sz="2000" dirty="0" err="1" smtClean="0"/>
              <a:t>dar</a:t>
            </a:r>
            <a:r>
              <a:rPr lang="lt-LT" sz="2000" dirty="0" smtClean="0"/>
              <a:t> nebaigta</a:t>
            </a:r>
            <a:r>
              <a:rPr lang="lt-LT" sz="2000" dirty="0"/>
              <a:t>, gali </a:t>
            </a:r>
            <a:r>
              <a:rPr lang="lt-LT" sz="2000" dirty="0" smtClean="0"/>
              <a:t>reikėti papildomų testų, </a:t>
            </a:r>
            <a:r>
              <a:rPr lang="lt-LT" sz="2000" dirty="0"/>
              <a:t>ar tikrai </a:t>
            </a:r>
            <a:r>
              <a:rPr lang="lt-LT" sz="2000" dirty="0" smtClean="0"/>
              <a:t>viskas </a:t>
            </a:r>
            <a:r>
              <a:rPr lang="pt-BR" sz="2000" dirty="0" smtClean="0"/>
              <a:t>gerai</a:t>
            </a:r>
            <a:r>
              <a:rPr lang="pt-BR" sz="2000" dirty="0"/>
              <a:t>, ar </a:t>
            </a:r>
            <a:r>
              <a:rPr lang="pt-BR" sz="2000" dirty="0" smtClean="0"/>
              <a:t>n</a:t>
            </a:r>
            <a:r>
              <a:rPr lang="lt-LT" sz="2000" dirty="0" smtClean="0"/>
              <a:t>ė</a:t>
            </a:r>
            <a:r>
              <a:rPr lang="pt-BR" sz="2000" dirty="0" smtClean="0"/>
              <a:t>ra </a:t>
            </a:r>
            <a:r>
              <a:rPr lang="pt-BR" sz="2000" dirty="0"/>
              <a:t>interferencijos su kitomis transakcijomis.</a:t>
            </a:r>
          </a:p>
          <a:p>
            <a:r>
              <a:rPr lang="lt-LT" sz="2000" dirty="0"/>
              <a:t>Transakcija užbaigta </a:t>
            </a:r>
            <a:r>
              <a:rPr lang="lt-LT" sz="2000" dirty="0" smtClean="0"/>
              <a:t>(</a:t>
            </a:r>
            <a:r>
              <a:rPr lang="lt-LT" sz="2000" dirty="0" err="1" smtClean="0"/>
              <a:t>ang</a:t>
            </a:r>
            <a:r>
              <a:rPr lang="lt-LT" sz="2000" dirty="0" smtClean="0"/>
              <a:t>. </a:t>
            </a:r>
            <a:r>
              <a:rPr lang="lt-LT" sz="2000" i="1" dirty="0" err="1" smtClean="0"/>
              <a:t>terminated</a:t>
            </a:r>
            <a:r>
              <a:rPr lang="lt-LT" sz="2000" dirty="0"/>
              <a:t>) – tai </a:t>
            </a:r>
            <a:r>
              <a:rPr lang="lt-LT" sz="2000" dirty="0" smtClean="0"/>
              <a:t>būsena, kuri rodo</a:t>
            </a:r>
            <a:r>
              <a:rPr lang="lt-LT" sz="2000" dirty="0"/>
              <a:t>, kad transakcija yra šalinama iš sistemos </a:t>
            </a:r>
            <a:r>
              <a:rPr lang="lt-LT" sz="2000" dirty="0" smtClean="0"/>
              <a:t>su kažkokia </a:t>
            </a:r>
            <a:r>
              <a:rPr lang="lt-LT" sz="2000" dirty="0"/>
              <a:t>baigtimi.</a:t>
            </a:r>
          </a:p>
        </p:txBody>
      </p:sp>
    </p:spTree>
    <p:extLst>
      <p:ext uri="{BB962C8B-B14F-4D97-AF65-F5344CB8AC3E}">
        <p14:creationId xmlns:p14="http://schemas.microsoft.com/office/powerpoint/2010/main" val="286978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Transakcijos žurnalas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Tam, kad avarijos atveju </a:t>
            </a:r>
            <a:r>
              <a:rPr lang="lt-LT" dirty="0" smtClean="0"/>
              <a:t>būtų </a:t>
            </a:r>
            <a:r>
              <a:rPr lang="lt-LT" dirty="0"/>
              <a:t>galima </a:t>
            </a:r>
            <a:r>
              <a:rPr lang="lt-LT" dirty="0" smtClean="0"/>
              <a:t>atstatyti </a:t>
            </a:r>
            <a:r>
              <a:rPr lang="it-IT" dirty="0" smtClean="0"/>
              <a:t>pradin</a:t>
            </a:r>
            <a:r>
              <a:rPr lang="lt-LT" dirty="0" smtClean="0"/>
              <a:t>į</a:t>
            </a:r>
            <a:r>
              <a:rPr lang="it-IT" dirty="0" smtClean="0"/>
              <a:t> b</a:t>
            </a:r>
            <a:r>
              <a:rPr lang="lt-LT" dirty="0" smtClean="0"/>
              <a:t>ū</a:t>
            </a:r>
            <a:r>
              <a:rPr lang="it-IT" dirty="0" smtClean="0"/>
              <a:t>v</a:t>
            </a:r>
            <a:r>
              <a:rPr lang="lt-LT" dirty="0" smtClean="0"/>
              <a:t>į</a:t>
            </a:r>
            <a:r>
              <a:rPr lang="it-IT" dirty="0" smtClean="0"/>
              <a:t>, </a:t>
            </a:r>
            <a:r>
              <a:rPr lang="it-IT" dirty="0"/>
              <a:t>sistema veda </a:t>
            </a:r>
            <a:r>
              <a:rPr lang="it-IT" dirty="0" smtClean="0"/>
              <a:t>žurnal</a:t>
            </a:r>
            <a:r>
              <a:rPr lang="lt-LT" dirty="0" smtClean="0"/>
              <a:t>ą</a:t>
            </a:r>
            <a:r>
              <a:rPr lang="it-IT" dirty="0" smtClean="0"/>
              <a:t>, kuris</a:t>
            </a:r>
            <a:r>
              <a:rPr lang="lt-LT" dirty="0" smtClean="0"/>
              <a:t> saugomas </a:t>
            </a:r>
            <a:r>
              <a:rPr lang="lt-LT" dirty="0"/>
              <a:t>diske, </a:t>
            </a:r>
            <a:r>
              <a:rPr lang="lt-LT" dirty="0" err="1"/>
              <a:t>t.y</a:t>
            </a:r>
            <a:r>
              <a:rPr lang="lt-LT" dirty="0"/>
              <a:t>. </a:t>
            </a:r>
            <a:r>
              <a:rPr lang="lt-LT" dirty="0" smtClean="0"/>
              <a:t>1- 4 </a:t>
            </a:r>
            <a:r>
              <a:rPr lang="lt-LT" dirty="0" err="1" smtClean="0"/>
              <a:t>trykių</a:t>
            </a:r>
            <a:r>
              <a:rPr lang="lt-LT" dirty="0" smtClean="0"/>
              <a:t> atvejais informacija </a:t>
            </a:r>
            <a:r>
              <a:rPr lang="lt-LT" dirty="0"/>
              <a:t>jame lieka.</a:t>
            </a:r>
          </a:p>
          <a:p>
            <a:r>
              <a:rPr lang="sv-SE" dirty="0"/>
              <a:t>Žurnalas taip pat gali buti kopijuojamas atsargai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0079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Transakcijos žurnalas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Galimi įrašai žurnale (T – transakcijos ID):</a:t>
            </a:r>
          </a:p>
          <a:p>
            <a:r>
              <a:rPr lang="lt-LT" dirty="0"/>
              <a:t> [</a:t>
            </a:r>
            <a:r>
              <a:rPr lang="lt-LT" dirty="0" err="1"/>
              <a:t>start_transaction</a:t>
            </a:r>
            <a:r>
              <a:rPr lang="lt-LT" dirty="0"/>
              <a:t>, T]</a:t>
            </a:r>
          </a:p>
          <a:p>
            <a:r>
              <a:rPr lang="en-US" dirty="0"/>
              <a:t> [</a:t>
            </a:r>
            <a:r>
              <a:rPr lang="en-US" dirty="0" err="1"/>
              <a:t>write_item</a:t>
            </a:r>
            <a:r>
              <a:rPr lang="en-US" dirty="0"/>
              <a:t>, T, X, </a:t>
            </a:r>
            <a:r>
              <a:rPr lang="en-US" dirty="0" err="1"/>
              <a:t>old_value</a:t>
            </a:r>
            <a:r>
              <a:rPr lang="en-US" dirty="0"/>
              <a:t>, </a:t>
            </a:r>
            <a:r>
              <a:rPr lang="en-US" dirty="0" err="1"/>
              <a:t>new_value</a:t>
            </a:r>
            <a:r>
              <a:rPr lang="en-US" dirty="0"/>
              <a:t>] </a:t>
            </a:r>
            <a:r>
              <a:rPr lang="en-US" dirty="0" smtClean="0"/>
              <a:t>–</a:t>
            </a:r>
            <a:r>
              <a:rPr lang="lt-LT" dirty="0" smtClean="0"/>
              <a:t>kai pakeistas įrašas </a:t>
            </a:r>
            <a:r>
              <a:rPr lang="lt-LT" dirty="0"/>
              <a:t>X</a:t>
            </a:r>
          </a:p>
          <a:p>
            <a:r>
              <a:rPr lang="lt-LT" dirty="0"/>
              <a:t> [</a:t>
            </a:r>
            <a:r>
              <a:rPr lang="lt-LT" dirty="0" err="1"/>
              <a:t>read_item</a:t>
            </a:r>
            <a:r>
              <a:rPr lang="lt-LT" dirty="0"/>
              <a:t>, T, X]</a:t>
            </a:r>
          </a:p>
          <a:p>
            <a:r>
              <a:rPr lang="lt-LT" dirty="0"/>
              <a:t> [</a:t>
            </a:r>
            <a:r>
              <a:rPr lang="lt-LT" dirty="0" err="1"/>
              <a:t>commit</a:t>
            </a:r>
            <a:r>
              <a:rPr lang="lt-LT" dirty="0"/>
              <a:t>, T]</a:t>
            </a:r>
          </a:p>
          <a:p>
            <a:r>
              <a:rPr lang="lt-LT" dirty="0"/>
              <a:t> [</a:t>
            </a:r>
            <a:r>
              <a:rPr lang="lt-LT" dirty="0" err="1"/>
              <a:t>abort</a:t>
            </a:r>
            <a:r>
              <a:rPr lang="lt-LT" dirty="0"/>
              <a:t>, T]</a:t>
            </a:r>
          </a:p>
        </p:txBody>
      </p:sp>
    </p:spTree>
    <p:extLst>
      <p:ext uri="{BB962C8B-B14F-4D97-AF65-F5344CB8AC3E}">
        <p14:creationId xmlns:p14="http://schemas.microsoft.com/office/powerpoint/2010/main" val="2897111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Literatūros sąrašas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 smtClean="0"/>
              <a:t>T.Connolly</a:t>
            </a:r>
            <a:r>
              <a:rPr lang="lt-LT" dirty="0" smtClean="0"/>
              <a:t>, </a:t>
            </a:r>
            <a:r>
              <a:rPr lang="lt-LT" dirty="0" err="1" smtClean="0"/>
              <a:t>C.Begg</a:t>
            </a:r>
            <a:r>
              <a:rPr lang="lt-LT" dirty="0" smtClean="0"/>
              <a:t>. </a:t>
            </a:r>
            <a:r>
              <a:rPr lang="lt-LT" dirty="0" err="1" smtClean="0"/>
              <a:t>Database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r>
              <a:rPr lang="lt-LT" dirty="0" smtClean="0"/>
              <a:t>. 5th </a:t>
            </a:r>
            <a:r>
              <a:rPr lang="lt-LT" dirty="0" err="1" smtClean="0"/>
              <a:t>ed</a:t>
            </a:r>
            <a:r>
              <a:rPr lang="lt-LT" dirty="0" smtClean="0"/>
              <a:t>., </a:t>
            </a:r>
            <a:r>
              <a:rPr lang="en-US" dirty="0"/>
              <a:t>Addison-</a:t>
            </a:r>
            <a:r>
              <a:rPr lang="lt-LT" dirty="0" err="1"/>
              <a:t>Wesley</a:t>
            </a:r>
            <a:r>
              <a:rPr lang="lt-LT" dirty="0"/>
              <a:t>, </a:t>
            </a:r>
            <a:r>
              <a:rPr lang="lt-LT" dirty="0" smtClean="0"/>
              <a:t>2010. </a:t>
            </a:r>
          </a:p>
          <a:p>
            <a:r>
              <a:rPr lang="lt-LT" dirty="0" err="1" smtClean="0"/>
              <a:t>R.Elmasri</a:t>
            </a:r>
            <a:r>
              <a:rPr lang="lt-LT" dirty="0"/>
              <a:t>, </a:t>
            </a:r>
            <a:r>
              <a:rPr lang="lt-LT" dirty="0" err="1"/>
              <a:t>S.Navathe</a:t>
            </a:r>
            <a:r>
              <a:rPr lang="lt-LT" dirty="0"/>
              <a:t>. Fundamentals </a:t>
            </a:r>
            <a:r>
              <a:rPr lang="lt-LT" dirty="0" err="1" smtClean="0"/>
              <a:t>of</a:t>
            </a:r>
            <a:r>
              <a:rPr lang="lt-LT" dirty="0"/>
              <a:t> </a:t>
            </a:r>
            <a:r>
              <a:rPr lang="en-US" dirty="0" smtClean="0"/>
              <a:t>Database </a:t>
            </a:r>
            <a:r>
              <a:rPr lang="en-US" dirty="0"/>
              <a:t>Systems. 3rd ed., </a:t>
            </a:r>
            <a:r>
              <a:rPr lang="en-US" dirty="0" smtClean="0"/>
              <a:t>Addison-</a:t>
            </a:r>
            <a:r>
              <a:rPr lang="lt-LT" dirty="0" err="1" smtClean="0"/>
              <a:t>Wesley</a:t>
            </a:r>
            <a:r>
              <a:rPr lang="lt-LT" dirty="0"/>
              <a:t>, 2003</a:t>
            </a:r>
            <a:r>
              <a:rPr lang="lt-LT" dirty="0" smtClean="0"/>
              <a:t>.</a:t>
            </a:r>
          </a:p>
          <a:p>
            <a:r>
              <a:rPr lang="lt-LT" dirty="0" err="1"/>
              <a:t>R.Baronas</a:t>
            </a:r>
            <a:r>
              <a:rPr lang="lt-LT" dirty="0"/>
              <a:t>. </a:t>
            </a:r>
            <a:r>
              <a:rPr lang="lt-LT" dirty="0" smtClean="0"/>
              <a:t>Duomenų bazių valdymo sistemos</a:t>
            </a:r>
            <a:r>
              <a:rPr lang="lt-LT" dirty="0"/>
              <a:t>. TEV, 2005.</a:t>
            </a:r>
          </a:p>
        </p:txBody>
      </p:sp>
    </p:spTree>
    <p:extLst>
      <p:ext uri="{BB962C8B-B14F-4D97-AF65-F5344CB8AC3E}">
        <p14:creationId xmlns:p14="http://schemas.microsoft.com/office/powerpoint/2010/main" val="365483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</a:t>
            </a:r>
            <a:r>
              <a:rPr lang="pt-BR" dirty="0" smtClean="0"/>
              <a:t>augelio vartotoj</a:t>
            </a:r>
            <a:r>
              <a:rPr lang="lt-LT" dirty="0" smtClean="0"/>
              <a:t>ų</a:t>
            </a:r>
            <a:r>
              <a:rPr lang="pt-BR" dirty="0" smtClean="0"/>
              <a:t> sistem</a:t>
            </a:r>
            <a:r>
              <a:rPr lang="lt-LT" dirty="0" smtClean="0"/>
              <a:t>o</a:t>
            </a:r>
            <a:r>
              <a:rPr lang="pt-BR" dirty="0" smtClean="0"/>
              <a:t>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00808"/>
            <a:ext cx="8439665" cy="4608512"/>
          </a:xfrm>
        </p:spPr>
        <p:txBody>
          <a:bodyPr/>
          <a:lstStyle/>
          <a:p>
            <a:r>
              <a:rPr lang="lt-LT" dirty="0"/>
              <a:t>Galim išskirti vieno ar daugelio </a:t>
            </a:r>
            <a:r>
              <a:rPr lang="lt-LT" dirty="0" smtClean="0"/>
              <a:t>vartotojų sistemas</a:t>
            </a:r>
            <a:r>
              <a:rPr lang="lt-LT" dirty="0"/>
              <a:t>.</a:t>
            </a:r>
          </a:p>
          <a:p>
            <a:r>
              <a:rPr lang="lt-LT" dirty="0"/>
              <a:t>Kai dirbama iš karto keliomis programomis, </a:t>
            </a:r>
            <a:r>
              <a:rPr lang="lt-LT" dirty="0" smtClean="0"/>
              <a:t>galimi keli </a:t>
            </a:r>
            <a:r>
              <a:rPr lang="lt-LT" dirty="0"/>
              <a:t>režimai:</a:t>
            </a:r>
          </a:p>
          <a:p>
            <a:pPr lvl="1"/>
            <a:r>
              <a:rPr lang="lt-LT" dirty="0" smtClean="0"/>
              <a:t>Pakaitinis </a:t>
            </a:r>
            <a:r>
              <a:rPr lang="lt-LT" dirty="0"/>
              <a:t>(procesorius vienas, dalija savo </a:t>
            </a:r>
            <a:r>
              <a:rPr lang="lt-LT" dirty="0" smtClean="0"/>
              <a:t>laika skirtingoms </a:t>
            </a:r>
            <a:r>
              <a:rPr lang="lt-LT" dirty="0"/>
              <a:t>užduotims, pvz., kol vyksta </a:t>
            </a:r>
            <a:r>
              <a:rPr lang="lt-LT" dirty="0" smtClean="0"/>
              <a:t>skaitymas iš </a:t>
            </a:r>
            <a:r>
              <a:rPr lang="lt-LT" dirty="0"/>
              <a:t>disko, </a:t>
            </a:r>
            <a:r>
              <a:rPr lang="lt-LT" dirty="0" smtClean="0"/>
              <a:t>gali </a:t>
            </a:r>
            <a:r>
              <a:rPr lang="lt-LT" dirty="0"/>
              <a:t>dirbti kitus darbus)</a:t>
            </a:r>
          </a:p>
          <a:p>
            <a:pPr lvl="1"/>
            <a:r>
              <a:rPr lang="lt-LT" dirty="0" smtClean="0"/>
              <a:t>Vienalaikis </a:t>
            </a:r>
            <a:r>
              <a:rPr lang="lt-LT" dirty="0"/>
              <a:t>(keli procesoriai tvarkosi tuo pat metu </a:t>
            </a:r>
            <a:r>
              <a:rPr lang="lt-LT" dirty="0" smtClean="0"/>
              <a:t>su skirtingomis </a:t>
            </a:r>
            <a:r>
              <a:rPr lang="lt-LT" dirty="0"/>
              <a:t>užduotimis)</a:t>
            </a:r>
          </a:p>
          <a:p>
            <a:r>
              <a:rPr lang="lt-LT" dirty="0"/>
              <a:t>Pakaitinis modelis yra universalesnis. </a:t>
            </a:r>
            <a:r>
              <a:rPr lang="lt-LT" dirty="0" smtClean="0"/>
              <a:t>Laikysim</a:t>
            </a:r>
            <a:r>
              <a:rPr lang="lt-LT" dirty="0"/>
              <a:t>, kad </a:t>
            </a:r>
            <a:r>
              <a:rPr lang="lt-LT" dirty="0" smtClean="0"/>
              <a:t>keli vartotojai </a:t>
            </a:r>
            <a:r>
              <a:rPr lang="lt-LT" dirty="0"/>
              <a:t>vienu metu gali dirbti </a:t>
            </a:r>
            <a:r>
              <a:rPr lang="lt-LT" dirty="0" smtClean="0"/>
              <a:t>ir su </a:t>
            </a:r>
            <a:r>
              <a:rPr lang="lt-LT" dirty="0"/>
              <a:t>baze.</a:t>
            </a:r>
          </a:p>
        </p:txBody>
      </p:sp>
    </p:spTree>
    <p:extLst>
      <p:ext uri="{BB962C8B-B14F-4D97-AF65-F5344CB8AC3E}">
        <p14:creationId xmlns:p14="http://schemas.microsoft.com/office/powerpoint/2010/main" val="171325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Transakcija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Transakcija laikysim </a:t>
            </a:r>
            <a:r>
              <a:rPr lang="lt-LT" dirty="0" smtClean="0"/>
              <a:t>tokią procedūrą </a:t>
            </a:r>
            <a:r>
              <a:rPr lang="lt-LT" dirty="0"/>
              <a:t>ar užduoties </a:t>
            </a:r>
            <a:r>
              <a:rPr lang="lt-LT" dirty="0" smtClean="0"/>
              <a:t>dalį, kuri </a:t>
            </a:r>
            <a:r>
              <a:rPr lang="lt-LT" dirty="0"/>
              <a:t>gali </a:t>
            </a:r>
            <a:r>
              <a:rPr lang="lt-LT" dirty="0" smtClean="0"/>
              <a:t>būti įvykdyta </a:t>
            </a:r>
            <a:r>
              <a:rPr lang="lt-LT" dirty="0"/>
              <a:t>pilnai arba neturi </a:t>
            </a:r>
            <a:r>
              <a:rPr lang="lt-LT" dirty="0" smtClean="0"/>
              <a:t>būti įvykdyta išvis</a:t>
            </a:r>
            <a:r>
              <a:rPr lang="lt-LT" dirty="0"/>
              <a:t>, </a:t>
            </a:r>
            <a:r>
              <a:rPr lang="lt-LT" dirty="0" err="1"/>
              <a:t>t.y</a:t>
            </a:r>
            <a:r>
              <a:rPr lang="lt-LT" dirty="0"/>
              <a:t>. turi </a:t>
            </a:r>
            <a:r>
              <a:rPr lang="lt-LT" dirty="0" err="1"/>
              <a:t>atomiškumo</a:t>
            </a:r>
            <a:r>
              <a:rPr lang="lt-LT" dirty="0"/>
              <a:t> (</a:t>
            </a:r>
            <a:r>
              <a:rPr lang="lt-LT" dirty="0" err="1"/>
              <a:t>nedalomumo</a:t>
            </a:r>
            <a:r>
              <a:rPr lang="lt-LT" dirty="0"/>
              <a:t>) </a:t>
            </a:r>
            <a:r>
              <a:rPr lang="lt-LT" dirty="0" smtClean="0"/>
              <a:t>savybę.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4001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Transakcija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Kai transakcija pradedama vykdyti DBVS, </a:t>
            </a:r>
            <a:r>
              <a:rPr lang="lt-LT" dirty="0" smtClean="0"/>
              <a:t>sistema atsakinga </a:t>
            </a:r>
            <a:r>
              <a:rPr lang="lt-LT" dirty="0"/>
              <a:t>už tai, kad:</a:t>
            </a:r>
          </a:p>
          <a:p>
            <a:pPr lvl="1"/>
            <a:r>
              <a:rPr lang="lt-LT" dirty="0" smtClean="0"/>
              <a:t>Visi </a:t>
            </a:r>
            <a:r>
              <a:rPr lang="lt-LT" dirty="0"/>
              <a:t>transakcijos veiksmai butu atlikti </a:t>
            </a:r>
            <a:r>
              <a:rPr lang="lt-LT" dirty="0" smtClean="0"/>
              <a:t>sėkmingai ir pakeisti </a:t>
            </a:r>
            <a:r>
              <a:rPr lang="lt-LT" dirty="0"/>
              <a:t>duomenys </a:t>
            </a:r>
            <a:r>
              <a:rPr lang="lt-LT" dirty="0" smtClean="0"/>
              <a:t>negrįžtamai įrašyti į DB;</a:t>
            </a:r>
            <a:endParaRPr lang="lt-LT" dirty="0"/>
          </a:p>
          <a:p>
            <a:pPr lvl="1"/>
            <a:r>
              <a:rPr lang="lt-LT" dirty="0" smtClean="0"/>
              <a:t>Nesėkmės </a:t>
            </a:r>
            <a:r>
              <a:rPr lang="lt-LT" dirty="0"/>
              <a:t>atveju transakcija </a:t>
            </a:r>
            <a:r>
              <a:rPr lang="lt-LT" dirty="0" smtClean="0"/>
              <a:t>neįtakos </a:t>
            </a:r>
            <a:r>
              <a:rPr lang="lt-LT" dirty="0"/>
              <a:t>nei </a:t>
            </a:r>
            <a:r>
              <a:rPr lang="lt-LT" dirty="0" smtClean="0"/>
              <a:t>į rezultatą, nei į </a:t>
            </a:r>
            <a:r>
              <a:rPr lang="lt-LT" dirty="0"/>
              <a:t>bet kurios kitos transakcijos </a:t>
            </a:r>
            <a:r>
              <a:rPr lang="lt-LT" dirty="0" smtClean="0"/>
              <a:t>veikimą.</a:t>
            </a:r>
            <a:endParaRPr lang="lt-LT" dirty="0"/>
          </a:p>
          <a:p>
            <a:r>
              <a:rPr lang="lt-LT" dirty="0"/>
              <a:t>Antrasis atvejis rodo, kad laikini (tarpiniai) </a:t>
            </a:r>
            <a:r>
              <a:rPr lang="lt-LT" dirty="0" smtClean="0"/>
              <a:t>transakcijos duomenys </a:t>
            </a:r>
            <a:r>
              <a:rPr lang="lt-LT" dirty="0"/>
              <a:t>negali </a:t>
            </a:r>
            <a:r>
              <a:rPr lang="lt-LT" dirty="0" smtClean="0"/>
              <a:t>būti </a:t>
            </a:r>
            <a:r>
              <a:rPr lang="lt-LT" dirty="0"/>
              <a:t>rašomi </a:t>
            </a:r>
            <a:r>
              <a:rPr lang="lt-LT" dirty="0" smtClean="0"/>
              <a:t>į duomenų bazę, </a:t>
            </a:r>
            <a:r>
              <a:rPr lang="lt-LT" dirty="0"/>
              <a:t>kol </a:t>
            </a:r>
            <a:r>
              <a:rPr lang="lt-LT" dirty="0" smtClean="0"/>
              <a:t>visa transakcija nesibaigė.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6461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3600" dirty="0" smtClean="0"/>
              <a:t>Galimos su transakcijomis susijusios problemos</a:t>
            </a:r>
            <a:endParaRPr lang="lt-LT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Prarastas duomenų atnaujinimas </a:t>
            </a:r>
            <a:r>
              <a:rPr lang="lt-LT" dirty="0" smtClean="0"/>
              <a:t>(</a:t>
            </a:r>
            <a:r>
              <a:rPr lang="lt-LT" dirty="0" err="1" smtClean="0"/>
              <a:t>ang</a:t>
            </a:r>
            <a:r>
              <a:rPr lang="lt-LT" dirty="0" smtClean="0"/>
              <a:t>. </a:t>
            </a:r>
            <a:r>
              <a:rPr lang="lt-LT" dirty="0" err="1" smtClean="0"/>
              <a:t>lost</a:t>
            </a:r>
            <a:r>
              <a:rPr lang="lt-LT" dirty="0" smtClean="0"/>
              <a:t> </a:t>
            </a:r>
            <a:r>
              <a:rPr lang="lt-LT" dirty="0" err="1" smtClean="0"/>
              <a:t>update</a:t>
            </a:r>
            <a:r>
              <a:rPr lang="lt-LT" dirty="0" smtClean="0"/>
              <a:t>)</a:t>
            </a:r>
          </a:p>
          <a:p>
            <a:r>
              <a:rPr lang="lt-LT" dirty="0"/>
              <a:t>Klaidingas </a:t>
            </a:r>
            <a:r>
              <a:rPr lang="lt-LT" dirty="0" smtClean="0"/>
              <a:t>sumavimas</a:t>
            </a:r>
          </a:p>
          <a:p>
            <a:r>
              <a:rPr lang="en-US" dirty="0" err="1"/>
              <a:t>Nešvarus</a:t>
            </a:r>
            <a:r>
              <a:rPr lang="en-US" dirty="0"/>
              <a:t> </a:t>
            </a:r>
            <a:r>
              <a:rPr lang="en-US" dirty="0" err="1"/>
              <a:t>skaitymas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lt-LT" dirty="0" err="1" smtClean="0"/>
              <a:t>ang</a:t>
            </a:r>
            <a:r>
              <a:rPr lang="lt-LT" dirty="0" smtClean="0"/>
              <a:t>. </a:t>
            </a:r>
            <a:r>
              <a:rPr lang="en-US" dirty="0" smtClean="0"/>
              <a:t>temporary update,</a:t>
            </a:r>
            <a:r>
              <a:rPr lang="lt-LT" dirty="0" smtClean="0"/>
              <a:t> </a:t>
            </a:r>
            <a:r>
              <a:rPr lang="en-US" dirty="0" smtClean="0"/>
              <a:t>dirty </a:t>
            </a:r>
            <a:r>
              <a:rPr lang="en-US" dirty="0"/>
              <a:t>read</a:t>
            </a:r>
            <a:r>
              <a:rPr lang="en-US" dirty="0" smtClean="0"/>
              <a:t>)</a:t>
            </a:r>
            <a:endParaRPr lang="lt-LT" dirty="0" smtClean="0"/>
          </a:p>
          <a:p>
            <a:r>
              <a:rPr lang="lt-LT" dirty="0"/>
              <a:t>Neatsikartojantis dvigubas skaitymas</a:t>
            </a:r>
          </a:p>
        </p:txBody>
      </p:sp>
    </p:spTree>
    <p:extLst>
      <p:ext uri="{BB962C8B-B14F-4D97-AF65-F5344CB8AC3E}">
        <p14:creationId xmlns:p14="http://schemas.microsoft.com/office/powerpoint/2010/main" val="81863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Prarastas </a:t>
            </a:r>
            <a:r>
              <a:rPr lang="lt-LT" dirty="0" smtClean="0"/>
              <a:t>duomenų </a:t>
            </a:r>
            <a:r>
              <a:rPr lang="lt-LT" dirty="0"/>
              <a:t>atnaujinimas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26203"/>
            <a:ext cx="4401967" cy="3240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01967" y="1700808"/>
            <a:ext cx="4601990" cy="4608512"/>
          </a:xfrm>
        </p:spPr>
        <p:txBody>
          <a:bodyPr/>
          <a:lstStyle/>
          <a:p>
            <a:pPr marL="0" indent="0">
              <a:buNone/>
            </a:pPr>
            <a:r>
              <a:rPr lang="lt-LT" sz="2400" dirty="0"/>
              <a:t>Tai atsitinka tada, </a:t>
            </a:r>
            <a:r>
              <a:rPr lang="lt-LT" sz="2400" dirty="0" smtClean="0"/>
              <a:t>kai vienas </a:t>
            </a:r>
            <a:r>
              <a:rPr lang="lt-LT" sz="2400" dirty="0"/>
              <a:t>vartotojas </a:t>
            </a:r>
            <a:r>
              <a:rPr lang="lt-LT" sz="2400" dirty="0" smtClean="0"/>
              <a:t>įrašą nuskaito </a:t>
            </a:r>
            <a:r>
              <a:rPr lang="lt-LT" sz="2400" dirty="0"/>
              <a:t>ir ilgai </a:t>
            </a:r>
            <a:r>
              <a:rPr lang="lt-LT" sz="2400" dirty="0" smtClean="0"/>
              <a:t>jį apdoroja</a:t>
            </a:r>
            <a:r>
              <a:rPr lang="lt-LT" sz="2400" dirty="0"/>
              <a:t>, tuo </a:t>
            </a:r>
            <a:r>
              <a:rPr lang="lt-LT" sz="2400" dirty="0" smtClean="0"/>
              <a:t>tarpu kitas </a:t>
            </a:r>
            <a:r>
              <a:rPr lang="lt-LT" sz="2400" dirty="0"/>
              <a:t>per </a:t>
            </a:r>
            <a:r>
              <a:rPr lang="lt-LT" sz="2400" dirty="0" smtClean="0"/>
              <a:t>tą laiką įrašą spėja atnaujinti. Pirmasis </a:t>
            </a:r>
            <a:r>
              <a:rPr lang="lt-LT" sz="2400" dirty="0"/>
              <a:t>atnaujina </a:t>
            </a:r>
            <a:r>
              <a:rPr lang="lt-LT" sz="2400" dirty="0" smtClean="0"/>
              <a:t>ką tik atnaujintus duomenis</a:t>
            </a:r>
            <a:r>
              <a:rPr lang="lt-LT" sz="2400" dirty="0"/>
              <a:t>, </a:t>
            </a:r>
            <a:r>
              <a:rPr lang="lt-LT" sz="2400" dirty="0" err="1"/>
              <a:t>t.y</a:t>
            </a:r>
            <a:r>
              <a:rPr lang="lt-LT" sz="2400" dirty="0"/>
              <a:t>. </a:t>
            </a:r>
            <a:r>
              <a:rPr lang="lt-LT" sz="2400" dirty="0" smtClean="0"/>
              <a:t>antrojo vartotojo atliktas veiksmas yra nebepastebimas.</a:t>
            </a:r>
            <a:endParaRPr lang="lt-LT" sz="2400" dirty="0"/>
          </a:p>
          <a:p>
            <a:pPr marL="0" indent="0">
              <a:buNone/>
            </a:pPr>
            <a:r>
              <a:rPr lang="lt-LT" sz="2400" dirty="0"/>
              <a:t>T2 </a:t>
            </a:r>
            <a:r>
              <a:rPr lang="lt-LT" sz="2400" dirty="0" smtClean="0"/>
              <a:t>duomenų nuskaitymas “</a:t>
            </a:r>
            <a:r>
              <a:rPr lang="lt-LT" sz="2400" dirty="0"/>
              <a:t>užmuša” T1 </a:t>
            </a:r>
            <a:r>
              <a:rPr lang="lt-LT" sz="2400" dirty="0" smtClean="0"/>
              <a:t>padaryta pakeitimą, kadangi duomenys </a:t>
            </a:r>
            <a:r>
              <a:rPr lang="lt-LT" sz="2400" dirty="0"/>
              <a:t>darosi </a:t>
            </a:r>
            <a:r>
              <a:rPr lang="lt-LT" sz="2400" dirty="0" smtClean="0"/>
              <a:t>vėl tokie </a:t>
            </a:r>
            <a:r>
              <a:rPr lang="lt-LT" sz="2400" dirty="0"/>
              <a:t>pat, kokie </a:t>
            </a:r>
            <a:r>
              <a:rPr lang="lt-LT" sz="2400" dirty="0" smtClean="0"/>
              <a:t>buvo duomenų bazėje</a:t>
            </a:r>
            <a:r>
              <a:rPr lang="lt-LT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795" y="5848865"/>
            <a:ext cx="21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smtClean="0"/>
              <a:t>T</a:t>
            </a:r>
            <a:r>
              <a:rPr lang="lt-LT" baseline="-25000" dirty="0" smtClean="0"/>
              <a:t>1</a:t>
            </a:r>
            <a:r>
              <a:rPr lang="lt-LT" dirty="0" smtClean="0"/>
              <a:t> ir T</a:t>
            </a:r>
            <a:r>
              <a:rPr lang="lt-LT" baseline="-25000" dirty="0" smtClean="0"/>
              <a:t>2</a:t>
            </a:r>
            <a:r>
              <a:rPr lang="lt-LT" dirty="0" smtClean="0"/>
              <a:t> - transakcijos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3210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Klaidingas sumavimas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972" y="1700808"/>
            <a:ext cx="3710250" cy="441023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8222" y="1700808"/>
            <a:ext cx="4942250" cy="4608512"/>
          </a:xfrm>
        </p:spPr>
        <p:txBody>
          <a:bodyPr/>
          <a:lstStyle/>
          <a:p>
            <a:r>
              <a:rPr lang="lt-LT" dirty="0"/>
              <a:t>Jei </a:t>
            </a:r>
            <a:r>
              <a:rPr lang="lt-LT" dirty="0" smtClean="0"/>
              <a:t>skaičiuojama  </a:t>
            </a:r>
            <a:r>
              <a:rPr lang="lt-LT" dirty="0" err="1" smtClean="0"/>
              <a:t>agregacinės</a:t>
            </a:r>
            <a:r>
              <a:rPr lang="lt-LT" dirty="0" smtClean="0"/>
              <a:t> (grupavimo) f-jos vertė </a:t>
            </a:r>
            <a:r>
              <a:rPr lang="lt-LT" dirty="0"/>
              <a:t>(per </a:t>
            </a:r>
            <a:r>
              <a:rPr lang="lt-LT" dirty="0" smtClean="0"/>
              <a:t>daugelį įrašų), </a:t>
            </a:r>
            <a:r>
              <a:rPr lang="lt-LT" dirty="0"/>
              <a:t>o </a:t>
            </a:r>
            <a:r>
              <a:rPr lang="lt-LT" dirty="0" smtClean="0"/>
              <a:t>kitas vartotojas </a:t>
            </a:r>
            <a:r>
              <a:rPr lang="lt-LT" dirty="0"/>
              <a:t>tuo </a:t>
            </a:r>
            <a:r>
              <a:rPr lang="lt-LT" dirty="0" smtClean="0"/>
              <a:t>pat metu </a:t>
            </a:r>
            <a:r>
              <a:rPr lang="lt-LT" dirty="0"/>
              <a:t>kai kuriuos </a:t>
            </a:r>
            <a:r>
              <a:rPr lang="lt-LT" dirty="0" smtClean="0"/>
              <a:t>jų atnaujina</a:t>
            </a:r>
            <a:r>
              <a:rPr lang="lt-LT" dirty="0"/>
              <a:t>, tai f-ja </a:t>
            </a:r>
            <a:r>
              <a:rPr lang="lt-LT" dirty="0" smtClean="0"/>
              <a:t>bus suskaičiuota, panaudojant dalį atnaujintų duomenų, dalį </a:t>
            </a:r>
            <a:r>
              <a:rPr lang="lt-LT" dirty="0"/>
              <a:t>– dar </a:t>
            </a:r>
            <a:r>
              <a:rPr lang="lt-LT" dirty="0" smtClean="0"/>
              <a:t>nespėtų atnaujinti</a:t>
            </a:r>
            <a:r>
              <a:rPr lang="lt-L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143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Kitos galimos problemos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/>
              <a:t>Nešvarus skaitymas </a:t>
            </a:r>
            <a:r>
              <a:rPr lang="lt-LT" dirty="0" smtClean="0"/>
              <a:t>: </a:t>
            </a:r>
            <a:r>
              <a:rPr lang="lt-LT" dirty="0"/>
              <a:t>duomenys buvo </a:t>
            </a:r>
            <a:r>
              <a:rPr lang="lt-LT" dirty="0" smtClean="0"/>
              <a:t>įrašyti laikinai (</a:t>
            </a:r>
            <a:r>
              <a:rPr lang="lt-LT" dirty="0"/>
              <a:t>tarpiniai), bet </a:t>
            </a:r>
            <a:r>
              <a:rPr lang="lt-LT" dirty="0" smtClean="0"/>
              <a:t>dėl </a:t>
            </a:r>
            <a:r>
              <a:rPr lang="lt-LT" dirty="0" err="1"/>
              <a:t>trykio</a:t>
            </a:r>
            <a:r>
              <a:rPr lang="lt-LT" dirty="0"/>
              <a:t> transakcija </a:t>
            </a:r>
            <a:r>
              <a:rPr lang="lt-LT" dirty="0" smtClean="0"/>
              <a:t>lūžo. Kitas vartotojas </a:t>
            </a:r>
            <a:r>
              <a:rPr lang="lt-LT" dirty="0"/>
              <a:t>nuskaito duomenis, </a:t>
            </a:r>
            <a:r>
              <a:rPr lang="lt-LT" dirty="0" smtClean="0"/>
              <a:t>nespėjus atstatyti duomenų į pradinį </a:t>
            </a:r>
            <a:r>
              <a:rPr lang="lt-LT" dirty="0"/>
              <a:t>(</a:t>
            </a:r>
            <a:r>
              <a:rPr lang="lt-LT" dirty="0" err="1" smtClean="0"/>
              <a:t>švarį</a:t>
            </a:r>
            <a:r>
              <a:rPr lang="lt-LT" dirty="0" smtClean="0"/>
              <a:t>) būvį, </a:t>
            </a:r>
            <a:r>
              <a:rPr lang="lt-LT" dirty="0"/>
              <a:t>kadangi blokas </a:t>
            </a:r>
            <a:r>
              <a:rPr lang="lt-LT" dirty="0" smtClean="0"/>
              <a:t>su pakeistais </a:t>
            </a:r>
            <a:r>
              <a:rPr lang="lt-LT" dirty="0"/>
              <a:t>duomenimis yra atmintyje.</a:t>
            </a:r>
          </a:p>
          <a:p>
            <a:r>
              <a:rPr lang="lt-LT" b="1" dirty="0" smtClean="0"/>
              <a:t>Neatsikartojantis </a:t>
            </a:r>
            <a:r>
              <a:rPr lang="lt-LT" b="1" dirty="0"/>
              <a:t>dvigubas </a:t>
            </a:r>
            <a:r>
              <a:rPr lang="lt-LT" b="1" dirty="0" smtClean="0"/>
              <a:t>skaitymas</a:t>
            </a:r>
            <a:r>
              <a:rPr lang="lt-LT" dirty="0"/>
              <a:t>:</a:t>
            </a:r>
            <a:r>
              <a:rPr lang="lt-LT" dirty="0" smtClean="0"/>
              <a:t> Jei </a:t>
            </a:r>
            <a:r>
              <a:rPr lang="fi-FI" dirty="0" smtClean="0"/>
              <a:t>transakcija </a:t>
            </a:r>
            <a:r>
              <a:rPr lang="fi-FI" dirty="0"/>
              <a:t>reikalauja </a:t>
            </a:r>
            <a:r>
              <a:rPr lang="fi-FI" dirty="0" smtClean="0"/>
              <a:t>t</a:t>
            </a:r>
            <a:r>
              <a:rPr lang="lt-LT" dirty="0" smtClean="0"/>
              <a:t>ą</a:t>
            </a:r>
            <a:r>
              <a:rPr lang="fi-FI" dirty="0" smtClean="0"/>
              <a:t> pat</a:t>
            </a:r>
            <a:r>
              <a:rPr lang="lt-LT" dirty="0" smtClean="0"/>
              <a:t>į</a:t>
            </a:r>
            <a:r>
              <a:rPr lang="fi-FI" dirty="0" smtClean="0"/>
              <a:t> </a:t>
            </a:r>
            <a:r>
              <a:rPr lang="lt-LT" dirty="0" smtClean="0"/>
              <a:t>į</a:t>
            </a:r>
            <a:r>
              <a:rPr lang="fi-FI" dirty="0" smtClean="0"/>
              <a:t>raš</a:t>
            </a:r>
            <a:r>
              <a:rPr lang="lt-LT" dirty="0" smtClean="0"/>
              <a:t>ą</a:t>
            </a:r>
            <a:r>
              <a:rPr lang="fi-FI" dirty="0" smtClean="0"/>
              <a:t> nuskaityti</a:t>
            </a:r>
            <a:r>
              <a:rPr lang="lt-LT" dirty="0" smtClean="0"/>
              <a:t> keletą kartų, </a:t>
            </a:r>
            <a:r>
              <a:rPr lang="lt-LT" dirty="0"/>
              <a:t>o po pirmojo skaitymo kita </a:t>
            </a:r>
            <a:r>
              <a:rPr lang="lt-LT" dirty="0" smtClean="0"/>
              <a:t>transakcija į</a:t>
            </a:r>
            <a:r>
              <a:rPr lang="fi-FI" dirty="0" smtClean="0"/>
              <a:t>raš</a:t>
            </a:r>
            <a:r>
              <a:rPr lang="lt-LT" dirty="0" smtClean="0"/>
              <a:t>ą</a:t>
            </a:r>
            <a:r>
              <a:rPr lang="fi-FI" dirty="0" smtClean="0"/>
              <a:t> pakeit</a:t>
            </a:r>
            <a:r>
              <a:rPr lang="lt-LT" dirty="0" smtClean="0"/>
              <a:t>ė</a:t>
            </a:r>
            <a:r>
              <a:rPr lang="fi-FI" dirty="0" smtClean="0"/>
              <a:t>, </a:t>
            </a:r>
            <a:r>
              <a:rPr lang="fi-FI" dirty="0"/>
              <a:t>tai </a:t>
            </a:r>
            <a:r>
              <a:rPr lang="fi-FI" dirty="0" smtClean="0"/>
              <a:t>antr</a:t>
            </a:r>
            <a:r>
              <a:rPr lang="lt-LT" dirty="0" smtClean="0"/>
              <a:t>ą </a:t>
            </a:r>
            <a:r>
              <a:rPr lang="fi-FI" dirty="0" smtClean="0"/>
              <a:t>kart</a:t>
            </a:r>
            <a:r>
              <a:rPr lang="lt-LT" dirty="0" smtClean="0"/>
              <a:t>ą </a:t>
            </a:r>
            <a:r>
              <a:rPr lang="fi-FI" dirty="0" smtClean="0"/>
              <a:t>nuskaitytas </a:t>
            </a:r>
            <a:r>
              <a:rPr lang="fi-FI" dirty="0"/>
              <a:t>tas </a:t>
            </a:r>
            <a:r>
              <a:rPr lang="fi-FI" dirty="0" smtClean="0"/>
              <a:t>pats</a:t>
            </a:r>
            <a:r>
              <a:rPr lang="lt-LT" dirty="0" smtClean="0"/>
              <a:t> įrašas </a:t>
            </a:r>
            <a:r>
              <a:rPr lang="lt-LT" dirty="0"/>
              <a:t>nebebus toks pat.</a:t>
            </a:r>
          </a:p>
        </p:txBody>
      </p:sp>
    </p:spTree>
    <p:extLst>
      <p:ext uri="{BB962C8B-B14F-4D97-AF65-F5344CB8AC3E}">
        <p14:creationId xmlns:p14="http://schemas.microsoft.com/office/powerpoint/2010/main" val="192263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Transakcijų lūžių </a:t>
            </a:r>
            <a:r>
              <a:rPr lang="lt-LT" dirty="0"/>
              <a:t>priežastys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t-LT" dirty="0"/>
              <a:t>Kompiuterio </a:t>
            </a:r>
            <a:r>
              <a:rPr lang="lt-LT" dirty="0" smtClean="0"/>
              <a:t>aparatūros </a:t>
            </a:r>
            <a:r>
              <a:rPr lang="lt-LT" dirty="0" err="1"/>
              <a:t>trykiai</a:t>
            </a:r>
            <a:r>
              <a:rPr lang="lt-LT" dirty="0"/>
              <a:t> (prarandami </a:t>
            </a:r>
            <a:r>
              <a:rPr lang="lt-LT" dirty="0" smtClean="0"/>
              <a:t>duomenys pirminėse duomenų </a:t>
            </a:r>
            <a:r>
              <a:rPr lang="lt-LT" dirty="0"/>
              <a:t>saugyklose)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Sistemos </a:t>
            </a:r>
            <a:r>
              <a:rPr lang="lt-LT" dirty="0"/>
              <a:t>ar transakcijos </a:t>
            </a:r>
            <a:r>
              <a:rPr lang="lt-LT" dirty="0" err="1"/>
              <a:t>trykiai</a:t>
            </a:r>
            <a:r>
              <a:rPr lang="lt-LT" dirty="0"/>
              <a:t>: </a:t>
            </a:r>
            <a:r>
              <a:rPr lang="lt-LT" dirty="0" smtClean="0"/>
              <a:t>pvz., dalyba </a:t>
            </a:r>
            <a:r>
              <a:rPr lang="lt-LT" dirty="0"/>
              <a:t>iš </a:t>
            </a:r>
            <a:r>
              <a:rPr lang="lt-LT" dirty="0" smtClean="0"/>
              <a:t>0, </a:t>
            </a:r>
            <a:r>
              <a:rPr lang="lt-LT" dirty="0" err="1" smtClean="0"/>
              <a:t>sveikaskaitinio</a:t>
            </a:r>
            <a:r>
              <a:rPr lang="lt-LT" dirty="0" smtClean="0"/>
              <a:t> </a:t>
            </a:r>
            <a:r>
              <a:rPr lang="lt-LT" dirty="0"/>
              <a:t>kintamojo perpilda, </a:t>
            </a:r>
            <a:r>
              <a:rPr lang="lt-LT" dirty="0" smtClean="0"/>
              <a:t>blogai suprogramuota </a:t>
            </a:r>
            <a:r>
              <a:rPr lang="lt-LT" dirty="0"/>
              <a:t>transakcija ir t.t.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Lokalios </a:t>
            </a:r>
            <a:r>
              <a:rPr lang="lt-LT" dirty="0"/>
              <a:t>klaidos ar nenumatyti atvejai transakcijoje</a:t>
            </a:r>
            <a:r>
              <a:rPr lang="lt-LT" dirty="0" smtClean="0"/>
              <a:t>, pvz</a:t>
            </a:r>
            <a:r>
              <a:rPr lang="lt-LT" dirty="0"/>
              <a:t>., nerasti reikalingi duomenys, </a:t>
            </a:r>
            <a:r>
              <a:rPr lang="lt-LT" dirty="0" smtClean="0"/>
              <a:t>išteklių trūkumas transakcijai </a:t>
            </a:r>
            <a:r>
              <a:rPr lang="lt-LT" dirty="0"/>
              <a:t>vykdyti – transakcija gali </a:t>
            </a:r>
            <a:r>
              <a:rPr lang="lt-LT" dirty="0" smtClean="0"/>
              <a:t>būti nutraukta programiniu būdu </a:t>
            </a:r>
            <a:r>
              <a:rPr lang="lt-LT" dirty="0"/>
              <a:t>(iš vidaus)</a:t>
            </a:r>
          </a:p>
        </p:txBody>
      </p:sp>
    </p:spTree>
    <p:extLst>
      <p:ext uri="{BB962C8B-B14F-4D97-AF65-F5344CB8AC3E}">
        <p14:creationId xmlns:p14="http://schemas.microsoft.com/office/powerpoint/2010/main" val="3860749875"/>
      </p:ext>
    </p:extLst>
  </p:cSld>
  <p:clrMapOvr>
    <a:masterClrMapping/>
  </p:clrMapOvr>
</p:sld>
</file>

<file path=ppt/theme/theme1.xml><?xml version="1.0" encoding="utf-8"?>
<a:theme xmlns:a="http://schemas.openxmlformats.org/drawingml/2006/main" name="VGTU_balt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VGTU_baltas</Template>
  <TotalTime>683</TotalTime>
  <Words>882</Words>
  <Application>Microsoft Office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VGTU_baltas</vt:lpstr>
      <vt:lpstr>Daugelio vartotojų darbas su baze. Transakcijos.</vt:lpstr>
      <vt:lpstr>Daugelio vartotojų sistemos</vt:lpstr>
      <vt:lpstr>Transakcija</vt:lpstr>
      <vt:lpstr>Transakcija</vt:lpstr>
      <vt:lpstr>Galimos su transakcijomis susijusios problemos</vt:lpstr>
      <vt:lpstr>Prarastas duomenų atnaujinimas</vt:lpstr>
      <vt:lpstr>Klaidingas sumavimas</vt:lpstr>
      <vt:lpstr>Kitos galimos problemos</vt:lpstr>
      <vt:lpstr>Transakcijų lūžių priežastys</vt:lpstr>
      <vt:lpstr>Transakcijų lūžių priežastys</vt:lpstr>
      <vt:lpstr>Svarbūs transakcijos vykdymo taškai</vt:lpstr>
      <vt:lpstr>Svarbūs transakcijos vykdymo taškai</vt:lpstr>
      <vt:lpstr>Transakcijos vykdymas</vt:lpstr>
      <vt:lpstr>Transakcijos žurnalas</vt:lpstr>
      <vt:lpstr>Transakcijos žurnalas</vt:lpstr>
      <vt:lpstr>Literatūros sąrašas</vt:lpstr>
    </vt:vector>
  </TitlesOfParts>
  <Company>VGTU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Jelena Stankevič</dc:creator>
  <cp:lastModifiedBy>Jelena Stankevič</cp:lastModifiedBy>
  <cp:revision>53</cp:revision>
  <dcterms:created xsi:type="dcterms:W3CDTF">2016-02-23T16:34:03Z</dcterms:created>
  <dcterms:modified xsi:type="dcterms:W3CDTF">2017-10-20T16:01:19Z</dcterms:modified>
</cp:coreProperties>
</file>