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5A5F-ADC0-4B4D-8A2A-24290BF3D3A2}" type="datetimeFigureOut">
              <a:rPr lang="lt-LT" smtClean="0"/>
              <a:t>2017-03-07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5BAC-6551-460A-B337-7EFA97F5FE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265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2017-03-07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Duomenų bazės fiziniame</a:t>
            </a:r>
            <a:br>
              <a:rPr lang="lt-LT" dirty="0"/>
            </a:br>
            <a:r>
              <a:rPr lang="lt-LT" dirty="0"/>
              <a:t>lygmenyje</a:t>
            </a:r>
            <a:endParaRPr lang="lt-LT" altLang="lt-LT" dirty="0" smtClean="0"/>
          </a:p>
        </p:txBody>
      </p:sp>
    </p:spTree>
    <p:extLst>
      <p:ext uri="{BB962C8B-B14F-4D97-AF65-F5344CB8AC3E}">
        <p14:creationId xmlns:p14="http://schemas.microsoft.com/office/powerpoint/2010/main" val="2580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Diskų charakteristikos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b="1" dirty="0" smtClean="0"/>
              <a:t>Talpa</a:t>
            </a:r>
            <a:endParaRPr lang="lt-LT" sz="2400" b="1" dirty="0"/>
          </a:p>
          <a:p>
            <a:pPr marL="400050" lvl="1" indent="0">
              <a:buNone/>
            </a:pPr>
            <a:r>
              <a:rPr lang="lt-LT" i="1" dirty="0"/>
              <a:t>Talpa = Cilindrai * Galvutės * Sektoriai * 512 Baitų</a:t>
            </a:r>
          </a:p>
          <a:p>
            <a:pPr marL="0" indent="0">
              <a:buNone/>
            </a:pPr>
            <a:r>
              <a:rPr lang="lt-LT" sz="2400" dirty="0"/>
              <a:t>Talpa didinama, didinant tankį (mažinant </a:t>
            </a:r>
            <a:r>
              <a:rPr lang="lt-LT" sz="2400" dirty="0" smtClean="0"/>
              <a:t>magnetinę galvutę</a:t>
            </a:r>
            <a:r>
              <a:rPr lang="lt-LT" sz="2400" dirty="0"/>
              <a:t>). 2007 m. Hitachi sumažino galvutės dydį iki 50 </a:t>
            </a:r>
            <a:r>
              <a:rPr lang="lt-LT" sz="2400" dirty="0" err="1"/>
              <a:t>nm</a:t>
            </a:r>
            <a:r>
              <a:rPr lang="lt-LT" sz="2400" dirty="0"/>
              <a:t>.</a:t>
            </a:r>
          </a:p>
          <a:p>
            <a:r>
              <a:rPr lang="lt-LT" sz="2400" dirty="0"/>
              <a:t> </a:t>
            </a:r>
            <a:r>
              <a:rPr lang="lt-LT" sz="2400" b="1" dirty="0"/>
              <a:t>Sparta</a:t>
            </a:r>
          </a:p>
          <a:p>
            <a:pPr marL="0" indent="0">
              <a:buNone/>
            </a:pPr>
            <a:r>
              <a:rPr lang="lt-LT" sz="2400" dirty="0" smtClean="0"/>
              <a:t>Vidutinė </a:t>
            </a:r>
            <a:r>
              <a:rPr lang="lt-LT" sz="2400" dirty="0"/>
              <a:t>siekio trukmė (</a:t>
            </a:r>
            <a:r>
              <a:rPr lang="lt-LT" sz="2400" i="1" dirty="0" err="1"/>
              <a:t>Average</a:t>
            </a:r>
            <a:r>
              <a:rPr lang="lt-LT" sz="2400" i="1" dirty="0"/>
              <a:t> </a:t>
            </a:r>
            <a:r>
              <a:rPr lang="lt-LT" sz="2400" i="1" dirty="0" err="1"/>
              <a:t>Seek</a:t>
            </a:r>
            <a:r>
              <a:rPr lang="lt-LT" sz="2400" i="1" dirty="0"/>
              <a:t> </a:t>
            </a:r>
            <a:r>
              <a:rPr lang="lt-LT" sz="2400" i="1" dirty="0" err="1"/>
              <a:t>Time</a:t>
            </a:r>
            <a:r>
              <a:rPr lang="lt-LT" sz="2400" dirty="0"/>
              <a:t>) ~8 </a:t>
            </a:r>
            <a:r>
              <a:rPr lang="lt-LT" sz="2400" dirty="0" err="1" smtClean="0"/>
              <a:t>ms</a:t>
            </a:r>
            <a:r>
              <a:rPr lang="lt-LT" sz="2400" dirty="0" smtClean="0"/>
              <a:t>. Siekis </a:t>
            </a:r>
            <a:r>
              <a:rPr lang="lt-LT" sz="2400" dirty="0"/>
              <a:t>– disko galimybė pasirinkti reikalingą cilindrą.</a:t>
            </a:r>
          </a:p>
          <a:p>
            <a:pPr marL="0" indent="0">
              <a:buNone/>
            </a:pPr>
            <a:r>
              <a:rPr lang="lt-LT" sz="2400" dirty="0" smtClean="0"/>
              <a:t>Vidutinė </a:t>
            </a:r>
            <a:r>
              <a:rPr lang="lt-LT" sz="2400" dirty="0"/>
              <a:t>paieškos trukmė – priklauso nuo </a:t>
            </a:r>
            <a:r>
              <a:rPr lang="lt-LT" sz="2400" dirty="0" smtClean="0"/>
              <a:t>galvučių mechanizmo </a:t>
            </a:r>
            <a:r>
              <a:rPr lang="lt-LT" sz="2400" dirty="0"/>
              <a:t>spartos ieškant gretimo takelio.</a:t>
            </a:r>
          </a:p>
          <a:p>
            <a:r>
              <a:rPr lang="en-US" sz="2400" dirty="0"/>
              <a:t> </a:t>
            </a:r>
            <a:r>
              <a:rPr lang="en-US" sz="2400" b="1" dirty="0" err="1"/>
              <a:t>Patikimumas</a:t>
            </a:r>
            <a:r>
              <a:rPr lang="en-US" sz="2400" b="1" dirty="0"/>
              <a:t> MTBF </a:t>
            </a:r>
            <a:r>
              <a:rPr lang="en-US" sz="2400" dirty="0"/>
              <a:t>(</a:t>
            </a:r>
            <a:r>
              <a:rPr lang="en-US" sz="2400" i="1" dirty="0"/>
              <a:t>Mean Time Between Failures</a:t>
            </a:r>
            <a:r>
              <a:rPr lang="en-US" sz="2400" dirty="0" smtClean="0"/>
              <a:t>)</a:t>
            </a:r>
            <a:r>
              <a:rPr lang="lt-LT" sz="2400" dirty="0" smtClean="0"/>
              <a:t> – </a:t>
            </a:r>
            <a:r>
              <a:rPr lang="lt-LT" sz="2400" dirty="0"/>
              <a:t>apie 0,5 milijono val.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29191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Disko darbas nuskaitant duomenis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Loginė disko struktūra gali būti pakeista tik žemo </a:t>
            </a:r>
            <a:r>
              <a:rPr lang="lt-LT" sz="2400" dirty="0" smtClean="0"/>
              <a:t>lygio formatavimo </a:t>
            </a:r>
            <a:r>
              <a:rPr lang="lt-LT" sz="2400" dirty="0"/>
              <a:t>metu.</a:t>
            </a:r>
          </a:p>
          <a:p>
            <a:r>
              <a:rPr lang="lt-LT" sz="2400" dirty="0"/>
              <a:t>Klasterio (bloko ar puslapio) dydis gali būti </a:t>
            </a:r>
            <a:r>
              <a:rPr lang="lt-LT" sz="2400" dirty="0" smtClean="0"/>
              <a:t>nustatytas įprasto </a:t>
            </a:r>
            <a:r>
              <a:rPr lang="lt-LT" sz="2400" dirty="0"/>
              <a:t>formatavimo metu. Klasterį sudaro </a:t>
            </a:r>
            <a:r>
              <a:rPr lang="lt-LT" sz="2400" dirty="0" smtClean="0"/>
              <a:t>keletas duomenų </a:t>
            </a:r>
            <a:r>
              <a:rPr lang="lt-LT" sz="2400" dirty="0"/>
              <a:t>blokų (takelio sektorių).</a:t>
            </a:r>
          </a:p>
          <a:p>
            <a:r>
              <a:rPr lang="pt-BR" sz="2400" dirty="0"/>
              <a:t>Klasterio adresas (fizinis aparatūros adresas) gali </a:t>
            </a:r>
            <a:r>
              <a:rPr lang="pt-BR" sz="2400" dirty="0" smtClean="0"/>
              <a:t>būti</a:t>
            </a:r>
            <a:r>
              <a:rPr lang="lt-LT" sz="2400" dirty="0" smtClean="0"/>
              <a:t> </a:t>
            </a:r>
            <a:r>
              <a:rPr lang="pt-BR" sz="2400" dirty="0" smtClean="0"/>
              <a:t>nusakytas </a:t>
            </a:r>
            <a:r>
              <a:rPr lang="pt-BR" sz="2400" dirty="0"/>
              <a:t>galvutės numeriu, takelio numeriu ir </a:t>
            </a:r>
            <a:r>
              <a:rPr lang="pt-BR" sz="2400" dirty="0" smtClean="0"/>
              <a:t>bloko</a:t>
            </a:r>
            <a:r>
              <a:rPr lang="lt-LT" sz="2400" dirty="0" smtClean="0"/>
              <a:t> (</a:t>
            </a:r>
            <a:r>
              <a:rPr lang="lt-LT" sz="2400" dirty="0"/>
              <a:t>sektoriaus) numeriu.</a:t>
            </a:r>
          </a:p>
          <a:p>
            <a:r>
              <a:rPr lang="fi-FI" sz="2400" dirty="0"/>
              <a:t>Duomenys nuskaitomi į atitinkamą atminties vietą</a:t>
            </a:r>
            <a:r>
              <a:rPr lang="fi-FI" sz="2400" dirty="0" smtClean="0"/>
              <a:t>,</a:t>
            </a:r>
            <a:r>
              <a:rPr lang="lt-LT" sz="2400" dirty="0" smtClean="0"/>
              <a:t> vadinamą </a:t>
            </a:r>
            <a:r>
              <a:rPr lang="lt-LT" sz="2400" dirty="0"/>
              <a:t>buferiu (elektroninė klasterio kopija</a:t>
            </a:r>
            <a:r>
              <a:rPr lang="lt-LT" sz="2400" dirty="0" smtClean="0"/>
              <a:t>). Rašymo </a:t>
            </a:r>
            <a:r>
              <a:rPr lang="lt-LT" sz="2400" dirty="0"/>
              <a:t>metu buferio duomenys </a:t>
            </a:r>
            <a:r>
              <a:rPr lang="lt-LT" sz="2400" dirty="0" smtClean="0"/>
              <a:t>įrašomi į diską.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1660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Spec. diskai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Spec. diskuose magnetinės galvutės nėra judinamos, </a:t>
            </a:r>
            <a:r>
              <a:rPr lang="lt-LT" dirty="0" smtClean="0"/>
              <a:t>jos </a:t>
            </a:r>
            <a:r>
              <a:rPr lang="fi-FI" dirty="0" smtClean="0"/>
              <a:t>sumautos </a:t>
            </a:r>
            <a:r>
              <a:rPr lang="fi-FI" dirty="0"/>
              <a:t>viena šalia kitos – po vieną </a:t>
            </a:r>
            <a:r>
              <a:rPr lang="fi-FI" dirty="0" smtClean="0"/>
              <a:t>kiekvienam</a:t>
            </a:r>
            <a:r>
              <a:rPr lang="lt-LT" dirty="0" smtClean="0"/>
              <a:t> takeliui</a:t>
            </a:r>
            <a:r>
              <a:rPr lang="lt-LT" dirty="0"/>
              <a:t>.</a:t>
            </a:r>
          </a:p>
          <a:p>
            <a:r>
              <a:rPr lang="lt-LT" dirty="0" smtClean="0"/>
              <a:t>Privalumas: diskai </a:t>
            </a:r>
            <a:r>
              <a:rPr lang="lt-LT" dirty="0"/>
              <a:t>veikia žymiai greičiau (greitesnis siekis, </a:t>
            </a:r>
            <a:r>
              <a:rPr lang="lt-LT" dirty="0" smtClean="0"/>
              <a:t>nereikia mechaninių </a:t>
            </a:r>
            <a:r>
              <a:rPr lang="lt-LT" dirty="0"/>
              <a:t>judesių)</a:t>
            </a:r>
          </a:p>
          <a:p>
            <a:r>
              <a:rPr lang="lt-LT" dirty="0" smtClean="0"/>
              <a:t>Trūkumai: Sunku </a:t>
            </a:r>
            <a:r>
              <a:rPr lang="lt-LT" dirty="0"/>
              <a:t>pasiekti didelį duomenų </a:t>
            </a:r>
            <a:r>
              <a:rPr lang="lt-LT" dirty="0" smtClean="0"/>
              <a:t>tankį;  </a:t>
            </a:r>
            <a:r>
              <a:rPr lang="lt-LT" dirty="0"/>
              <a:t>tai yra </a:t>
            </a:r>
            <a:r>
              <a:rPr lang="lt-LT" dirty="0" smtClean="0"/>
              <a:t>brangi technologija.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5333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Disko darbas nuskaitant duomenis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700808"/>
            <a:ext cx="8732108" cy="4609376"/>
          </a:xfrm>
        </p:spPr>
        <p:txBody>
          <a:bodyPr/>
          <a:lstStyle/>
          <a:p>
            <a:pPr marL="0" indent="0">
              <a:buNone/>
            </a:pPr>
            <a:r>
              <a:rPr lang="fi-FI" sz="2400" dirty="0"/>
              <a:t>Laikas, reikalingas nuskaityti duomenis, </a:t>
            </a:r>
            <a:r>
              <a:rPr lang="fi-FI" sz="2400" dirty="0" smtClean="0"/>
              <a:t>susideda</a:t>
            </a:r>
            <a:r>
              <a:rPr lang="lt-LT" sz="2400" dirty="0" smtClean="0"/>
              <a:t> </a:t>
            </a:r>
            <a:r>
              <a:rPr lang="fi-FI" sz="2400" dirty="0" smtClean="0"/>
              <a:t>iš</a:t>
            </a:r>
            <a:r>
              <a:rPr lang="fi-FI" sz="2400" dirty="0"/>
              <a:t>:</a:t>
            </a:r>
          </a:p>
          <a:p>
            <a:r>
              <a:rPr lang="lt-LT" sz="2400" dirty="0"/>
              <a:t> Siekio </a:t>
            </a:r>
            <a:r>
              <a:rPr lang="lt-LT" sz="2400" dirty="0" smtClean="0"/>
              <a:t>trukmės;</a:t>
            </a:r>
            <a:endParaRPr lang="lt-LT" sz="2400" dirty="0"/>
          </a:p>
          <a:p>
            <a:r>
              <a:rPr lang="lt-LT" sz="2400" dirty="0"/>
              <a:t> Sukimosi </a:t>
            </a:r>
            <a:r>
              <a:rPr lang="lt-LT" sz="2400" dirty="0" err="1"/>
              <a:t>latentiškumo</a:t>
            </a:r>
            <a:r>
              <a:rPr lang="lt-LT" sz="2400" dirty="0"/>
              <a:t> (laikas, reikalingas </a:t>
            </a:r>
            <a:r>
              <a:rPr lang="lt-LT" sz="2400" dirty="0" smtClean="0"/>
              <a:t>atsukti norimą </a:t>
            </a:r>
            <a:r>
              <a:rPr lang="lt-LT" sz="2400" dirty="0"/>
              <a:t>sektorių</a:t>
            </a:r>
            <a:r>
              <a:rPr lang="lt-LT" sz="2400" dirty="0" smtClean="0"/>
              <a:t>);</a:t>
            </a:r>
            <a:endParaRPr lang="lt-LT" sz="2400" dirty="0"/>
          </a:p>
          <a:p>
            <a:r>
              <a:rPr lang="lt-LT" sz="2400" dirty="0"/>
              <a:t> Bloko nuskaitymo </a:t>
            </a:r>
            <a:r>
              <a:rPr lang="lt-LT" sz="2400" dirty="0" smtClean="0"/>
              <a:t>trukmės.</a:t>
            </a:r>
            <a:endParaRPr lang="lt-LT" sz="2400" dirty="0"/>
          </a:p>
          <a:p>
            <a:pPr marL="0" indent="0">
              <a:buNone/>
            </a:pPr>
            <a:r>
              <a:rPr lang="lt-LT" sz="2200" dirty="0"/>
              <a:t>Pirmosios dvi trukmės yra žymiai didesnės, </a:t>
            </a:r>
            <a:r>
              <a:rPr lang="lt-LT" sz="2200" dirty="0" smtClean="0"/>
              <a:t>todėl naudinga </a:t>
            </a:r>
            <a:r>
              <a:rPr lang="lt-LT" sz="2200" dirty="0"/>
              <a:t>didesnius vienu metu skaitomų – </a:t>
            </a:r>
            <a:r>
              <a:rPr lang="lt-LT" sz="2200" dirty="0" smtClean="0"/>
              <a:t>rašomų duomenų </a:t>
            </a:r>
            <a:r>
              <a:rPr lang="lt-LT" sz="2200" dirty="0"/>
              <a:t>masyvus talpinti tame pačiame cilindre, </a:t>
            </a:r>
            <a:r>
              <a:rPr lang="lt-LT" sz="2200" dirty="0" smtClean="0"/>
              <a:t>iš eilės </a:t>
            </a:r>
            <a:r>
              <a:rPr lang="lt-LT" sz="2200" dirty="0"/>
              <a:t>einančiuose blokuose (siekis ir </a:t>
            </a:r>
            <a:r>
              <a:rPr lang="lt-LT" sz="2200" dirty="0" smtClean="0"/>
              <a:t>sukimosi </a:t>
            </a:r>
            <a:r>
              <a:rPr lang="lt-LT" sz="2200" dirty="0" err="1" smtClean="0"/>
              <a:t>latentiškumas</a:t>
            </a:r>
            <a:r>
              <a:rPr lang="lt-LT" sz="2200" dirty="0" smtClean="0"/>
              <a:t> </a:t>
            </a:r>
            <a:r>
              <a:rPr lang="lt-LT" sz="2200" dirty="0"/>
              <a:t>skaičiuojamas tik pirmam </a:t>
            </a:r>
            <a:r>
              <a:rPr lang="lt-LT" sz="2200" dirty="0" smtClean="0"/>
              <a:t>blokui (</a:t>
            </a:r>
            <a:r>
              <a:rPr lang="lt-LT" sz="2200" dirty="0"/>
              <a:t>sektoriui)).</a:t>
            </a:r>
          </a:p>
          <a:p>
            <a:pPr marL="0" indent="0">
              <a:buNone/>
            </a:pPr>
            <a:r>
              <a:rPr lang="lt-LT" sz="2200" dirty="0"/>
              <a:t>Bet kuriuo atveju, darbas su disku – </a:t>
            </a:r>
            <a:r>
              <a:rPr lang="lt-LT" sz="2200" dirty="0" smtClean="0"/>
              <a:t>lėčiausia </a:t>
            </a:r>
            <a:r>
              <a:rPr lang="it-IT" sz="2200" dirty="0" smtClean="0"/>
              <a:t>kompiuterio</a:t>
            </a:r>
            <a:r>
              <a:rPr lang="it-IT" sz="2200" dirty="0"/>
              <a:t>, dirbančio su duomenimis, vieta, </a:t>
            </a:r>
            <a:r>
              <a:rPr lang="it-IT" sz="2200" dirty="0" smtClean="0"/>
              <a:t>nes</a:t>
            </a:r>
            <a:r>
              <a:rPr lang="lt-LT" sz="2200" dirty="0" smtClean="0"/>
              <a:t> duomenys </a:t>
            </a:r>
            <a:r>
              <a:rPr lang="lt-LT" sz="2200" dirty="0"/>
              <a:t>pagrindinėje atmintyje apdorojami </a:t>
            </a:r>
            <a:r>
              <a:rPr lang="lt-LT" sz="2200" dirty="0" smtClean="0"/>
              <a:t>žymiai sparčiau</a:t>
            </a:r>
            <a:r>
              <a:rPr lang="lt-LT" sz="2200" dirty="0"/>
              <a:t>.</a:t>
            </a:r>
            <a:endParaRPr lang="lt-LT" sz="2200" dirty="0"/>
          </a:p>
        </p:txBody>
      </p:sp>
    </p:spTree>
    <p:extLst>
      <p:ext uri="{BB962C8B-B14F-4D97-AF65-F5344CB8AC3E}">
        <p14:creationId xmlns:p14="http://schemas.microsoft.com/office/powerpoint/2010/main" val="341277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SSD (</a:t>
            </a:r>
            <a:r>
              <a:rPr lang="lt-LT" dirty="0" err="1"/>
              <a:t>Solid-state</a:t>
            </a:r>
            <a:r>
              <a:rPr lang="lt-LT" dirty="0"/>
              <a:t> </a:t>
            </a:r>
            <a:r>
              <a:rPr lang="lt-LT" dirty="0" err="1"/>
              <a:t>Drive</a:t>
            </a:r>
            <a:r>
              <a:rPr lang="lt-LT" dirty="0"/>
              <a:t>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Spartus (greitas)</a:t>
            </a:r>
          </a:p>
          <a:p>
            <a:r>
              <a:rPr lang="lt-LT" dirty="0" smtClean="0"/>
              <a:t>Vartoja </a:t>
            </a:r>
            <a:r>
              <a:rPr lang="lt-LT" dirty="0"/>
              <a:t>mažai energijos</a:t>
            </a:r>
          </a:p>
          <a:p>
            <a:r>
              <a:rPr lang="lt-LT" dirty="0" smtClean="0"/>
              <a:t>Atsparus mechaniškai</a:t>
            </a:r>
          </a:p>
          <a:p>
            <a:pPr marL="0" indent="0">
              <a:buNone/>
            </a:pPr>
            <a:endParaRPr lang="lt-LT" dirty="0"/>
          </a:p>
          <a:p>
            <a:r>
              <a:rPr lang="lt-LT" dirty="0" smtClean="0"/>
              <a:t>Brangus</a:t>
            </a:r>
            <a:endParaRPr lang="lt-LT" dirty="0"/>
          </a:p>
          <a:p>
            <a:r>
              <a:rPr lang="lt-LT" dirty="0" smtClean="0"/>
              <a:t>Ribotas </a:t>
            </a:r>
            <a:r>
              <a:rPr lang="lt-LT" dirty="0"/>
              <a:t>perrašymų skaičius</a:t>
            </a:r>
          </a:p>
          <a:p>
            <a:r>
              <a:rPr lang="lt-LT" dirty="0" smtClean="0"/>
              <a:t>MLC </a:t>
            </a:r>
            <a:r>
              <a:rPr lang="lt-LT" dirty="0"/>
              <a:t>(</a:t>
            </a:r>
            <a:r>
              <a:rPr lang="lt-LT" i="1" dirty="0" err="1"/>
              <a:t>Multiple</a:t>
            </a:r>
            <a:r>
              <a:rPr lang="lt-LT" i="1" dirty="0"/>
              <a:t> </a:t>
            </a:r>
            <a:r>
              <a:rPr lang="lt-LT" i="1" dirty="0" err="1"/>
              <a:t>Level</a:t>
            </a:r>
            <a:r>
              <a:rPr lang="lt-LT" i="1" dirty="0"/>
              <a:t> </a:t>
            </a:r>
            <a:r>
              <a:rPr lang="lt-LT" i="1" dirty="0" err="1"/>
              <a:t>Cell</a:t>
            </a:r>
            <a:r>
              <a:rPr lang="lt-LT" dirty="0"/>
              <a:t>) technologija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51" y="1614810"/>
            <a:ext cx="2027250" cy="13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darbo su duomenimis aspektai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Juostos – nuoseklaus darbo įrenginiai. </a:t>
            </a:r>
            <a:r>
              <a:rPr lang="lt-LT" sz="2400" dirty="0" smtClean="0"/>
              <a:t>Struktūra </a:t>
            </a:r>
            <a:r>
              <a:rPr lang="da-DK" sz="2400" dirty="0" smtClean="0"/>
              <a:t>panaši </a:t>
            </a:r>
            <a:r>
              <a:rPr lang="da-DK" sz="2400" dirty="0"/>
              <a:t>į diskų (sudalinta blokais), tik </a:t>
            </a:r>
            <a:r>
              <a:rPr lang="da-DK" sz="2400" dirty="0" smtClean="0"/>
              <a:t>blokai</a:t>
            </a:r>
            <a:r>
              <a:rPr lang="lt-LT" sz="2400" dirty="0" smtClean="0"/>
              <a:t> didesni</a:t>
            </a:r>
            <a:r>
              <a:rPr lang="lt-LT" sz="2400" dirty="0"/>
              <a:t>.</a:t>
            </a:r>
          </a:p>
          <a:p>
            <a:r>
              <a:rPr lang="sv-SE" sz="2400" dirty="0"/>
              <a:t>Juostos labai gerai tinka atsarginėms kopijoms </a:t>
            </a:r>
            <a:r>
              <a:rPr lang="sv-SE" sz="2400" dirty="0" smtClean="0"/>
              <a:t>arba</a:t>
            </a:r>
            <a:r>
              <a:rPr lang="lt-LT" sz="2400" dirty="0" smtClean="0"/>
              <a:t> archyvams </a:t>
            </a:r>
            <a:r>
              <a:rPr lang="lt-LT" sz="2400" dirty="0"/>
              <a:t>daryti. Tam reikalui galima </a:t>
            </a:r>
            <a:r>
              <a:rPr lang="lt-LT" sz="2400" dirty="0" smtClean="0"/>
              <a:t>panaudoti ir </a:t>
            </a:r>
            <a:r>
              <a:rPr lang="lt-LT" sz="2400" dirty="0"/>
              <a:t>CD-ROM technologijas.</a:t>
            </a:r>
          </a:p>
          <a:p>
            <a:r>
              <a:rPr lang="lt-LT" sz="2400" dirty="0"/>
              <a:t>Siekiant paspartinti darbą su disku, </a:t>
            </a:r>
            <a:r>
              <a:rPr lang="lt-LT" sz="2400" dirty="0" smtClean="0"/>
              <a:t>duomenys </a:t>
            </a:r>
            <a:r>
              <a:rPr lang="lt-LT" sz="2400" dirty="0" err="1" smtClean="0"/>
              <a:t>buferizuojami</a:t>
            </a:r>
            <a:r>
              <a:rPr lang="lt-LT" sz="2400" dirty="0"/>
              <a:t>. Tada duomenų apdorojimas </a:t>
            </a:r>
            <a:r>
              <a:rPr lang="lt-LT" sz="2400" dirty="0" smtClean="0"/>
              <a:t>darosi mažiau </a:t>
            </a:r>
            <a:r>
              <a:rPr lang="lt-LT" sz="2400" dirty="0"/>
              <a:t>priklausomas nuo disko darbo.</a:t>
            </a:r>
          </a:p>
          <a:p>
            <a:r>
              <a:rPr lang="fi-FI" sz="2400" dirty="0"/>
              <a:t>Diskas gali nuskaityti paskesnius duomenis, </a:t>
            </a:r>
            <a:r>
              <a:rPr lang="fi-FI" sz="2400" dirty="0" smtClean="0"/>
              <a:t>kai</a:t>
            </a:r>
            <a:r>
              <a:rPr lang="lt-LT" sz="2400" dirty="0" smtClean="0"/>
              <a:t> procesoriui </a:t>
            </a:r>
            <a:r>
              <a:rPr lang="lt-LT" sz="2400" dirty="0"/>
              <a:t>jų dar nereikia (jis užsiėmęs </a:t>
            </a:r>
            <a:r>
              <a:rPr lang="lt-LT" sz="2400" dirty="0" smtClean="0"/>
              <a:t>pirmąja porcija</a:t>
            </a:r>
            <a:r>
              <a:rPr lang="lt-LT" sz="2400" dirty="0"/>
              <a:t>).</a:t>
            </a:r>
          </a:p>
          <a:p>
            <a:r>
              <a:rPr lang="lt-LT" sz="2400" dirty="0"/>
              <a:t>Buferyje gali būti kaupiami kelių </a:t>
            </a:r>
            <a:r>
              <a:rPr lang="lt-LT" sz="2400" dirty="0" smtClean="0"/>
              <a:t>procesų duomenys, kurie </a:t>
            </a:r>
            <a:r>
              <a:rPr lang="lt-LT" sz="2400" dirty="0"/>
              <a:t>reikalingi, kai procesai vyksta lygiagrečiai.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0710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RAID diskų masyvai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75" y="1700213"/>
            <a:ext cx="71464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RAID 0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635" y="2225342"/>
            <a:ext cx="7174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1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RAID 1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89" y="2357148"/>
            <a:ext cx="7712823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lt-LT" dirty="0" err="1" smtClean="0"/>
              <a:t>aikmeno</a:t>
            </a:r>
            <a:r>
              <a:rPr lang="en-US" dirty="0" smtClean="0"/>
              <a:t>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Visi bet kokios DB duomenys turi būti </a:t>
            </a:r>
            <a:r>
              <a:rPr lang="lt-LT" sz="2400" dirty="0" smtClean="0"/>
              <a:t>saugomi kokioje </a:t>
            </a:r>
            <a:r>
              <a:rPr lang="lt-LT" sz="2400" dirty="0"/>
              <a:t>nors </a:t>
            </a:r>
            <a:r>
              <a:rPr lang="lt-LT" sz="2400" dirty="0" smtClean="0"/>
              <a:t>laikmenoje.</a:t>
            </a:r>
          </a:p>
          <a:p>
            <a:pPr marL="0" indent="0">
              <a:buNone/>
            </a:pPr>
            <a:r>
              <a:rPr lang="lt-LT" sz="2400" dirty="0"/>
              <a:t>Laikmenos gali būti:</a:t>
            </a:r>
          </a:p>
          <a:p>
            <a:r>
              <a:rPr lang="lt-LT" sz="2400" dirty="0" smtClean="0"/>
              <a:t>Pirminės </a:t>
            </a:r>
            <a:r>
              <a:rPr lang="lt-LT" sz="2400" dirty="0"/>
              <a:t>(</a:t>
            </a:r>
            <a:r>
              <a:rPr lang="lt-LT" sz="2400" i="1" dirty="0" err="1"/>
              <a:t>primary</a:t>
            </a:r>
            <a:r>
              <a:rPr lang="lt-LT" sz="2400" i="1" dirty="0"/>
              <a:t> </a:t>
            </a:r>
            <a:r>
              <a:rPr lang="lt-LT" sz="2400" i="1" dirty="0" err="1"/>
              <a:t>storage</a:t>
            </a:r>
            <a:r>
              <a:rPr lang="lt-LT" sz="2400" dirty="0"/>
              <a:t>). Tai yra </a:t>
            </a:r>
            <a:r>
              <a:rPr lang="lt-LT" sz="2400" dirty="0" smtClean="0"/>
              <a:t>operatyvioji arba </a:t>
            </a:r>
            <a:r>
              <a:rPr lang="lt-LT" sz="2400" dirty="0"/>
              <a:t>spartinančioji kompiuterio atmintis </a:t>
            </a:r>
            <a:r>
              <a:rPr lang="lt-LT" sz="2400" dirty="0" smtClean="0"/>
              <a:t>–įrenginiai, kuriuos </a:t>
            </a:r>
            <a:r>
              <a:rPr lang="lt-LT" sz="2400" dirty="0"/>
              <a:t>procesorius gali pasiekti tiesiogiai. </a:t>
            </a:r>
            <a:r>
              <a:rPr lang="lt-LT" sz="2400" dirty="0" smtClean="0"/>
              <a:t>Paprastai yra </a:t>
            </a:r>
            <a:r>
              <a:rPr lang="lt-LT" sz="2400" dirty="0"/>
              <a:t>greiti, bet riboto dydžio įrenginiai.</a:t>
            </a:r>
          </a:p>
          <a:p>
            <a:r>
              <a:rPr lang="lt-LT" sz="2400" dirty="0" smtClean="0"/>
              <a:t>Antrinės </a:t>
            </a:r>
            <a:r>
              <a:rPr lang="lt-LT" sz="2400" dirty="0"/>
              <a:t>(</a:t>
            </a:r>
            <a:r>
              <a:rPr lang="lt-LT" sz="2400" i="1" dirty="0" err="1"/>
              <a:t>secondary</a:t>
            </a:r>
            <a:r>
              <a:rPr lang="lt-LT" sz="2400" i="1" dirty="0"/>
              <a:t> </a:t>
            </a:r>
            <a:r>
              <a:rPr lang="lt-LT" sz="2400" i="1" dirty="0" err="1"/>
              <a:t>storage</a:t>
            </a:r>
            <a:r>
              <a:rPr lang="lt-LT" sz="2400" dirty="0"/>
              <a:t>). Tai </a:t>
            </a:r>
            <a:r>
              <a:rPr lang="lt-LT" sz="2400" dirty="0" smtClean="0"/>
              <a:t>įrenginiai, tiesiogiai </a:t>
            </a:r>
            <a:r>
              <a:rPr lang="lt-LT" sz="2400" dirty="0"/>
              <a:t>procesoriaus nepasiekiami – tik </a:t>
            </a:r>
            <a:r>
              <a:rPr lang="lt-LT" sz="2400" dirty="0" smtClean="0"/>
              <a:t>per pagrindines </a:t>
            </a:r>
            <a:r>
              <a:rPr lang="lt-LT" sz="2400" dirty="0"/>
              <a:t>laikmenas. Šie įrenginiai (</a:t>
            </a:r>
            <a:r>
              <a:rPr lang="lt-LT" sz="2400" dirty="0" smtClean="0"/>
              <a:t>diskai, magnetinės </a:t>
            </a:r>
            <a:r>
              <a:rPr lang="lt-LT" sz="2400" dirty="0"/>
              <a:t>juostos ir pan.) yra lėtesni, </a:t>
            </a:r>
            <a:r>
              <a:rPr lang="lt-LT" sz="2400" dirty="0" smtClean="0"/>
              <a:t>tačiau mažiau </a:t>
            </a:r>
            <a:r>
              <a:rPr lang="lt-LT" sz="2400" dirty="0"/>
              <a:t>apriboti talpa.</a:t>
            </a:r>
          </a:p>
        </p:txBody>
      </p:sp>
    </p:spTree>
    <p:extLst>
      <p:ext uri="{BB962C8B-B14F-4D97-AF65-F5344CB8AC3E}">
        <p14:creationId xmlns:p14="http://schemas.microsoft.com/office/powerpoint/2010/main" val="15005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DB laikmenos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Duomenų bazės, priešingai nei </a:t>
            </a:r>
            <a:r>
              <a:rPr lang="lt-LT" sz="2400" dirty="0" smtClean="0"/>
              <a:t>įprasta duomenų </a:t>
            </a:r>
            <a:r>
              <a:rPr lang="lt-LT" sz="2400" dirty="0"/>
              <a:t>struktūros programuojant</a:t>
            </a:r>
            <a:r>
              <a:rPr lang="lt-LT" sz="2400" dirty="0" smtClean="0"/>
              <a:t>, saugomos </a:t>
            </a:r>
            <a:r>
              <a:rPr lang="lt-LT" sz="2400" dirty="0"/>
              <a:t>antrinėse </a:t>
            </a:r>
            <a:r>
              <a:rPr lang="lt-LT" sz="2400" dirty="0" smtClean="0"/>
              <a:t>laikmenose:</a:t>
            </a:r>
          </a:p>
          <a:p>
            <a:r>
              <a:rPr lang="lt-LT" sz="2400" dirty="0"/>
              <a:t>DB yra didelės ir paprastai netelpa </a:t>
            </a:r>
            <a:r>
              <a:rPr lang="lt-LT" sz="2400" dirty="0" smtClean="0"/>
              <a:t>ribotose pirminėse </a:t>
            </a:r>
            <a:r>
              <a:rPr lang="lt-LT" sz="2400" dirty="0"/>
              <a:t>laikmenose (</a:t>
            </a:r>
            <a:r>
              <a:rPr lang="lt-LT" sz="2400" dirty="0" smtClean="0"/>
              <a:t>operatyviojoje kompiuterio </a:t>
            </a:r>
            <a:r>
              <a:rPr lang="lt-LT" sz="2400" dirty="0"/>
              <a:t>atmintyje</a:t>
            </a:r>
            <a:r>
              <a:rPr lang="lt-LT" sz="2400" dirty="0" smtClean="0"/>
              <a:t>);</a:t>
            </a:r>
            <a:endParaRPr lang="lt-LT" sz="2400" dirty="0"/>
          </a:p>
          <a:p>
            <a:r>
              <a:rPr lang="lt-LT" sz="2400" dirty="0" err="1"/>
              <a:t>T</a:t>
            </a:r>
            <a:r>
              <a:rPr lang="lt-LT" sz="2400" dirty="0" err="1" smtClean="0"/>
              <a:t>rykiai</a:t>
            </a:r>
            <a:r>
              <a:rPr lang="lt-LT" sz="2400" dirty="0"/>
              <a:t>, lemiantys duomenų praradimą, </a:t>
            </a:r>
            <a:r>
              <a:rPr lang="lt-LT" sz="2400" dirty="0" smtClean="0"/>
              <a:t>žymiai dažniau </a:t>
            </a:r>
            <a:r>
              <a:rPr lang="lt-LT" sz="2400" dirty="0"/>
              <a:t>vyksta operatyviojoje atmintyje, </a:t>
            </a:r>
            <a:r>
              <a:rPr lang="lt-LT" sz="2400" dirty="0" smtClean="0"/>
              <a:t>nei diskuose;</a:t>
            </a:r>
            <a:endParaRPr lang="lt-LT" sz="2400" dirty="0"/>
          </a:p>
          <a:p>
            <a:r>
              <a:rPr lang="lt-LT" sz="2400" dirty="0" smtClean="0"/>
              <a:t>P</a:t>
            </a:r>
            <a:r>
              <a:rPr lang="fi-FI" sz="2400" dirty="0" smtClean="0"/>
              <a:t>irminių </a:t>
            </a:r>
            <a:r>
              <a:rPr lang="fi-FI" sz="2400" dirty="0"/>
              <a:t>laikmenų atminties vieneto </a:t>
            </a:r>
            <a:r>
              <a:rPr lang="fi-FI" sz="2400" dirty="0" smtClean="0"/>
              <a:t>kaina</a:t>
            </a:r>
            <a:r>
              <a:rPr lang="lt-LT" sz="2400" dirty="0" smtClean="0"/>
              <a:t> žymiai </a:t>
            </a:r>
            <a:r>
              <a:rPr lang="lt-LT" sz="2400" dirty="0"/>
              <a:t>mažesnė, nei </a:t>
            </a:r>
            <a:r>
              <a:rPr lang="lt-LT" sz="2400" dirty="0" smtClean="0"/>
              <a:t>antrinių.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2294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Magnetiniai diskai ir alternatyvos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Alternatyva yra SSD diskai, tačiau standžiųjų </a:t>
            </a:r>
            <a:r>
              <a:rPr lang="lt-LT" sz="2400" dirty="0" smtClean="0"/>
              <a:t>diskų privalumas </a:t>
            </a:r>
            <a:r>
              <a:rPr lang="lt-LT" sz="2400" dirty="0"/>
              <a:t>yra talpa, duomenų vieneto </a:t>
            </a:r>
            <a:r>
              <a:rPr lang="lt-LT" sz="2400" dirty="0" smtClean="0"/>
              <a:t>saugojimo kaina</a:t>
            </a:r>
            <a:r>
              <a:rPr lang="lt-LT" sz="2400" dirty="0"/>
              <a:t>, rašymo delsa </a:t>
            </a:r>
            <a:r>
              <a:rPr lang="lt-LT" sz="2400" dirty="0" smtClean="0"/>
              <a:t>ir ilgaamžiškumas</a:t>
            </a:r>
            <a:r>
              <a:rPr lang="lt-LT" sz="2400" dirty="0"/>
              <a:t>.</a:t>
            </a:r>
          </a:p>
          <a:p>
            <a:r>
              <a:rPr lang="lt-LT" sz="2400" dirty="0"/>
              <a:t>Magnetinės juostos – dar pigiau, nei diskai, tačiau </a:t>
            </a:r>
            <a:r>
              <a:rPr lang="lt-LT" sz="2400" dirty="0" smtClean="0"/>
              <a:t>jų nuskaitymas </a:t>
            </a:r>
            <a:r>
              <a:rPr lang="lt-LT" sz="2400" dirty="0"/>
              <a:t>lėtas, nuoseklus, </a:t>
            </a:r>
            <a:r>
              <a:rPr lang="lt-LT" sz="2400" dirty="0" smtClean="0"/>
              <a:t>gali reikalauti žmogaus įsikišimo </a:t>
            </a:r>
            <a:r>
              <a:rPr lang="lt-LT" sz="2400" dirty="0"/>
              <a:t>(pvz., pervynioti juostą ar uždėti kitą</a:t>
            </a:r>
            <a:r>
              <a:rPr lang="lt-LT" sz="2400" dirty="0" smtClean="0"/>
              <a:t>). Tokie </a:t>
            </a:r>
            <a:r>
              <a:rPr lang="lt-LT" sz="2400" dirty="0"/>
              <a:t>įrenginiai vadinami nenuolatinės </a:t>
            </a:r>
            <a:r>
              <a:rPr lang="lt-LT" sz="2400" dirty="0" smtClean="0"/>
              <a:t>prieigos (</a:t>
            </a:r>
            <a:r>
              <a:rPr lang="lt-LT" sz="2400" b="1" i="1" dirty="0" err="1"/>
              <a:t>off</a:t>
            </a:r>
            <a:r>
              <a:rPr lang="lt-LT" sz="2400" b="1" i="1" dirty="0"/>
              <a:t>-line</a:t>
            </a:r>
            <a:r>
              <a:rPr lang="lt-LT" sz="2400" dirty="0"/>
              <a:t>).</a:t>
            </a:r>
          </a:p>
          <a:p>
            <a:r>
              <a:rPr lang="lt-LT" sz="2400" dirty="0"/>
              <a:t>Diskai yra nuolatinės prieigos (</a:t>
            </a:r>
            <a:r>
              <a:rPr lang="lt-LT" sz="2400" b="1" i="1" dirty="0" err="1"/>
              <a:t>on</a:t>
            </a:r>
            <a:r>
              <a:rPr lang="lt-LT" sz="2400" b="1" i="1" dirty="0"/>
              <a:t>-line</a:t>
            </a:r>
            <a:r>
              <a:rPr lang="lt-LT" sz="2400" dirty="0"/>
              <a:t>) </a:t>
            </a:r>
            <a:r>
              <a:rPr lang="lt-LT" sz="2400" dirty="0" smtClean="0"/>
              <a:t>įrenginiai, gali </a:t>
            </a:r>
            <a:r>
              <a:rPr lang="lt-LT" sz="2400" dirty="0"/>
              <a:t>būti naudojami bet kuriuo momentu, gali </a:t>
            </a:r>
            <a:r>
              <a:rPr lang="lt-LT" sz="2400" dirty="0" smtClean="0"/>
              <a:t>būti skaitomi </a:t>
            </a:r>
            <a:r>
              <a:rPr lang="lt-LT" sz="2400" dirty="0"/>
              <a:t>ar rašomi pasirinktoje srityje.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6731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Fizinė DB realizacija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DB susideda iš kelių failų ir daugybės </a:t>
            </a:r>
            <a:r>
              <a:rPr lang="lt-LT" dirty="0" smtClean="0"/>
              <a:t>įrašų, kurių </a:t>
            </a:r>
            <a:r>
              <a:rPr lang="lt-LT" dirty="0"/>
              <a:t>tik nedidelė dalis darbo </a:t>
            </a:r>
            <a:r>
              <a:rPr lang="lt-LT" dirty="0" smtClean="0"/>
              <a:t>metu kopijuojama </a:t>
            </a:r>
            <a:r>
              <a:rPr lang="lt-LT" dirty="0"/>
              <a:t>į operatyviąją atmintį ir po </a:t>
            </a:r>
            <a:r>
              <a:rPr lang="lt-LT" dirty="0" smtClean="0"/>
              <a:t>to apdorojus </a:t>
            </a:r>
            <a:r>
              <a:rPr lang="lt-LT" dirty="0"/>
              <a:t>įrašoma atgal.</a:t>
            </a:r>
          </a:p>
          <a:p>
            <a:r>
              <a:rPr lang="lt-LT" dirty="0"/>
              <a:t>Fiziškai DB failai ir įrašai diske gali </a:t>
            </a:r>
            <a:r>
              <a:rPr lang="lt-LT" dirty="0" smtClean="0"/>
              <a:t>būti išdėstomi </a:t>
            </a:r>
            <a:r>
              <a:rPr lang="lt-LT" dirty="0"/>
              <a:t>įvairiais būdais, siekiant, kad </a:t>
            </a:r>
            <a:r>
              <a:rPr lang="lt-LT" dirty="0" smtClean="0"/>
              <a:t>jie būtų </a:t>
            </a:r>
            <a:r>
              <a:rPr lang="lt-LT" dirty="0"/>
              <a:t>apdorojami kuo </a:t>
            </a:r>
            <a:r>
              <a:rPr lang="lt-LT" dirty="0" smtClean="0"/>
              <a:t>greičiau</a:t>
            </a:r>
            <a:r>
              <a:rPr lang="lt-LT" dirty="0"/>
              <a:t> </a:t>
            </a:r>
            <a:r>
              <a:rPr lang="lt-LT" dirty="0" smtClean="0"/>
              <a:t>(vientisieji, nuorodiniai </a:t>
            </a:r>
            <a:r>
              <a:rPr lang="lt-LT" dirty="0"/>
              <a:t>sąrašai ir pan.).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225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67" y="116632"/>
            <a:ext cx="6441989" cy="1498178"/>
          </a:xfrm>
        </p:spPr>
        <p:txBody>
          <a:bodyPr/>
          <a:lstStyle/>
          <a:p>
            <a:r>
              <a:rPr lang="lt-LT" sz="4000" dirty="0"/>
              <a:t>Diskelio (disko plokštelės) </a:t>
            </a:r>
            <a:r>
              <a:rPr lang="lt-LT" sz="4000" dirty="0" smtClean="0"/>
              <a:t>paviršiaus loginė </a:t>
            </a:r>
            <a:r>
              <a:rPr lang="lt-LT" sz="4000" dirty="0"/>
              <a:t>struktūra</a:t>
            </a:r>
            <a:endParaRPr lang="lt-LT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98" y="1700213"/>
            <a:ext cx="77789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Loginė disko talpos struktūra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Sisteminė </a:t>
            </a:r>
            <a:r>
              <a:rPr lang="lt-LT" sz="2400" dirty="0" smtClean="0"/>
              <a:t>sritis:</a:t>
            </a:r>
            <a:endParaRPr lang="lt-LT" sz="2400" dirty="0"/>
          </a:p>
          <a:p>
            <a:r>
              <a:rPr lang="lt-LT" sz="2400" dirty="0"/>
              <a:t> Kelties sektorius (</a:t>
            </a:r>
            <a:r>
              <a:rPr lang="lt-LT" sz="2400" b="1" i="1" dirty="0" err="1"/>
              <a:t>Boot</a:t>
            </a:r>
            <a:r>
              <a:rPr lang="lt-LT" sz="2400" b="1" i="1" dirty="0"/>
              <a:t> </a:t>
            </a:r>
            <a:r>
              <a:rPr lang="lt-LT" sz="2400" b="1" i="1" dirty="0" err="1"/>
              <a:t>Sector</a:t>
            </a:r>
            <a:r>
              <a:rPr lang="lt-LT" sz="2400" dirty="0"/>
              <a:t>) – </a:t>
            </a:r>
            <a:r>
              <a:rPr lang="lt-LT" sz="2400" dirty="0" smtClean="0"/>
              <a:t>nulinio (</a:t>
            </a:r>
            <a:r>
              <a:rPr lang="lt-LT" sz="2400" dirty="0"/>
              <a:t>išorinio) takelio pirmas sektorius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Dvi</a:t>
            </a:r>
            <a:r>
              <a:rPr lang="en-US" sz="2400" dirty="0"/>
              <a:t> </a:t>
            </a:r>
            <a:r>
              <a:rPr lang="en-US" sz="2400" dirty="0" err="1"/>
              <a:t>kopijos</a:t>
            </a:r>
            <a:r>
              <a:rPr lang="en-US" sz="2400" dirty="0"/>
              <a:t> FAT (</a:t>
            </a:r>
            <a:r>
              <a:rPr lang="en-US" sz="2400" b="1" i="1" dirty="0"/>
              <a:t>File Allocation Table</a:t>
            </a:r>
            <a:r>
              <a:rPr lang="en-US" sz="2400" dirty="0" smtClean="0"/>
              <a:t>).</a:t>
            </a:r>
            <a:r>
              <a:rPr lang="lt-LT" sz="2400" dirty="0" smtClean="0"/>
              <a:t> Naudojama </a:t>
            </a:r>
            <a:r>
              <a:rPr lang="lt-LT" sz="2400" dirty="0"/>
              <a:t>pirma kopija, antra tik </a:t>
            </a:r>
            <a:r>
              <a:rPr lang="lt-LT" sz="2400" dirty="0" smtClean="0"/>
              <a:t>atstatymui. FAT </a:t>
            </a:r>
            <a:r>
              <a:rPr lang="lt-LT" sz="2400" dirty="0"/>
              <a:t>elementai būna 12 bitų (FDD) ir 16, 32 </a:t>
            </a:r>
            <a:r>
              <a:rPr lang="lt-LT" sz="2400" dirty="0" smtClean="0"/>
              <a:t>bitų (HDD</a:t>
            </a:r>
            <a:r>
              <a:rPr lang="lt-LT" sz="2400" dirty="0"/>
              <a:t>). Kuo didesnis elemento ilgis, tuo </a:t>
            </a:r>
            <a:r>
              <a:rPr lang="lt-LT" sz="2400" dirty="0" smtClean="0"/>
              <a:t>daugiau klasterių </a:t>
            </a:r>
            <a:r>
              <a:rPr lang="lt-LT" sz="2400" dirty="0"/>
              <a:t>gali aptarnauti. Klasteris – vienas ar </a:t>
            </a:r>
            <a:r>
              <a:rPr lang="lt-LT" sz="2400" dirty="0" smtClean="0"/>
              <a:t>keli logiškai </a:t>
            </a:r>
            <a:r>
              <a:rPr lang="lt-LT" sz="2400" dirty="0"/>
              <a:t>susieti sektoriai.</a:t>
            </a:r>
          </a:p>
          <a:p>
            <a:r>
              <a:rPr lang="lt-LT" sz="2400" dirty="0"/>
              <a:t> Šakninis (pagrindinis) katalogas. Diskeliuose </a:t>
            </a:r>
            <a:r>
              <a:rPr lang="lt-LT" sz="2400" dirty="0" smtClean="0"/>
              <a:t>gali talpinti </a:t>
            </a:r>
            <a:r>
              <a:rPr lang="lt-LT" sz="2400" dirty="0"/>
              <a:t>informaciją apie 224 įrašus (išskirta </a:t>
            </a:r>
            <a:r>
              <a:rPr lang="lt-LT" sz="2400" dirty="0" smtClean="0"/>
              <a:t>14 sektorių </a:t>
            </a:r>
            <a:r>
              <a:rPr lang="lt-LT" sz="2400" dirty="0"/>
              <a:t>po 16 elementų).</a:t>
            </a:r>
          </a:p>
          <a:p>
            <a:pPr marL="0" indent="0">
              <a:buNone/>
            </a:pPr>
            <a:r>
              <a:rPr lang="lt-LT" sz="2400" dirty="0" smtClean="0"/>
              <a:t>Duomenų </a:t>
            </a:r>
            <a:r>
              <a:rPr lang="lt-LT" sz="2400" dirty="0"/>
              <a:t>sritis. Gali būti fragmentuota.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22704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Standžiojo disko sandara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266" y="1935152"/>
            <a:ext cx="696117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Standieji diskai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384"/>
            <a:ext cx="8363272" cy="5181600"/>
          </a:xfrm>
        </p:spPr>
        <p:txBody>
          <a:bodyPr/>
          <a:lstStyle/>
          <a:p>
            <a:pPr marL="0" indent="0">
              <a:buNone/>
            </a:pPr>
            <a:r>
              <a:rPr lang="lt-LT" sz="2400" dirty="0"/>
              <a:t>Didelė talpa (250GB-4TB), </a:t>
            </a:r>
            <a:r>
              <a:rPr lang="lt-LT" sz="2400" dirty="0" err="1"/>
              <a:t>pseudohermetiška</a:t>
            </a:r>
            <a:r>
              <a:rPr lang="lt-LT" sz="2400" dirty="0"/>
              <a:t> konstrukcija.</a:t>
            </a:r>
          </a:p>
          <a:p>
            <a:r>
              <a:rPr lang="lt-LT" sz="2400" dirty="0"/>
              <a:t>Sukimosi greičiai:</a:t>
            </a:r>
          </a:p>
          <a:p>
            <a:pPr lvl="1"/>
            <a:r>
              <a:rPr lang="lt-LT" sz="2000" dirty="0"/>
              <a:t> 5400-7200 </a:t>
            </a:r>
            <a:r>
              <a:rPr lang="lt-LT" sz="2000" dirty="0" err="1"/>
              <a:t>aps</a:t>
            </a:r>
            <a:r>
              <a:rPr lang="lt-LT" sz="2000" dirty="0"/>
              <a:t>/min.</a:t>
            </a:r>
          </a:p>
          <a:p>
            <a:pPr lvl="1"/>
            <a:r>
              <a:rPr lang="lt-LT" sz="2000" dirty="0"/>
              <a:t> 10000, 15000 (SCSI) </a:t>
            </a:r>
            <a:r>
              <a:rPr lang="lt-LT" sz="2000" dirty="0" err="1"/>
              <a:t>aps</a:t>
            </a:r>
            <a:r>
              <a:rPr lang="lt-LT" sz="2000" dirty="0"/>
              <a:t>/min.</a:t>
            </a:r>
          </a:p>
          <a:p>
            <a:r>
              <a:rPr lang="lt-LT" sz="2400" dirty="0"/>
              <a:t>Galvutės nesiliečia prie paviršiaus, o juda ant oro </a:t>
            </a:r>
            <a:r>
              <a:rPr lang="lt-LT" sz="2400" dirty="0" smtClean="0"/>
              <a:t>pagalvės </a:t>
            </a:r>
            <a:r>
              <a:rPr lang="el-GR" sz="2400" dirty="0" smtClean="0"/>
              <a:t>0,05 </a:t>
            </a:r>
            <a:r>
              <a:rPr lang="el-GR" sz="2400" dirty="0"/>
              <a:t>– 0,1 μ</a:t>
            </a:r>
            <a:r>
              <a:rPr lang="lt-LT" sz="2400" dirty="0"/>
              <a:t>m atstumu.</a:t>
            </a:r>
          </a:p>
          <a:p>
            <a:pPr lvl="1"/>
            <a:r>
              <a:rPr lang="lt-LT" dirty="0"/>
              <a:t> </a:t>
            </a:r>
            <a:r>
              <a:rPr lang="lt-LT" sz="2000" dirty="0" err="1"/>
              <a:t>Autoparkavimas</a:t>
            </a:r>
            <a:r>
              <a:rPr lang="lt-LT" sz="2000" dirty="0"/>
              <a:t> (</a:t>
            </a:r>
            <a:r>
              <a:rPr lang="lt-LT" sz="2000" i="1" dirty="0" err="1"/>
              <a:t>Landing</a:t>
            </a:r>
            <a:r>
              <a:rPr lang="lt-LT" sz="2000" i="1" dirty="0"/>
              <a:t> </a:t>
            </a:r>
            <a:r>
              <a:rPr lang="lt-LT" sz="2000" i="1" dirty="0" err="1"/>
              <a:t>Zone</a:t>
            </a:r>
            <a:r>
              <a:rPr lang="lt-LT" sz="2000" dirty="0"/>
              <a:t>).</a:t>
            </a:r>
          </a:p>
          <a:p>
            <a:pPr lvl="1"/>
            <a:r>
              <a:rPr lang="lt-LT" sz="2000" dirty="0"/>
              <a:t> Aušinimas.</a:t>
            </a:r>
          </a:p>
          <a:p>
            <a:pPr lvl="1"/>
            <a:r>
              <a:rPr lang="lt-LT" sz="2000" dirty="0"/>
              <a:t> Oro filtras </a:t>
            </a:r>
            <a:r>
              <a:rPr lang="lt-LT" sz="2000" dirty="0" err="1"/>
              <a:t>recirkuliacijai</a:t>
            </a:r>
            <a:r>
              <a:rPr lang="lt-LT" sz="2000" dirty="0"/>
              <a:t>.</a:t>
            </a:r>
          </a:p>
          <a:p>
            <a:pPr lvl="1"/>
            <a:r>
              <a:rPr lang="lt-LT" sz="2000" dirty="0"/>
              <a:t> Duomenų </a:t>
            </a:r>
            <a:r>
              <a:rPr lang="lt-LT" sz="2000" dirty="0" err="1"/>
              <a:t>buferizavimas</a:t>
            </a:r>
            <a:r>
              <a:rPr lang="lt-LT" sz="2000" dirty="0"/>
              <a:t> diske (</a:t>
            </a:r>
            <a:r>
              <a:rPr lang="lt-LT" sz="2000" b="1" i="1" dirty="0" err="1"/>
              <a:t>cache</a:t>
            </a:r>
            <a:r>
              <a:rPr lang="lt-LT" sz="2000" dirty="0"/>
              <a:t>).</a:t>
            </a:r>
          </a:p>
          <a:p>
            <a:pPr marL="0" indent="0">
              <a:buNone/>
            </a:pPr>
            <a:r>
              <a:rPr lang="lt-LT" sz="2400" dirty="0"/>
              <a:t>Šiuo metu naudojama iki 1200 GB </a:t>
            </a:r>
            <a:r>
              <a:rPr lang="lt-LT" sz="2400" b="1" i="1" dirty="0"/>
              <a:t>per </a:t>
            </a:r>
            <a:r>
              <a:rPr lang="lt-LT" sz="2400" b="1" i="1" dirty="0" err="1"/>
              <a:t>Platter</a:t>
            </a:r>
            <a:r>
              <a:rPr lang="lt-LT" sz="2400" b="1" i="1" dirty="0"/>
              <a:t> </a:t>
            </a:r>
            <a:r>
              <a:rPr lang="lt-LT" sz="2400" dirty="0"/>
              <a:t>(</a:t>
            </a:r>
            <a:r>
              <a:rPr lang="lt-LT" sz="2400" dirty="0" smtClean="0"/>
              <a:t>plokštelėje, </a:t>
            </a:r>
            <a:r>
              <a:rPr lang="lt-LT" sz="2400" dirty="0" err="1" smtClean="0"/>
              <a:t>t.y</a:t>
            </a:r>
            <a:r>
              <a:rPr lang="lt-LT" sz="2400" dirty="0"/>
              <a:t>. dviejuose paviršiuose) technologija (diskų </a:t>
            </a:r>
            <a:r>
              <a:rPr lang="lt-LT" sz="2400" dirty="0" smtClean="0"/>
              <a:t>talpa kartotinė </a:t>
            </a:r>
            <a:r>
              <a:rPr lang="lt-LT" sz="2400" dirty="0"/>
              <a:t>pusei šio dydžio</a:t>
            </a:r>
            <a:r>
              <a:rPr lang="lt-LT" sz="2400" dirty="0" smtClean="0"/>
              <a:t>).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251657907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663</TotalTime>
  <Words>929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VGTU_baltas</vt:lpstr>
      <vt:lpstr>Duomenų bazės fiziniame lygmenyje</vt:lpstr>
      <vt:lpstr>Laikmenos</vt:lpstr>
      <vt:lpstr>DB laikmenos</vt:lpstr>
      <vt:lpstr>Magnetiniai diskai ir alternatyvos</vt:lpstr>
      <vt:lpstr>Fizinė DB realizacija</vt:lpstr>
      <vt:lpstr>Diskelio (disko plokštelės) paviršiaus loginė struktūra</vt:lpstr>
      <vt:lpstr>Loginė disko talpos struktūra</vt:lpstr>
      <vt:lpstr>Standžiojo disko sandara</vt:lpstr>
      <vt:lpstr>Standieji diskai</vt:lpstr>
      <vt:lpstr>Diskų charakteristikos</vt:lpstr>
      <vt:lpstr>Disko darbas nuskaitant duomenis</vt:lpstr>
      <vt:lpstr>Spec. diskai</vt:lpstr>
      <vt:lpstr>Disko darbas nuskaitant duomenis</vt:lpstr>
      <vt:lpstr>SSD (Solid-state Drive)</vt:lpstr>
      <vt:lpstr>Kiti darbo su duomenimis aspektai</vt:lpstr>
      <vt:lpstr>RAID diskų masyvai</vt:lpstr>
      <vt:lpstr>RAID 0</vt:lpstr>
      <vt:lpstr>RAID 1</vt:lpstr>
    </vt:vector>
  </TitlesOfParts>
  <Company>VGTU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Stankevič</dc:creator>
  <cp:lastModifiedBy>Jelena Stankevič</cp:lastModifiedBy>
  <cp:revision>70</cp:revision>
  <dcterms:created xsi:type="dcterms:W3CDTF">2016-02-23T16:34:03Z</dcterms:created>
  <dcterms:modified xsi:type="dcterms:W3CDTF">2017-03-07T12:22:04Z</dcterms:modified>
</cp:coreProperties>
</file>