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sldIdLst>
    <p:sldId id="256" r:id="rId2"/>
    <p:sldId id="259" r:id="rId3"/>
    <p:sldId id="258" r:id="rId4"/>
    <p:sldId id="260" r:id="rId5"/>
    <p:sldId id="261" r:id="rId6"/>
    <p:sldId id="262" r:id="rId7"/>
    <p:sldId id="266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6" r:id="rId39"/>
    <p:sldId id="294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8" autoAdjust="0"/>
    <p:restoredTop sz="94660"/>
  </p:normalViewPr>
  <p:slideViewPr>
    <p:cSldViewPr>
      <p:cViewPr varScale="1">
        <p:scale>
          <a:sx n="110" d="100"/>
          <a:sy n="11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C4E3D82-444E-4363-8B17-17277DE81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A1AF35-E2C9-46FD-A373-2D6CFF2ABE55}" type="slidenum">
              <a:rPr lang="en-US"/>
              <a:pPr/>
              <a:t>1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lt-LT" smtClean="0"/>
          </a:p>
        </p:txBody>
      </p:sp>
    </p:spTree>
    <p:extLst>
      <p:ext uri="{BB962C8B-B14F-4D97-AF65-F5344CB8AC3E}">
        <p14:creationId xmlns:p14="http://schemas.microsoft.com/office/powerpoint/2010/main" val="210300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lt-LT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lt-LT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5018 w 4917"/>
                <a:gd name="T3" fmla="*/ 0 h 1000"/>
                <a:gd name="T4" fmla="*/ 27850 w 4917"/>
                <a:gd name="T5" fmla="*/ 576 h 1000"/>
                <a:gd name="T6" fmla="*/ 25018 w 4917"/>
                <a:gd name="T7" fmla="*/ 1152 h 1000"/>
                <a:gd name="T8" fmla="*/ 0 w 4917"/>
                <a:gd name="T9" fmla="*/ 115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7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1000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B8F6E1-D1B5-42E3-89A3-2BE04A408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2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C78D3-AA5F-4A3D-B6CF-42B011D4D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33407-3F97-4EF1-B50C-35EA7A518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0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385F-60AC-482E-8369-6B0827B26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20397-3975-4DA1-834A-0B84BB2F3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74443-FC26-4DE9-B6AA-52B940AE8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A4C5B-EF63-4502-9AA6-15667175F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AA1CD-E245-4516-97A5-C30FD9645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5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FA28-1DFC-4EC5-AFE0-F95A435D6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954C3-A676-49D3-8476-6EBC86B11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lt-L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AF6FB-C04C-458A-A972-E1619E54D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2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lt-LT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4944 w 7000"/>
                <a:gd name="T3" fmla="*/ 0 h 1000"/>
                <a:gd name="T4" fmla="*/ 37632 w 7000"/>
                <a:gd name="T5" fmla="*/ 384 h 1000"/>
                <a:gd name="T6" fmla="*/ 34944 w 7000"/>
                <a:gd name="T7" fmla="*/ 768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500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1000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t-LT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t-LT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600" b="1" smtClean="0">
                <a:solidFill>
                  <a:srgbClr val="00669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D98C460-114A-4C57-B55C-5158D3B9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3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447088" cy="1609725"/>
          </a:xfrm>
        </p:spPr>
        <p:txBody>
          <a:bodyPr/>
          <a:lstStyle/>
          <a:p>
            <a:pPr eaLnBrk="1" hangingPunct="1"/>
            <a:r>
              <a:rPr lang="en-US" sz="4400" smtClean="0"/>
              <a:t>RELIACIN</a:t>
            </a:r>
            <a:r>
              <a:rPr lang="lt-LT" sz="4400" smtClean="0"/>
              <a:t>Ė ALGEBRA</a:t>
            </a:r>
            <a:endParaRPr lang="en-US" sz="44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508500"/>
            <a:ext cx="6629400" cy="609600"/>
          </a:xfrm>
        </p:spPr>
        <p:txBody>
          <a:bodyPr/>
          <a:lstStyle/>
          <a:p>
            <a:pPr algn="r" eaLnBrk="1" hangingPunct="1"/>
            <a:r>
              <a:rPr lang="en-US" sz="2400" smtClean="0">
                <a:solidFill>
                  <a:srgbClr val="006699"/>
                </a:solidFill>
              </a:rPr>
              <a:t>J.Stankevi</a:t>
            </a:r>
            <a:r>
              <a:rPr lang="lt-LT" sz="2400" smtClean="0">
                <a:solidFill>
                  <a:srgbClr val="006699"/>
                </a:solidFill>
              </a:rPr>
              <a:t>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7"/>
    </mc:Choice>
    <mc:Fallback xmlns="">
      <p:transition spd="slow" advTm="527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FA451A-C0A7-4AE8-86DD-A652DF584301}" type="slidenum">
              <a:rPr lang="en-US">
                <a:latin typeface="Arial Black" panose="020B0A04020102020204" pitchFamily="34" charset="0"/>
              </a:rPr>
              <a:pPr/>
              <a:t>10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Projekcija - pavyzdys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696075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670300"/>
            <a:ext cx="38163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88"/>
    </mc:Choice>
    <mc:Fallback xmlns="">
      <p:transition spd="slow" advTm="4048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D36ABF-7225-4953-BC5E-A1018EE93E23}" type="slidenum">
              <a:rPr lang="en-US">
                <a:latin typeface="Arial Black" panose="020B0A04020102020204" pitchFamily="34" charset="0"/>
              </a:rPr>
              <a:pPr/>
              <a:t>11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Dekarto sandauga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323975"/>
          </a:xfrm>
        </p:spPr>
        <p:txBody>
          <a:bodyPr/>
          <a:lstStyle/>
          <a:p>
            <a:pPr eaLnBrk="1" hangingPunct="1"/>
            <a:r>
              <a:rPr lang="lt-LT" smtClean="0"/>
              <a:t>Binarinė operacija;</a:t>
            </a:r>
          </a:p>
          <a:p>
            <a:pPr eaLnBrk="1" hangingPunct="1"/>
            <a:r>
              <a:rPr lang="lt-LT" smtClean="0"/>
              <a:t>Aibė visų įmanomų eilučių porų. 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84538"/>
            <a:ext cx="7848600" cy="19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88"/>
    </mc:Choice>
    <mc:Fallback xmlns="">
      <p:transition spd="slow" advTm="1748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5B2ADC-3C6B-445C-B366-0B617EC4DE51}" type="slidenum">
              <a:rPr lang="en-US">
                <a:latin typeface="Arial Black" panose="020B0A04020102020204" pitchFamily="34" charset="0"/>
              </a:rPr>
              <a:pPr/>
              <a:t>12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Dekarto sandauga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smtClean="0"/>
              <a:t>Notacija: R x S</a:t>
            </a:r>
          </a:p>
          <a:p>
            <a:pPr eaLnBrk="1" hangingPunct="1"/>
            <a:endParaRPr lang="lt-LT" smtClean="0"/>
          </a:p>
          <a:p>
            <a:pPr eaLnBrk="1" hangingPunct="1"/>
            <a:r>
              <a:rPr lang="lt-LT" smtClean="0"/>
              <a:t>Employee x Customer</a:t>
            </a:r>
          </a:p>
          <a:p>
            <a:pPr eaLnBrk="1" hangingPunct="1"/>
            <a:endParaRPr lang="lt-LT" smtClean="0"/>
          </a:p>
          <a:p>
            <a:pPr eaLnBrk="1" hangingPunct="1"/>
            <a:r>
              <a:rPr lang="lt-LT" smtClean="0"/>
              <a:t>SELECT Employee.*, Customer.*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/>
              <a:t>FROM Employee, Customer;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88"/>
    </mc:Choice>
    <mc:Fallback xmlns="">
      <p:transition spd="slow" advTm="2698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F507E4-1317-4098-A127-0E7CE7CEBF9C}" type="slidenum">
              <a:rPr lang="en-US">
                <a:latin typeface="Arial Black" panose="020B0A04020102020204" pitchFamily="34" charset="0"/>
              </a:rPr>
              <a:pPr/>
              <a:t>13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Dekarto sandauga - pavyzdys</a:t>
            </a: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84313"/>
            <a:ext cx="57626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40"/>
    </mc:Choice>
    <mc:Fallback xmlns="">
      <p:transition spd="slow" advTm="4204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13D5F6-9E68-4342-B0E9-F88751204377}" type="slidenum">
              <a:rPr lang="en-US">
                <a:latin typeface="Arial Black" panose="020B0A04020102020204" pitchFamily="34" charset="0"/>
              </a:rPr>
              <a:pPr/>
              <a:t>14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Sąjunga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smtClean="0"/>
              <a:t>Binarinė operacija</a:t>
            </a:r>
          </a:p>
          <a:p>
            <a:pPr eaLnBrk="1" hangingPunct="1"/>
            <a:r>
              <a:rPr lang="lt-LT" smtClean="0"/>
              <a:t>Sujungia visas eilutes į vieną sąryšį, pašalinant dublikatus.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644900"/>
            <a:ext cx="6840538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57"/>
    </mc:Choice>
    <mc:Fallback xmlns="">
      <p:transition spd="slow" advTm="2755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6DB942-B0CF-4CEE-9DF8-1311A91BF354}" type="slidenum">
              <a:rPr lang="en-US">
                <a:latin typeface="Arial Black" panose="020B0A04020102020204" pitchFamily="34" charset="0"/>
              </a:rPr>
              <a:pPr/>
              <a:t>15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Sąjunga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smtClean="0"/>
              <a:t>Notacija: R </a:t>
            </a:r>
            <a:r>
              <a:rPr lang="el-GR" smtClean="0">
                <a:cs typeface="Arial" panose="020B0604020202020204" pitchFamily="34" charset="0"/>
              </a:rPr>
              <a:t>υ</a:t>
            </a:r>
            <a:r>
              <a:rPr lang="lt-LT" smtClean="0"/>
              <a:t> S</a:t>
            </a:r>
          </a:p>
          <a:p>
            <a:pPr eaLnBrk="1" hangingPunct="1">
              <a:lnSpc>
                <a:spcPct val="90000"/>
              </a:lnSpc>
            </a:pPr>
            <a:endParaRPr lang="lt-LT" smtClean="0"/>
          </a:p>
          <a:p>
            <a:pPr eaLnBrk="1" hangingPunct="1">
              <a:lnSpc>
                <a:spcPct val="90000"/>
              </a:lnSpc>
            </a:pPr>
            <a:r>
              <a:rPr lang="lt-LT" smtClean="0"/>
              <a:t>SELECT *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/>
              <a:t>FROM Employee1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/>
              <a:t>UNION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/>
              <a:t>SELECT *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/>
              <a:t>FROM Employee2;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41"/>
    </mc:Choice>
    <mc:Fallback xmlns="">
      <p:transition spd="slow" advTm="6884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D69E47-2A3A-4F93-BDDB-9975817E6AF0}" type="slidenum">
              <a:rPr lang="en-US">
                <a:latin typeface="Arial Black" panose="020B0A04020102020204" pitchFamily="34" charset="0"/>
              </a:rPr>
              <a:pPr/>
              <a:t>16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Sąjunga - pavyzdys</a:t>
            </a:r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135937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59"/>
    </mc:Choice>
    <mc:Fallback xmlns="">
      <p:transition spd="slow" advTm="3205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006418-BF28-4F03-AB34-B79314129FA9}" type="slidenum">
              <a:rPr lang="en-US">
                <a:latin typeface="Arial Black" panose="020B0A04020102020204" pitchFamily="34" charset="0"/>
              </a:rPr>
              <a:pPr/>
              <a:t>17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Skirtumas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smtClean="0"/>
              <a:t>Binarinė operacija</a:t>
            </a:r>
          </a:p>
          <a:p>
            <a:pPr eaLnBrk="1" hangingPunct="1"/>
            <a:r>
              <a:rPr lang="lt-LT" smtClean="0"/>
              <a:t>Sudaro sąryšį iš eilučių, kurios yra pirmame sąryšyje ir kurių nėra antrame.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149725"/>
            <a:ext cx="748823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90"/>
    </mc:Choice>
    <mc:Fallback xmlns="">
      <p:transition spd="slow" advTm="1549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29FB78-3F05-43A2-A58E-D3ED76FE07BE}" type="slidenum">
              <a:rPr lang="en-US">
                <a:latin typeface="Arial Black" panose="020B0A04020102020204" pitchFamily="34" charset="0"/>
              </a:rPr>
              <a:pPr/>
              <a:t>18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Skirtumas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smtClean="0"/>
              <a:t>Notacija: R – S</a:t>
            </a:r>
          </a:p>
          <a:p>
            <a:pPr eaLnBrk="1" hangingPunct="1">
              <a:lnSpc>
                <a:spcPct val="90000"/>
              </a:lnSpc>
            </a:pPr>
            <a:endParaRPr lang="lt-LT" smtClean="0"/>
          </a:p>
          <a:p>
            <a:pPr eaLnBrk="1" hangingPunct="1">
              <a:lnSpc>
                <a:spcPct val="90000"/>
              </a:lnSpc>
            </a:pPr>
            <a:r>
              <a:rPr lang="lt-LT" smtClean="0"/>
              <a:t>SELECT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/>
              <a:t>FROM Employee1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/>
              <a:t>EXCEPT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/>
              <a:t>SELECT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/>
              <a:t>FROM Employee2;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86"/>
    </mc:Choice>
    <mc:Fallback xmlns="">
      <p:transition spd="slow" advTm="3278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A2DA9C-C1D6-4644-B911-6ECC58F0DA46}" type="slidenum">
              <a:rPr lang="en-US">
                <a:latin typeface="Arial Black" panose="020B0A04020102020204" pitchFamily="34" charset="0"/>
              </a:rPr>
              <a:pPr/>
              <a:t>19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Skirtumas - pavyzdys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80645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31"/>
    </mc:Choice>
    <mc:Fallback xmlns="">
      <p:transition spd="slow" advTm="2223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2AB5FE-E0A2-4DB9-8680-3367544BA157}" type="slidenum">
              <a:rPr lang="en-US">
                <a:latin typeface="Arial Black" panose="020B0A04020102020204" pitchFamily="34" charset="0"/>
              </a:rPr>
              <a:pPr/>
              <a:t>2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Reliacin</a:t>
            </a:r>
            <a:r>
              <a:rPr lang="lt-LT" sz="4000" smtClean="0"/>
              <a:t>ė algebra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smtClean="0"/>
              <a:t>Tai teorinė kalba, skirta darbui su vienu arba keliais sąryšiais.</a:t>
            </a:r>
          </a:p>
          <a:p>
            <a:pPr eaLnBrk="1" hangingPunct="1"/>
            <a:r>
              <a:rPr lang="lt-LT" smtClean="0"/>
              <a:t>Reliacinės algebros taikymo rezultatas – naujas sąryšis.</a:t>
            </a:r>
          </a:p>
          <a:p>
            <a:pPr eaLnBrk="1" hangingPunct="1"/>
            <a:r>
              <a:rPr lang="lt-LT" smtClean="0"/>
              <a:t>Sukurta E.F.Codd’o 1972 metais.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lt-LT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68"/>
    </mc:Choice>
    <mc:Fallback xmlns="">
      <p:transition spd="slow" advTm="6076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DF58E6-F27B-4DDC-B617-C4F9A6DAE0E9}" type="slidenum">
              <a:rPr lang="en-US">
                <a:latin typeface="Arial Black" panose="020B0A04020102020204" pitchFamily="34" charset="0"/>
              </a:rPr>
              <a:pPr/>
              <a:t>20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Dialektai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smtClean="0"/>
              <a:t>MINUS</a:t>
            </a:r>
          </a:p>
          <a:p>
            <a:pPr eaLnBrk="1" hangingPunct="1">
              <a:lnSpc>
                <a:spcPct val="90000"/>
              </a:lnSpc>
            </a:pPr>
            <a:r>
              <a:rPr lang="lt-LT" smtClean="0"/>
              <a:t>Nepalaiko (MySQL)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/>
              <a:t>SELECT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/>
              <a:t>FROM Employee1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/>
              <a:t>WHERE e</a:t>
            </a:r>
            <a:r>
              <a:rPr lang="en-US" smtClean="0"/>
              <a:t>1_id</a:t>
            </a:r>
            <a:r>
              <a:rPr lang="lt-LT" smtClean="0"/>
              <a:t> NOT IN(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/>
              <a:t>SELECT </a:t>
            </a:r>
            <a:r>
              <a:rPr lang="en-US" smtClean="0"/>
              <a:t>e2_id</a:t>
            </a:r>
            <a:endParaRPr lang="lt-LT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/>
              <a:t>FROM Employee2);</a:t>
            </a:r>
          </a:p>
          <a:p>
            <a:pPr eaLnBrk="1" hangingPunct="1">
              <a:lnSpc>
                <a:spcPct val="90000"/>
              </a:lnSpc>
            </a:pPr>
            <a:endParaRPr lang="lt-LT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21"/>
    </mc:Choice>
    <mc:Fallback xmlns="">
      <p:transition spd="slow" advTm="8452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6C2E14-6921-4956-A7D4-0483A0844472}" type="slidenum">
              <a:rPr lang="en-US">
                <a:latin typeface="Arial Black" panose="020B0A04020102020204" pitchFamily="34" charset="0"/>
              </a:rPr>
              <a:pPr/>
              <a:t>21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Sankirta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900238"/>
          </a:xfrm>
        </p:spPr>
        <p:txBody>
          <a:bodyPr/>
          <a:lstStyle/>
          <a:p>
            <a:pPr eaLnBrk="1" hangingPunct="1"/>
            <a:r>
              <a:rPr lang="lt-LT" smtClean="0"/>
              <a:t>Binarinė operacija</a:t>
            </a:r>
          </a:p>
          <a:p>
            <a:pPr eaLnBrk="1" hangingPunct="1"/>
            <a:r>
              <a:rPr lang="lt-LT" smtClean="0"/>
              <a:t>Sukuriamas naujas sąryšis iš bendrų pirmo ir antro sąryšio eilučių.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644900"/>
            <a:ext cx="76327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05"/>
    </mc:Choice>
    <mc:Fallback xmlns="">
      <p:transition spd="slow" advTm="15905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9C8B57-BFD4-4090-9810-51053112D3B3}" type="slidenum">
              <a:rPr lang="en-US">
                <a:latin typeface="Arial Black" panose="020B0A04020102020204" pitchFamily="34" charset="0"/>
              </a:rPr>
              <a:pPr/>
              <a:t>22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Sankirta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smtClean="0"/>
              <a:t>Notacija: R </a:t>
            </a:r>
            <a:r>
              <a:rPr lang="lt-LT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⋂</a:t>
            </a: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S</a:t>
            </a:r>
          </a:p>
          <a:p>
            <a:pPr eaLnBrk="1" hangingPunct="1">
              <a:lnSpc>
                <a:spcPct val="90000"/>
              </a:lnSpc>
            </a:pPr>
            <a:endParaRPr lang="lt-LT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SELECT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FROM Employee1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INTERSECT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(SELECT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FROM Employee2)</a:t>
            </a:r>
            <a:r>
              <a:rPr lang="en-US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lt-LT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lt-LT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53"/>
    </mc:Choice>
    <mc:Fallback xmlns="">
      <p:transition spd="slow" advTm="6325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C5A32D-07AC-42BB-BA3A-EB49380F8DCA}" type="slidenum">
              <a:rPr lang="en-US">
                <a:latin typeface="Arial Black" panose="020B0A04020102020204" pitchFamily="34" charset="0"/>
              </a:rPr>
              <a:pPr/>
              <a:t>23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Sankirta - pavyzdys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0213"/>
            <a:ext cx="8064500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82"/>
    </mc:Choice>
    <mc:Fallback xmlns="">
      <p:transition spd="slow" advTm="1688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B89FC2-324E-4DDD-97B8-736C7383CA30}" type="slidenum">
              <a:rPr lang="en-US">
                <a:latin typeface="Arial Black" panose="020B0A04020102020204" pitchFamily="34" charset="0"/>
              </a:rPr>
              <a:pPr/>
              <a:t>24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Dialektai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smtClean="0"/>
              <a:t>Gali nepalaikyti (MySQL)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lt-LT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/>
              <a:t>SELECT Employee1.*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/>
              <a:t>FROM Employee1, Employee2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/>
              <a:t>WHERE Employee1.e1_id = Employee2.e2_id;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53"/>
    </mc:Choice>
    <mc:Fallback xmlns="">
      <p:transition spd="slow" advTm="5035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941830-27CD-45FA-9F7A-7578C67AC656}" type="slidenum">
              <a:rPr lang="en-US">
                <a:latin typeface="Arial Black" panose="020B0A04020102020204" pitchFamily="34" charset="0"/>
              </a:rPr>
              <a:pPr/>
              <a:t>25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Jungtis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smtClean="0"/>
              <a:t>Binarinė operacija;</a:t>
            </a:r>
          </a:p>
          <a:p>
            <a:pPr eaLnBrk="1" hangingPunct="1"/>
            <a:r>
              <a:rPr lang="lt-LT" smtClean="0"/>
              <a:t>Rezultatas – visos įmanomos poros iš jungiamų sąryšių, tenkinančios tam tikrą sąlygą; </a:t>
            </a:r>
          </a:p>
          <a:p>
            <a:pPr eaLnBrk="1" hangingPunct="1"/>
            <a:r>
              <a:rPr lang="lt-LT" smtClean="0"/>
              <a:t>Tai išvestinė operacija.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57"/>
    </mc:Choice>
    <mc:Fallback xmlns="">
      <p:transition spd="slow" advTm="33257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CFB958-8005-450D-B4AA-F3D8E94608DA}" type="slidenum">
              <a:rPr lang="en-US">
                <a:latin typeface="Arial Black" panose="020B0A04020102020204" pitchFamily="34" charset="0"/>
              </a:rPr>
              <a:pPr/>
              <a:t>26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Jungties tipai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smtClean="0"/>
              <a:t>Theta-join</a:t>
            </a:r>
          </a:p>
          <a:p>
            <a:pPr eaLnBrk="1" hangingPunct="1"/>
            <a:r>
              <a:rPr lang="lt-LT" smtClean="0"/>
              <a:t>Equi-join</a:t>
            </a:r>
          </a:p>
          <a:p>
            <a:pPr eaLnBrk="1" hangingPunct="1"/>
            <a:r>
              <a:rPr lang="lt-LT" smtClean="0"/>
              <a:t>Natural join</a:t>
            </a:r>
          </a:p>
          <a:p>
            <a:pPr eaLnBrk="1" hangingPunct="1"/>
            <a:r>
              <a:rPr lang="lt-LT" smtClean="0"/>
              <a:t>Outer join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59"/>
    </mc:Choice>
    <mc:Fallback xmlns="">
      <p:transition spd="slow" advTm="9359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A9A454-06E5-488C-AE1E-BE02BEDA9220}" type="slidenum">
              <a:rPr lang="en-US">
                <a:latin typeface="Arial Black" panose="020B0A04020102020204" pitchFamily="34" charset="0"/>
              </a:rPr>
              <a:pPr/>
              <a:t>27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Theta-join ir equi-join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smtClean="0"/>
              <a:t>R </a:t>
            </a:r>
            <a:r>
              <a:rPr lang="lt-LT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⋈</a:t>
            </a:r>
            <a:r>
              <a:rPr lang="lt-LT" baseline="-25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 </a:t>
            </a: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</a:p>
          <a:p>
            <a:pPr eaLnBrk="1" hangingPunct="1"/>
            <a:endParaRPr lang="lt-LT" baseline="-2500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lt-LT" smtClean="0"/>
              <a:t>R </a:t>
            </a:r>
            <a:r>
              <a:rPr lang="lt-LT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⋈</a:t>
            </a:r>
            <a:r>
              <a:rPr lang="lt-LT" baseline="-250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 </a:t>
            </a: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 = </a:t>
            </a:r>
            <a:r>
              <a:rPr lang="el-GR" smtClean="0">
                <a:cs typeface="Arial" panose="020B0604020202020204" pitchFamily="34" charset="0"/>
              </a:rPr>
              <a:t>σ</a:t>
            </a:r>
            <a:r>
              <a:rPr lang="lt-LT" baseline="-25000" smtClean="0">
                <a:cs typeface="Arial" panose="020B0604020202020204" pitchFamily="34" charset="0"/>
              </a:rPr>
              <a:t>F</a:t>
            </a:r>
            <a:r>
              <a:rPr lang="lt-LT" smtClean="0">
                <a:cs typeface="Arial" panose="020B0604020202020204" pitchFamily="34" charset="0"/>
              </a:rPr>
              <a:t> (R x S)</a:t>
            </a:r>
          </a:p>
          <a:p>
            <a:pPr eaLnBrk="1" hangingPunct="1"/>
            <a:endParaRPr lang="lt-LT" smtClean="0">
              <a:cs typeface="Arial" panose="020B0604020202020204" pitchFamily="34" charset="0"/>
            </a:endParaRPr>
          </a:p>
          <a:p>
            <a:pPr eaLnBrk="1" hangingPunct="1"/>
            <a:r>
              <a:rPr lang="lt-LT" smtClean="0">
                <a:cs typeface="Arial" panose="020B0604020202020204" pitchFamily="34" charset="0"/>
              </a:rPr>
              <a:t>&lt;, &lt;=, &gt;, &gt;=, =, &lt;&gt; </a:t>
            </a:r>
          </a:p>
          <a:p>
            <a:pPr eaLnBrk="1" hangingPunct="1"/>
            <a:endParaRPr lang="lt-LT" smtClean="0">
              <a:cs typeface="Arial" panose="020B0604020202020204" pitchFamily="34" charset="0"/>
            </a:endParaRPr>
          </a:p>
          <a:p>
            <a:pPr eaLnBrk="1" hangingPunct="1"/>
            <a:r>
              <a:rPr lang="lt-LT" smtClean="0"/>
              <a:t>equi-join: =</a:t>
            </a:r>
            <a:endParaRPr lang="el-GR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34"/>
    </mc:Choice>
    <mc:Fallback xmlns="">
      <p:transition spd="slow" advTm="30034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5BC5AE-31C8-48D1-9204-1F4AC69AFA3F}" type="slidenum">
              <a:rPr lang="en-US">
                <a:latin typeface="Arial Black" panose="020B0A04020102020204" pitchFamily="34" charset="0"/>
              </a:rPr>
              <a:pPr/>
              <a:t>28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Theta-join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lt-LT" smtClean="0"/>
              <a:t>Car ⋈ </a:t>
            </a:r>
            <a:r>
              <a:rPr lang="lt-LT" baseline="-25000" smtClean="0"/>
              <a:t>CarPrice&gt;BoatPrice </a:t>
            </a:r>
            <a:r>
              <a:rPr lang="lt-LT" smtClean="0"/>
              <a:t>Boat</a:t>
            </a:r>
          </a:p>
          <a:p>
            <a:pPr eaLnBrk="1" hangingPunct="1"/>
            <a:endParaRPr lang="lt-LT" smtClean="0"/>
          </a:p>
          <a:p>
            <a:pPr eaLnBrk="1" hangingPunct="1"/>
            <a:r>
              <a:rPr lang="lt-LT" smtClean="0"/>
              <a:t>SELECT Car.*, Boat.*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/>
              <a:t>FROM Car, Boat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/>
              <a:t>WHERE Car.CarPrice &gt; Boat.BoatPrice;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lt-LT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82"/>
    </mc:Choice>
    <mc:Fallback xmlns="">
      <p:transition spd="slow" advTm="2118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1E2FCF-26F3-4F74-B5F2-246EF5693C33}" type="slidenum">
              <a:rPr lang="en-US">
                <a:latin typeface="Arial Black" panose="020B0A04020102020204" pitchFamily="34" charset="0"/>
              </a:rPr>
              <a:pPr/>
              <a:t>29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Theta-join - pavyzdys</a:t>
            </a:r>
          </a:p>
        </p:txBody>
      </p:sp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199063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93"/>
    </mc:Choice>
    <mc:Fallback xmlns="">
      <p:transition spd="slow" advTm="1609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8FED0C-5E30-480D-953B-069AC791FA4E}" type="slidenum">
              <a:rPr lang="en-US">
                <a:latin typeface="Arial Black" panose="020B0A04020102020204" pitchFamily="34" charset="0"/>
              </a:rPr>
              <a:pPr/>
              <a:t>3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Reliacin</a:t>
            </a:r>
            <a:r>
              <a:rPr lang="lt-LT" sz="4400" smtClean="0"/>
              <a:t>ė algebra (2)</a:t>
            </a:r>
            <a:endParaRPr lang="lt-LT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smtClean="0"/>
              <a:t>Pagrindinė reliacinių duomenų bazių savybė – sugebėjimas iš esamų sąryšių sukurti naujus sąryšius nepakeičiant pradinių.</a:t>
            </a:r>
          </a:p>
          <a:p>
            <a:pPr eaLnBrk="1" hangingPunct="1"/>
            <a:r>
              <a:rPr lang="lt-LT" smtClean="0"/>
              <a:t>Reliacinė algebra yra pagrindas tokių programavimo kalbų kaip DML.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394"/>
    </mc:Choice>
    <mc:Fallback xmlns="">
      <p:transition spd="slow" advTm="149394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5A3C10-6016-426D-9D33-3D1890250A7A}" type="slidenum">
              <a:rPr lang="en-US">
                <a:latin typeface="Arial Black" panose="020B0A04020102020204" pitchFamily="34" charset="0"/>
              </a:rPr>
              <a:pPr/>
              <a:t>30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Equi-join - pavyzdys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213100"/>
            <a:ext cx="4392613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924800" cy="1973263"/>
          </a:xfrm>
        </p:spPr>
        <p:txBody>
          <a:bodyPr/>
          <a:lstStyle/>
          <a:p>
            <a:pPr eaLnBrk="1" hangingPunct="1"/>
            <a:r>
              <a:rPr lang="lt-LT" smtClean="0"/>
              <a:t>SELECT Car.*, Boat.*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/>
              <a:t>FROM Car, Boat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/>
              <a:t>WHERE Car.CarPrice = Boat.BoatPrice;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97"/>
    </mc:Choice>
    <mc:Fallback xmlns="">
      <p:transition spd="slow" advTm="25697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32D7DE-4250-437D-AAEC-4742B181C7CC}" type="slidenum">
              <a:rPr lang="en-US">
                <a:latin typeface="Arial Black" panose="020B0A04020102020204" pitchFamily="34" charset="0"/>
              </a:rPr>
              <a:pPr/>
              <a:t>31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Natural join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smtClean="0"/>
              <a:t>R </a:t>
            </a:r>
            <a:r>
              <a:rPr lang="lt-LT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⋈</a:t>
            </a: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S</a:t>
            </a:r>
          </a:p>
          <a:p>
            <a:pPr eaLnBrk="1" hangingPunct="1"/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SELECT Customer.c_id, c_name, p_num, r_start, r_end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FROM Customer, Rent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WHERE Customer.c_id = Rent.c_id;</a:t>
            </a:r>
          </a:p>
          <a:p>
            <a:pPr eaLnBrk="1" hangingPunct="1"/>
            <a:endParaRPr lang="lt-LT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54"/>
    </mc:Choice>
    <mc:Fallback xmlns="">
      <p:transition spd="slow" advTm="58054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BEC505-C133-4ABC-A9F4-8E2C8893552A}" type="slidenum">
              <a:rPr lang="en-US">
                <a:latin typeface="Arial Black" panose="020B0A04020102020204" pitchFamily="34" charset="0"/>
              </a:rPr>
              <a:pPr/>
              <a:t>32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Natural join - pavyzdys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71613"/>
            <a:ext cx="7834313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45"/>
    </mc:Choice>
    <mc:Fallback xmlns="">
      <p:transition spd="slow" advTm="36545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4FCF3C-B37E-442E-8D6B-8D35A006DA6C}" type="slidenum">
              <a:rPr lang="en-US">
                <a:latin typeface="Arial Black" panose="020B0A04020102020204" pitchFamily="34" charset="0"/>
              </a:rPr>
              <a:pPr/>
              <a:t>33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INNER JOIN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SELECT Customer.c_id, c_name,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p_num, r_start, r_end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FROM Customer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INNER JOIN Rent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ON Customer.c_id = Rent.c_id;</a:t>
            </a:r>
          </a:p>
          <a:p>
            <a:pPr eaLnBrk="1" hangingPunct="1"/>
            <a:endParaRPr lang="lt-LT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22"/>
    </mc:Choice>
    <mc:Fallback xmlns="">
      <p:transition spd="slow" advTm="42022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6235A9-71AD-429E-8085-21F6D88B6FE0}" type="slidenum">
              <a:rPr lang="en-US">
                <a:latin typeface="Arial Black" panose="020B0A04020102020204" pitchFamily="34" charset="0"/>
              </a:rPr>
              <a:pPr/>
              <a:t>34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OUTER JOIN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smtClean="0"/>
              <a:t>R </a:t>
            </a:r>
            <a:r>
              <a:rPr lang="lt-LT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⋊</a:t>
            </a: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S</a:t>
            </a:r>
          </a:p>
          <a:p>
            <a:pPr eaLnBrk="1" hangingPunct="1"/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SELECT Customer.c_id, c_name,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p_num, r_start, r_end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FROM Customer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LEFT JOIN Rent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ON Customer.c_id = Rent.c_id;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48"/>
    </mc:Choice>
    <mc:Fallback xmlns="">
      <p:transition spd="slow" advTm="47648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60B991-F2EE-43B8-8F24-3201DAF0D493}" type="slidenum">
              <a:rPr lang="en-US">
                <a:latin typeface="Arial Black" panose="020B0A04020102020204" pitchFamily="34" charset="0"/>
              </a:rPr>
              <a:pPr/>
              <a:t>35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OUTER JOIN - pavyzdys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57338"/>
            <a:ext cx="7570787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69"/>
    </mc:Choice>
    <mc:Fallback xmlns="">
      <p:transition spd="slow" advTm="23069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F84A0A-D991-47FF-BEB5-79E9D4723FDB}" type="slidenum">
              <a:rPr lang="en-US">
                <a:latin typeface="Arial Black" panose="020B0A04020102020204" pitchFamily="34" charset="0"/>
              </a:rPr>
              <a:pPr/>
              <a:t>36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OUTER JOIN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lt-LT" sz="28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SELECT Customer.*,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z="28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p_num, r_start, r_end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z="28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FROM Customer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z="2800" b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RIGHT JOIN</a:t>
            </a:r>
            <a:r>
              <a:rPr lang="lt-LT" sz="28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Rent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z="28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ON Customer.c_id = Rent.c_id;</a:t>
            </a:r>
          </a:p>
          <a:p>
            <a:pPr eaLnBrk="1" hangingPunct="1"/>
            <a:endParaRPr lang="lt-LT" sz="2800" smtClean="0"/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lt-LT" sz="28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SELECT Customer.*,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z="28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p_num, r_start, r_end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z="28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FROM Customer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z="2800" b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FULL OUTER JOIN</a:t>
            </a:r>
            <a:r>
              <a:rPr lang="lt-LT" sz="28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Rent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z="28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ON Customer.c_id = Rent.c_id;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15"/>
    </mc:Choice>
    <mc:Fallback xmlns="">
      <p:transition spd="slow" advTm="60915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Pavyzdžiai</a:t>
            </a:r>
            <a:endParaRPr lang="lt-L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SELECT </a:t>
            </a:r>
            <a:r>
              <a:rPr lang="lt-LT" dirty="0" err="1" smtClean="0"/>
              <a:t>ename</a:t>
            </a:r>
            <a:r>
              <a:rPr lang="lt-LT" dirty="0" smtClean="0"/>
              <a:t>, </a:t>
            </a:r>
            <a:r>
              <a:rPr lang="lt-LT" dirty="0" err="1" smtClean="0"/>
              <a:t>job</a:t>
            </a:r>
            <a:r>
              <a:rPr lang="lt-LT" dirty="0" smtClean="0"/>
              <a:t>, </a:t>
            </a:r>
            <a:r>
              <a:rPr lang="lt-LT" dirty="0" err="1" smtClean="0"/>
              <a:t>sal</a:t>
            </a:r>
            <a:r>
              <a:rPr lang="lt-LT" dirty="0" smtClean="0"/>
              <a:t>, </a:t>
            </a:r>
            <a:r>
              <a:rPr lang="lt-LT" dirty="0" err="1" smtClean="0"/>
              <a:t>dname</a:t>
            </a:r>
            <a:r>
              <a:rPr lang="lt-LT" dirty="0" smtClean="0"/>
              <a:t>, </a:t>
            </a:r>
            <a:r>
              <a:rPr lang="lt-LT" dirty="0" err="1" smtClean="0"/>
              <a:t>loc</a:t>
            </a:r>
            <a:endParaRPr lang="lt-LT" dirty="0" smtClean="0"/>
          </a:p>
          <a:p>
            <a:pPr marL="0" indent="0">
              <a:buNone/>
            </a:pPr>
            <a:r>
              <a:rPr lang="lt-LT" dirty="0" smtClean="0"/>
              <a:t>FROM </a:t>
            </a:r>
            <a:r>
              <a:rPr lang="lt-LT" dirty="0" err="1" smtClean="0"/>
              <a:t>Emp</a:t>
            </a:r>
            <a:r>
              <a:rPr lang="lt-LT" dirty="0" smtClean="0"/>
              <a:t> INNER JOIN </a:t>
            </a:r>
            <a:r>
              <a:rPr lang="lt-LT" dirty="0" err="1" smtClean="0"/>
              <a:t>Dept</a:t>
            </a:r>
            <a:endParaRPr lang="lt-LT" dirty="0" smtClean="0"/>
          </a:p>
          <a:p>
            <a:pPr marL="0" indent="0">
              <a:buNone/>
            </a:pPr>
            <a:r>
              <a:rPr lang="lt-LT" dirty="0" smtClean="0"/>
              <a:t>ON </a:t>
            </a:r>
            <a:r>
              <a:rPr lang="en-US" dirty="0" smtClean="0"/>
              <a:t>E</a:t>
            </a:r>
            <a:r>
              <a:rPr lang="lt-LT" dirty="0" err="1" smtClean="0"/>
              <a:t>mp.deptno</a:t>
            </a:r>
            <a:r>
              <a:rPr lang="en-US" dirty="0" smtClean="0"/>
              <a:t>=</a:t>
            </a:r>
            <a:r>
              <a:rPr lang="en-US" dirty="0" err="1" smtClean="0"/>
              <a:t>Dept.deptno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sal</a:t>
            </a:r>
            <a:r>
              <a:rPr lang="en-US" dirty="0" smtClean="0"/>
              <a:t>&gt;2000;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ename</a:t>
            </a:r>
            <a:r>
              <a:rPr lang="en-US" dirty="0" smtClean="0"/>
              <a:t>, </a:t>
            </a:r>
            <a:r>
              <a:rPr lang="en-US" dirty="0" err="1" smtClean="0"/>
              <a:t>sal</a:t>
            </a:r>
            <a:r>
              <a:rPr lang="en-US" dirty="0" smtClean="0"/>
              <a:t>, grade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Emp</a:t>
            </a:r>
            <a:r>
              <a:rPr lang="en-US" dirty="0" smtClean="0"/>
              <a:t>, </a:t>
            </a:r>
            <a:r>
              <a:rPr lang="en-US" dirty="0" err="1" smtClean="0"/>
              <a:t>Salgrade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sal</a:t>
            </a:r>
            <a:r>
              <a:rPr lang="en-US" dirty="0" smtClean="0"/>
              <a:t> BETWEEN </a:t>
            </a:r>
            <a:r>
              <a:rPr lang="en-US" dirty="0" err="1" smtClean="0"/>
              <a:t>losal</a:t>
            </a:r>
            <a:r>
              <a:rPr lang="en-US" dirty="0" smtClean="0"/>
              <a:t> and </a:t>
            </a:r>
            <a:r>
              <a:rPr lang="en-US" dirty="0" err="1" smtClean="0"/>
              <a:t>hisal</a:t>
            </a:r>
            <a:r>
              <a:rPr lang="en-US" dirty="0" smtClean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B74443-FC26-4DE9-B6AA-52B940AE875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074"/>
    </mc:Choice>
    <mc:Fallback xmlns="">
      <p:transition spd="slow" advTm="133074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Pavyzdys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e.empno</a:t>
            </a:r>
            <a:r>
              <a:rPr lang="en-US" dirty="0" smtClean="0"/>
              <a:t>, </a:t>
            </a:r>
            <a:r>
              <a:rPr lang="en-US" dirty="0" err="1" smtClean="0"/>
              <a:t>e.ename</a:t>
            </a:r>
            <a:r>
              <a:rPr lang="en-US" dirty="0" smtClean="0"/>
              <a:t>, </a:t>
            </a:r>
            <a:r>
              <a:rPr lang="en-US" dirty="0" err="1" smtClean="0"/>
              <a:t>e.job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err="1" smtClean="0"/>
              <a:t>m.empno</a:t>
            </a:r>
            <a:r>
              <a:rPr lang="en-US" dirty="0" smtClean="0"/>
              <a:t>, </a:t>
            </a:r>
            <a:r>
              <a:rPr lang="en-US" dirty="0" err="1" smtClean="0"/>
              <a:t>m.ename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Emp</a:t>
            </a:r>
            <a:r>
              <a:rPr lang="en-US" dirty="0" smtClean="0"/>
              <a:t> e INNER JOIN </a:t>
            </a:r>
            <a:r>
              <a:rPr lang="en-US" dirty="0" err="1" smtClean="0"/>
              <a:t>Emp</a:t>
            </a:r>
            <a:r>
              <a:rPr lang="en-US" dirty="0" smtClean="0"/>
              <a:t> m</a:t>
            </a:r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e.mgr</a:t>
            </a:r>
            <a:r>
              <a:rPr lang="en-US" dirty="0" smtClean="0"/>
              <a:t>=</a:t>
            </a:r>
            <a:r>
              <a:rPr lang="en-US" dirty="0" err="1" smtClean="0"/>
              <a:t>m.empno</a:t>
            </a:r>
            <a:r>
              <a:rPr lang="en-US" dirty="0" smtClean="0"/>
              <a:t>;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385F-60AC-482E-8369-6B0827B2650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26"/>
    </mc:Choice>
    <mc:Fallback xmlns="">
      <p:transition spd="slow" advTm="72026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2CDE48-C69E-48AB-83EB-0043D8477884}" type="slidenum">
              <a:rPr lang="en-US">
                <a:latin typeface="Arial Black" panose="020B0A04020102020204" pitchFamily="34" charset="0"/>
              </a:rPr>
              <a:pPr/>
              <a:t>39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Literatūra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t-LT" smtClean="0"/>
              <a:t>Irina Heer, Jake Mullins and Brian Danks </a:t>
            </a:r>
            <a:r>
              <a:rPr lang="lt-LT" i="1" smtClean="0"/>
              <a:t>Database Design Methodology, </a:t>
            </a:r>
            <a:r>
              <a:rPr lang="lt-LT" smtClean="0"/>
              <a:t>Prosoft Learning, a VCampus Company</a:t>
            </a:r>
            <a:r>
              <a:rPr lang="lt-LT" i="1" smtClean="0"/>
              <a:t>, </a:t>
            </a:r>
            <a:r>
              <a:rPr lang="lt-LT" smtClean="0"/>
              <a:t>2008.</a:t>
            </a:r>
            <a:endParaRPr lang="en-US" smtClean="0"/>
          </a:p>
          <a:p>
            <a:pPr eaLnBrk="1" hangingPunct="1"/>
            <a:r>
              <a:rPr lang="en-US" smtClean="0"/>
              <a:t>C.J.Date </a:t>
            </a:r>
            <a:r>
              <a:rPr lang="lt-LT" i="1" smtClean="0"/>
              <a:t>An Introduction to Database Systems</a:t>
            </a:r>
            <a:r>
              <a:rPr lang="en-US" smtClean="0"/>
              <a:t>, 7th </a:t>
            </a:r>
            <a:r>
              <a:rPr lang="lt-LT" smtClean="0"/>
              <a:t>Edition</a:t>
            </a:r>
            <a:r>
              <a:rPr lang="en-US" smtClean="0"/>
              <a:t>, Addison Wesley Longman, 2001. </a:t>
            </a:r>
            <a:r>
              <a:rPr lang="lt-LT" smtClean="0"/>
              <a:t> </a:t>
            </a:r>
          </a:p>
          <a:p>
            <a:pPr eaLnBrk="1" hangingPunct="1"/>
            <a:r>
              <a:rPr lang="lt-LT" smtClean="0"/>
              <a:t>Romas Baronas </a:t>
            </a:r>
            <a:r>
              <a:rPr lang="lt-LT" i="1" smtClean="0"/>
              <a:t>Duomenų bazių sistemos</a:t>
            </a:r>
            <a:r>
              <a:rPr lang="lt-LT" smtClean="0"/>
              <a:t>, TEV, Vilnius, 2002.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67"/>
    </mc:Choice>
    <mc:Fallback xmlns="">
      <p:transition spd="slow" advTm="1356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E768F4-D53C-4808-896F-DE39B94B1E30}" type="slidenum">
              <a:rPr lang="en-US">
                <a:latin typeface="Arial Black" panose="020B0A04020102020204" pitchFamily="34" charset="0"/>
              </a:rPr>
              <a:pPr/>
              <a:t>4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Operacijos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smtClean="0"/>
              <a:t>Išrinkimas (Selection);</a:t>
            </a:r>
          </a:p>
          <a:p>
            <a:pPr eaLnBrk="1" hangingPunct="1">
              <a:lnSpc>
                <a:spcPct val="90000"/>
              </a:lnSpc>
            </a:pPr>
            <a:r>
              <a:rPr lang="lt-LT" smtClean="0"/>
              <a:t>Projekcija (Projection);</a:t>
            </a:r>
          </a:p>
          <a:p>
            <a:pPr eaLnBrk="1" hangingPunct="1">
              <a:lnSpc>
                <a:spcPct val="90000"/>
              </a:lnSpc>
            </a:pPr>
            <a:r>
              <a:rPr lang="lt-LT" smtClean="0"/>
              <a:t>Dekarto sandauga (Cartesian product);</a:t>
            </a:r>
          </a:p>
          <a:p>
            <a:pPr eaLnBrk="1" hangingPunct="1">
              <a:lnSpc>
                <a:spcPct val="90000"/>
              </a:lnSpc>
            </a:pPr>
            <a:r>
              <a:rPr lang="lt-LT" smtClean="0"/>
              <a:t>Sąjunga (Union);</a:t>
            </a:r>
          </a:p>
          <a:p>
            <a:pPr eaLnBrk="1" hangingPunct="1">
              <a:lnSpc>
                <a:spcPct val="90000"/>
              </a:lnSpc>
            </a:pPr>
            <a:r>
              <a:rPr lang="lt-LT" smtClean="0"/>
              <a:t>Skirtumas (Difference);</a:t>
            </a:r>
          </a:p>
          <a:p>
            <a:pPr eaLnBrk="1" hangingPunct="1">
              <a:lnSpc>
                <a:spcPct val="90000"/>
              </a:lnSpc>
            </a:pPr>
            <a:r>
              <a:rPr lang="lt-LT" smtClean="0"/>
              <a:t>Sankirta (Intersection);</a:t>
            </a:r>
          </a:p>
          <a:p>
            <a:pPr eaLnBrk="1" hangingPunct="1">
              <a:lnSpc>
                <a:spcPct val="90000"/>
              </a:lnSpc>
            </a:pPr>
            <a:r>
              <a:rPr lang="lt-LT" smtClean="0"/>
              <a:t>Jungtis (Join).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72"/>
    </mc:Choice>
    <mc:Fallback xmlns="">
      <p:transition spd="slow" advTm="5347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F692E8-EC4D-4592-84BA-C3202AD7179A}" type="slidenum">
              <a:rPr lang="en-US">
                <a:latin typeface="Arial Black" panose="020B0A04020102020204" pitchFamily="34" charset="0"/>
              </a:rPr>
              <a:pPr/>
              <a:t>5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Išrinkimas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973263"/>
          </a:xfrm>
        </p:spPr>
        <p:txBody>
          <a:bodyPr/>
          <a:lstStyle/>
          <a:p>
            <a:pPr eaLnBrk="1" hangingPunct="1"/>
            <a:r>
              <a:rPr lang="lt-LT" smtClean="0"/>
              <a:t>Tai unarinė operacija;</a:t>
            </a:r>
          </a:p>
          <a:p>
            <a:pPr eaLnBrk="1" hangingPunct="1"/>
            <a:r>
              <a:rPr lang="lt-LT" smtClean="0"/>
              <a:t>Pagal sąlygą išrenkamos eilutės, kurios sudaro naują sąryšį. 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933825"/>
            <a:ext cx="770413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49"/>
    </mc:Choice>
    <mc:Fallback xmlns="">
      <p:transition spd="slow" advTm="1554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C40BAA-5592-47E1-B3CA-F7825F94CE62}" type="slidenum">
              <a:rPr lang="en-US">
                <a:latin typeface="Arial Black" panose="020B0A04020102020204" pitchFamily="34" charset="0"/>
              </a:rPr>
              <a:pPr/>
              <a:t>6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Išrinkimas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t-LT" smtClean="0"/>
              <a:t>Notacija: </a:t>
            </a:r>
            <a:r>
              <a:rPr lang="el-GR" smtClean="0"/>
              <a:t>σ</a:t>
            </a:r>
            <a:r>
              <a:rPr lang="lt-LT" baseline="-25000" smtClean="0"/>
              <a:t>condition</a:t>
            </a:r>
            <a:r>
              <a:rPr lang="lt-LT" smtClean="0"/>
              <a:t>(relation)</a:t>
            </a:r>
          </a:p>
          <a:p>
            <a:pPr eaLnBrk="1" hangingPunct="1">
              <a:lnSpc>
                <a:spcPct val="90000"/>
              </a:lnSpc>
            </a:pPr>
            <a:endParaRPr lang="lt-LT" smtClean="0"/>
          </a:p>
          <a:p>
            <a:pPr eaLnBrk="1" hangingPunct="1">
              <a:lnSpc>
                <a:spcPct val="90000"/>
              </a:lnSpc>
            </a:pPr>
            <a:r>
              <a:rPr lang="el-GR" smtClean="0"/>
              <a:t>σ</a:t>
            </a:r>
            <a:r>
              <a:rPr lang="lt-LT" baseline="-25000" smtClean="0"/>
              <a:t>job = ‘manager’</a:t>
            </a:r>
            <a:r>
              <a:rPr lang="lt-LT" smtClean="0"/>
              <a:t>(Employee)</a:t>
            </a:r>
          </a:p>
          <a:p>
            <a:pPr eaLnBrk="1" hangingPunct="1">
              <a:lnSpc>
                <a:spcPct val="90000"/>
              </a:lnSpc>
            </a:pPr>
            <a:endParaRPr lang="lt-LT" smtClean="0"/>
          </a:p>
          <a:p>
            <a:pPr eaLnBrk="1" hangingPunct="1">
              <a:lnSpc>
                <a:spcPct val="90000"/>
              </a:lnSpc>
            </a:pPr>
            <a:r>
              <a:rPr lang="lt-LT" smtClean="0"/>
              <a:t>SELECT *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/>
              <a:t>	FROM Employee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lt-LT" smtClean="0"/>
              <a:t>	WHERE job = ’MANAGER’;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33"/>
    </mc:Choice>
    <mc:Fallback xmlns="">
      <p:transition spd="slow" advTm="3273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50A40A-35C7-493D-BEFB-7C085E0A2AE5}" type="slidenum">
              <a:rPr lang="en-US">
                <a:latin typeface="Arial Black" panose="020B0A04020102020204" pitchFamily="34" charset="0"/>
              </a:rPr>
              <a:pPr/>
              <a:t>7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Išrinkimas - pavyzdys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12900"/>
            <a:ext cx="6480175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483100"/>
            <a:ext cx="61214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60800"/>
            <a:ext cx="5105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60"/>
    </mc:Choice>
    <mc:Fallback xmlns="">
      <p:transition spd="slow" advTm="386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90CAE0-887B-4F23-872A-54E696972404}" type="slidenum">
              <a:rPr lang="en-US">
                <a:latin typeface="Arial Black" panose="020B0A04020102020204" pitchFamily="34" charset="0"/>
              </a:rPr>
              <a:pPr/>
              <a:t>8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Projekcija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612900"/>
          </a:xfrm>
        </p:spPr>
        <p:txBody>
          <a:bodyPr/>
          <a:lstStyle/>
          <a:p>
            <a:pPr eaLnBrk="1" hangingPunct="1"/>
            <a:r>
              <a:rPr lang="lt-LT" smtClean="0"/>
              <a:t>Unarinė operacija;</a:t>
            </a:r>
          </a:p>
          <a:p>
            <a:pPr eaLnBrk="1" hangingPunct="1"/>
            <a:r>
              <a:rPr lang="lt-LT" smtClean="0"/>
              <a:t>Išrenka reikšmes tik iš nurodytų stulpelių.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73463"/>
            <a:ext cx="7777163" cy="153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67"/>
    </mc:Choice>
    <mc:Fallback xmlns="">
      <p:transition spd="slow" advTm="2436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F55513-12FD-4A7B-B660-D8F7837E631B}" type="slidenum">
              <a:rPr lang="en-US">
                <a:latin typeface="Arial Black" panose="020B0A04020102020204" pitchFamily="34" charset="0"/>
              </a:rPr>
              <a:pPr/>
              <a:t>9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t-LT" smtClean="0"/>
              <a:t>Projekcija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smtClean="0">
                <a:cs typeface="Arial" panose="020B0604020202020204" pitchFamily="34" charset="0"/>
              </a:rPr>
              <a:t>π</a:t>
            </a:r>
            <a:r>
              <a:rPr lang="lt-LT" baseline="-25000" smtClean="0">
                <a:cs typeface="Arial" panose="020B0604020202020204" pitchFamily="34" charset="0"/>
              </a:rPr>
              <a:t>list of attributes</a:t>
            </a:r>
            <a:r>
              <a:rPr lang="lt-LT" smtClean="0">
                <a:cs typeface="Arial" panose="020B0604020202020204" pitchFamily="34" charset="0"/>
              </a:rPr>
              <a:t>(relation)</a:t>
            </a:r>
          </a:p>
          <a:p>
            <a:pPr eaLnBrk="1" hangingPunct="1"/>
            <a:endParaRPr lang="lt-LT" smtClean="0">
              <a:cs typeface="Arial" panose="020B0604020202020204" pitchFamily="34" charset="0"/>
            </a:endParaRPr>
          </a:p>
          <a:p>
            <a:pPr eaLnBrk="1" hangingPunct="1"/>
            <a:r>
              <a:rPr lang="el-GR" smtClean="0">
                <a:cs typeface="Arial" panose="020B0604020202020204" pitchFamily="34" charset="0"/>
              </a:rPr>
              <a:t>π</a:t>
            </a:r>
            <a:r>
              <a:rPr lang="lt-LT" baseline="-25000" smtClean="0">
                <a:cs typeface="Arial" panose="020B0604020202020204" pitchFamily="34" charset="0"/>
              </a:rPr>
              <a:t>last_name, title, loc_num</a:t>
            </a:r>
            <a:r>
              <a:rPr lang="lt-LT" smtClean="0">
                <a:cs typeface="Arial" panose="020B0604020202020204" pitchFamily="34" charset="0"/>
              </a:rPr>
              <a:t>(Employee)</a:t>
            </a:r>
          </a:p>
          <a:p>
            <a:pPr eaLnBrk="1" hangingPunct="1"/>
            <a:endParaRPr lang="lt-LT" smtClean="0">
              <a:cs typeface="Arial" panose="020B0604020202020204" pitchFamily="34" charset="0"/>
            </a:endParaRPr>
          </a:p>
          <a:p>
            <a:pPr eaLnBrk="1" hangingPunct="1"/>
            <a:r>
              <a:rPr lang="lt-LT" smtClean="0">
                <a:cs typeface="Arial" panose="020B0604020202020204" pitchFamily="34" charset="0"/>
              </a:rPr>
              <a:t>SELECT last_name, title, loc_num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t-LT" smtClean="0">
                <a:cs typeface="Arial" panose="020B0604020202020204" pitchFamily="34" charset="0"/>
              </a:rPr>
              <a:t>	FROM Employee;</a:t>
            </a:r>
            <a:endParaRPr lang="el-GR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07"/>
    </mc:Choice>
    <mc:Fallback xmlns="">
      <p:transition spd="slow" advTm="2850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2284</TotalTime>
  <Words>705</Words>
  <Application>Microsoft Office PowerPoint</Application>
  <PresentationFormat>On-screen Show (4:3)</PresentationFormat>
  <Paragraphs>216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 Unicode MS</vt:lpstr>
      <vt:lpstr>Arial</vt:lpstr>
      <vt:lpstr>Arial Black</vt:lpstr>
      <vt:lpstr>Times New Roman</vt:lpstr>
      <vt:lpstr>Wingdings</vt:lpstr>
      <vt:lpstr>Radial</vt:lpstr>
      <vt:lpstr>RELIACINĖ ALGEBRA</vt:lpstr>
      <vt:lpstr>Reliacinė algebra</vt:lpstr>
      <vt:lpstr>Reliacinė algebra (2)</vt:lpstr>
      <vt:lpstr>Operacijos</vt:lpstr>
      <vt:lpstr>Išrinkimas</vt:lpstr>
      <vt:lpstr>Išrinkimas</vt:lpstr>
      <vt:lpstr>Išrinkimas - pavyzdys</vt:lpstr>
      <vt:lpstr>Projekcija</vt:lpstr>
      <vt:lpstr>Projekcija</vt:lpstr>
      <vt:lpstr>Projekcija - pavyzdys</vt:lpstr>
      <vt:lpstr>Dekarto sandauga</vt:lpstr>
      <vt:lpstr>Dekarto sandauga</vt:lpstr>
      <vt:lpstr>Dekarto sandauga - pavyzdys</vt:lpstr>
      <vt:lpstr>Sąjunga</vt:lpstr>
      <vt:lpstr>Sąjunga</vt:lpstr>
      <vt:lpstr>Sąjunga - pavyzdys</vt:lpstr>
      <vt:lpstr>Skirtumas</vt:lpstr>
      <vt:lpstr>Skirtumas</vt:lpstr>
      <vt:lpstr>Skirtumas - pavyzdys</vt:lpstr>
      <vt:lpstr>Dialektai</vt:lpstr>
      <vt:lpstr>Sankirta</vt:lpstr>
      <vt:lpstr>Sankirta</vt:lpstr>
      <vt:lpstr>Sankirta - pavyzdys</vt:lpstr>
      <vt:lpstr>Dialektai</vt:lpstr>
      <vt:lpstr>Jungtis</vt:lpstr>
      <vt:lpstr>Jungties tipai</vt:lpstr>
      <vt:lpstr>Theta-join ir equi-join</vt:lpstr>
      <vt:lpstr>Theta-join</vt:lpstr>
      <vt:lpstr>Theta-join - pavyzdys</vt:lpstr>
      <vt:lpstr>Equi-join - pavyzdys</vt:lpstr>
      <vt:lpstr>Natural join</vt:lpstr>
      <vt:lpstr>Natural join - pavyzdys</vt:lpstr>
      <vt:lpstr>INNER JOIN</vt:lpstr>
      <vt:lpstr>OUTER JOIN</vt:lpstr>
      <vt:lpstr>OUTER JOIN - pavyzdys</vt:lpstr>
      <vt:lpstr>OUTER JOIN</vt:lpstr>
      <vt:lpstr>Pavyzdžiai</vt:lpstr>
      <vt:lpstr>Pavyzdys</vt:lpstr>
      <vt:lpstr>Literatūra</vt:lpstr>
    </vt:vector>
  </TitlesOfParts>
  <Company>VGTU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 5.0 SP01 VERSIJOS DK ANALIZĖS FUNKCIONALUMAS</dc:title>
  <dc:creator>JelenaMamcenko</dc:creator>
  <cp:lastModifiedBy>Jelena Stankevič</cp:lastModifiedBy>
  <cp:revision>30</cp:revision>
  <dcterms:created xsi:type="dcterms:W3CDTF">2010-10-14T15:14:38Z</dcterms:created>
  <dcterms:modified xsi:type="dcterms:W3CDTF">2016-03-10T12:11:33Z</dcterms:modified>
</cp:coreProperties>
</file>