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328" r:id="rId4"/>
    <p:sldId id="259" r:id="rId5"/>
    <p:sldId id="261" r:id="rId6"/>
    <p:sldId id="260" r:id="rId7"/>
    <p:sldId id="267" r:id="rId8"/>
    <p:sldId id="268" r:id="rId9"/>
    <p:sldId id="269" r:id="rId10"/>
    <p:sldId id="263" r:id="rId11"/>
    <p:sldId id="270" r:id="rId12"/>
    <p:sldId id="319" r:id="rId13"/>
    <p:sldId id="275" r:id="rId14"/>
    <p:sldId id="329" r:id="rId15"/>
    <p:sldId id="325" r:id="rId16"/>
    <p:sldId id="326" r:id="rId17"/>
    <p:sldId id="327" r:id="rId18"/>
    <p:sldId id="264" r:id="rId19"/>
    <p:sldId id="271" r:id="rId20"/>
    <p:sldId id="272" r:id="rId21"/>
    <p:sldId id="273" r:id="rId22"/>
    <p:sldId id="274" r:id="rId23"/>
    <p:sldId id="258" r:id="rId24"/>
  </p:sldIdLst>
  <p:sldSz cx="9144000" cy="6858000" type="screen4x3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lt-LT" smtClean="0"/>
              <a:t>Spustelėkite, jei norite keisite ruoš. pav. stilių</a:t>
            </a:r>
            <a:endParaRPr lang="lt-LT"/>
          </a:p>
        </p:txBody>
      </p:sp>
      <p:sp>
        <p:nvSpPr>
          <p:cNvPr id="3" name="Paantraštė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lt-LT" smtClean="0"/>
              <a:t>Spustelėkite ruošinio paantraštės stiliui keisti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6D04-A3C8-49D4-B877-B45534FE3A10}" type="datetimeFigureOut">
              <a:rPr lang="lt-LT" smtClean="0"/>
              <a:t>2018.04.23</a:t>
            </a:fld>
            <a:endParaRPr lang="lt-LT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E2A6-6D93-4997-8D45-933F879E6E5B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vadinimas ir vertikalus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Spustelėkite, jei norite keisite ruoš. pav. stilių</a:t>
            </a:r>
            <a:endParaRPr lang="lt-LT"/>
          </a:p>
        </p:txBody>
      </p:sp>
      <p:sp>
        <p:nvSpPr>
          <p:cNvPr id="3" name="Vertikalaus teksto vietos rezervavimo ženklas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t-LT" smtClean="0"/>
              <a:t>Spustelėkite ruošinio teksto stiliams keisti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6D04-A3C8-49D4-B877-B45534FE3A10}" type="datetimeFigureOut">
              <a:rPr lang="lt-LT" smtClean="0"/>
              <a:t>2018.04.23</a:t>
            </a:fld>
            <a:endParaRPr lang="lt-LT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E2A6-6D93-4997-8D45-933F879E6E5B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us 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us pavadinima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lt-LT" smtClean="0"/>
              <a:t>Spustelėkite, jei norite keisite ruoš. pav. stilių</a:t>
            </a:r>
            <a:endParaRPr lang="lt-LT"/>
          </a:p>
        </p:txBody>
      </p:sp>
      <p:sp>
        <p:nvSpPr>
          <p:cNvPr id="3" name="Vertikalaus teksto vietos rezervavimo ženklas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lt-LT" smtClean="0"/>
              <a:t>Spustelėkite ruošinio teksto stiliams keisti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6D04-A3C8-49D4-B877-B45534FE3A10}" type="datetimeFigureOut">
              <a:rPr lang="lt-LT" smtClean="0"/>
              <a:t>2018.04.23</a:t>
            </a:fld>
            <a:endParaRPr lang="lt-LT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E2A6-6D93-4997-8D45-933F879E6E5B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vadinimas ir 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Spustelėkite, jei norite keisite ruoš. pav. stilių</a:t>
            </a:r>
            <a:endParaRPr lang="lt-LT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t-LT" smtClean="0"/>
              <a:t>Spustelėkite ruošinio teksto stiliams keisti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6D04-A3C8-49D4-B877-B45534FE3A10}" type="datetimeFigureOut">
              <a:rPr lang="lt-LT" smtClean="0"/>
              <a:t>2018.04.23</a:t>
            </a:fld>
            <a:endParaRPr lang="lt-LT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E2A6-6D93-4997-8D45-933F879E6E5B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cijos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lt-LT" smtClean="0"/>
              <a:t>Spustelėkite, jei norite keisite ruoš. pav. stilių</a:t>
            </a:r>
            <a:endParaRPr lang="lt-LT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 smtClean="0"/>
              <a:t>Spustelėkite ruošinio teksto stiliams keisti</a:t>
            </a:r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6D04-A3C8-49D4-B877-B45534FE3A10}" type="datetimeFigureOut">
              <a:rPr lang="lt-LT" smtClean="0"/>
              <a:t>2018.04.23</a:t>
            </a:fld>
            <a:endParaRPr lang="lt-LT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E2A6-6D93-4997-8D45-933F879E6E5B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 turin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Spustelėkite, jei norite keisite ruoš. pav. stilių</a:t>
            </a:r>
            <a:endParaRPr lang="lt-LT"/>
          </a:p>
        </p:txBody>
      </p:sp>
      <p:sp>
        <p:nvSpPr>
          <p:cNvPr id="3" name="Turinio vietos rezervavimo ženklas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t-LT" smtClean="0"/>
              <a:t>Spustelėkite ruošinio teksto stiliams keisti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Turinio vietos rezervavimo ženklas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t-LT" smtClean="0"/>
              <a:t>Spustelėkite ruošinio teksto stiliams keisti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6D04-A3C8-49D4-B877-B45534FE3A10}" type="datetimeFigureOut">
              <a:rPr lang="lt-LT" smtClean="0"/>
              <a:t>2018.04.23</a:t>
            </a:fld>
            <a:endParaRPr lang="lt-LT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E2A6-6D93-4997-8D45-933F879E6E5B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Lyg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lt-LT" smtClean="0"/>
              <a:t>Spustelėkite, jei norite keisite ruoš. pav. stilių</a:t>
            </a:r>
            <a:endParaRPr lang="lt-LT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 smtClean="0"/>
              <a:t>Spustelėkite ruošinio teksto stiliams keisti</a:t>
            </a:r>
          </a:p>
        </p:txBody>
      </p:sp>
      <p:sp>
        <p:nvSpPr>
          <p:cNvPr id="4" name="Turinio vietos rezervavimo ženklas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t-LT" smtClean="0"/>
              <a:t>Spustelėkite ruošinio teksto stiliams keisti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5" name="Teksto vietos rezervavimo ženklas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 smtClean="0"/>
              <a:t>Spustelėkite ruošinio teksto stiliams keisti</a:t>
            </a:r>
          </a:p>
        </p:txBody>
      </p:sp>
      <p:sp>
        <p:nvSpPr>
          <p:cNvPr id="6" name="Turinio vietos rezervavimo ženklas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t-LT" smtClean="0"/>
              <a:t>Spustelėkite ruošinio teksto stiliams keisti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7" name="Datos vietos rezervavimo ženklas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6D04-A3C8-49D4-B877-B45534FE3A10}" type="datetimeFigureOut">
              <a:rPr lang="lt-LT" smtClean="0"/>
              <a:t>2018.04.23</a:t>
            </a:fld>
            <a:endParaRPr lang="lt-LT"/>
          </a:p>
        </p:txBody>
      </p:sp>
      <p:sp>
        <p:nvSpPr>
          <p:cNvPr id="8" name="Poraštės vietos rezervavimo ženklas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kaidrės numerio vietos rezervavimo ženklas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E2A6-6D93-4997-8D45-933F879E6E5B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Spustelėkite, jei norite keisite ruoš. pav. stilių</a:t>
            </a:r>
            <a:endParaRPr lang="lt-LT"/>
          </a:p>
        </p:txBody>
      </p:sp>
      <p:sp>
        <p:nvSpPr>
          <p:cNvPr id="3" name="Datos vietos rezervavimo ženklas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6D04-A3C8-49D4-B877-B45534FE3A10}" type="datetimeFigureOut">
              <a:rPr lang="lt-LT" smtClean="0"/>
              <a:t>2018.04.23</a:t>
            </a:fld>
            <a:endParaRPr lang="lt-LT"/>
          </a:p>
        </p:txBody>
      </p:sp>
      <p:sp>
        <p:nvSpPr>
          <p:cNvPr id="4" name="Poraštės vietos rezervavimo ženklas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kaidrės numerio vietos rezervavimo ženklas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E2A6-6D93-4997-8D45-933F879E6E5B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šč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os vietos rezervavimo ženklas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6D04-A3C8-49D4-B877-B45534FE3A10}" type="datetimeFigureOut">
              <a:rPr lang="lt-LT" smtClean="0"/>
              <a:t>2018.04.23</a:t>
            </a:fld>
            <a:endParaRPr lang="lt-LT"/>
          </a:p>
        </p:txBody>
      </p:sp>
      <p:sp>
        <p:nvSpPr>
          <p:cNvPr id="3" name="Poraštės vietos rezervavimo ženklas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E2A6-6D93-4997-8D45-933F879E6E5B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uriny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lt-LT" smtClean="0"/>
              <a:t>Spustelėkite, jei norite keisite ruoš. pav. stilių</a:t>
            </a:r>
            <a:endParaRPr lang="lt-LT"/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t-LT" smtClean="0"/>
              <a:t>Spustelėkite ruošinio teksto stiliams keisti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t-LT" smtClean="0"/>
              <a:t>Spustelėkite ruošinio teksto stiliams keisti</a:t>
            </a:r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6D04-A3C8-49D4-B877-B45534FE3A10}" type="datetimeFigureOut">
              <a:rPr lang="lt-LT" smtClean="0"/>
              <a:t>2018.04.23</a:t>
            </a:fld>
            <a:endParaRPr lang="lt-LT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E2A6-6D93-4997-8D45-933F879E6E5B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veikslėli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lt-LT" smtClean="0"/>
              <a:t>Spustelėkite, jei norite keisite ruoš. pav. stilių</a:t>
            </a:r>
            <a:endParaRPr lang="lt-LT"/>
          </a:p>
        </p:txBody>
      </p:sp>
      <p:sp>
        <p:nvSpPr>
          <p:cNvPr id="3" name="Paveikslėlio vietos rezervavimo ženklas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t-LT" smtClean="0"/>
              <a:t>Spustelėkite ruošinio teksto stiliams keisti</a:t>
            </a:r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6D04-A3C8-49D4-B877-B45534FE3A10}" type="datetimeFigureOut">
              <a:rPr lang="lt-LT" smtClean="0"/>
              <a:t>2018.04.23</a:t>
            </a:fld>
            <a:endParaRPr lang="lt-LT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E2A6-6D93-4997-8D45-933F879E6E5B}" type="slidenum">
              <a:rPr lang="lt-LT" smtClean="0"/>
              <a:t>‹#›</a:t>
            </a:fld>
            <a:endParaRPr lang="lt-L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o vietos rezervavimo ženkla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t-LT" smtClean="0"/>
              <a:t>Spustelėkite, jei norite keisite ruoš. pav. stilių</a:t>
            </a:r>
            <a:endParaRPr lang="lt-LT"/>
          </a:p>
        </p:txBody>
      </p:sp>
      <p:sp>
        <p:nvSpPr>
          <p:cNvPr id="3" name="Teksto vietos rezervavimo ženklas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t-LT" smtClean="0"/>
              <a:t>Spustelėkite ruošinio teksto stiliams keisti</a:t>
            </a:r>
          </a:p>
          <a:p>
            <a:pPr lvl="1"/>
            <a:r>
              <a:rPr lang="lt-LT" smtClean="0"/>
              <a:t>Antras lygmuo</a:t>
            </a:r>
          </a:p>
          <a:p>
            <a:pPr lvl="2"/>
            <a:r>
              <a:rPr lang="lt-LT" smtClean="0"/>
              <a:t>Trečias lygmuo</a:t>
            </a:r>
          </a:p>
          <a:p>
            <a:pPr lvl="3"/>
            <a:r>
              <a:rPr lang="lt-LT" smtClean="0"/>
              <a:t>Ketvirtas lygmuo</a:t>
            </a:r>
          </a:p>
          <a:p>
            <a:pPr lvl="4"/>
            <a:r>
              <a:rPr lang="lt-LT" smtClean="0"/>
              <a:t>Penktas lygmuo</a:t>
            </a:r>
            <a:endParaRPr lang="lt-LT"/>
          </a:p>
        </p:txBody>
      </p:sp>
      <p:sp>
        <p:nvSpPr>
          <p:cNvPr id="4" name="Datos vietos rezervavimo ženklas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56D04-A3C8-49D4-B877-B45534FE3A10}" type="datetimeFigureOut">
              <a:rPr lang="lt-LT" smtClean="0"/>
              <a:t>2018.04.23</a:t>
            </a:fld>
            <a:endParaRPr lang="lt-LT"/>
          </a:p>
        </p:txBody>
      </p:sp>
      <p:sp>
        <p:nvSpPr>
          <p:cNvPr id="5" name="Poraštės vietos rezervavimo ženklas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kaidrės numerio vietos rezervavimo ženklas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6E2A6-6D93-4997-8D45-933F879E6E5B}" type="slidenum">
              <a:rPr lang="lt-LT" smtClean="0"/>
              <a:t>‹#›</a:t>
            </a:fld>
            <a:endParaRPr lang="lt-L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en.wikipedia.org/wiki/Bag_of_words_model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NATURAL LANGUAGE</a:t>
            </a:r>
            <a:br>
              <a:rPr lang="en-US" dirty="0"/>
            </a:br>
            <a:r>
              <a:rPr lang="en-US" dirty="0"/>
              <a:t>PROCESSING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00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9272" y="1"/>
            <a:ext cx="7913639" cy="260647"/>
          </a:xfrm>
        </p:spPr>
        <p:txBody>
          <a:bodyPr>
            <a:noAutofit/>
          </a:bodyPr>
          <a:lstStyle/>
          <a:p>
            <a:r>
              <a:rPr lang="en-US" sz="2000" dirty="0"/>
              <a:t>INFORMATION EXTRACTION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7566" y="476672"/>
            <a:ext cx="913643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Information extraction </a:t>
            </a:r>
            <a:r>
              <a:rPr lang="en-US" dirty="0"/>
              <a:t>is the process of acquiring </a:t>
            </a:r>
            <a:r>
              <a:rPr lang="en-US" dirty="0" smtClean="0"/>
              <a:t>knowledge </a:t>
            </a:r>
            <a:r>
              <a:rPr lang="en-US" dirty="0"/>
              <a:t>by skimming a text and </a:t>
            </a:r>
            <a:r>
              <a:rPr lang="en-US" dirty="0" smtClean="0"/>
              <a:t>looking </a:t>
            </a:r>
            <a:r>
              <a:rPr lang="en-US" dirty="0"/>
              <a:t>for occurrences of a particular class of object and for relationships among objects. A</a:t>
            </a:r>
          </a:p>
          <a:p>
            <a:r>
              <a:rPr lang="en-US" dirty="0"/>
              <a:t>typical task is to extract instances of addresses from Web pages, with database fields for</a:t>
            </a:r>
          </a:p>
          <a:p>
            <a:r>
              <a:rPr lang="en-US" dirty="0"/>
              <a:t>street, city, state, and zip code; or instances of storms from weather reports, with fields for</a:t>
            </a:r>
          </a:p>
          <a:p>
            <a:r>
              <a:rPr lang="en-US" dirty="0"/>
              <a:t>temperature, wind speed, and precipitation.</a:t>
            </a:r>
          </a:p>
        </p:txBody>
      </p:sp>
      <p:sp>
        <p:nvSpPr>
          <p:cNvPr id="6" name="Rectangle 5"/>
          <p:cNvSpPr/>
          <p:nvPr/>
        </p:nvSpPr>
        <p:spPr>
          <a:xfrm>
            <a:off x="7565" y="2274838"/>
            <a:ext cx="91364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simplest type of </a:t>
            </a:r>
            <a:r>
              <a:rPr lang="en-US" dirty="0" smtClean="0"/>
              <a:t>information </a:t>
            </a:r>
            <a:r>
              <a:rPr lang="en-US" dirty="0"/>
              <a:t>extraction system is an </a:t>
            </a:r>
            <a:r>
              <a:rPr lang="en-US" b="1" dirty="0"/>
              <a:t>attribute-based extraction </a:t>
            </a:r>
            <a:r>
              <a:rPr lang="en-US" dirty="0"/>
              <a:t>system</a:t>
            </a:r>
          </a:p>
          <a:p>
            <a:r>
              <a:rPr lang="en-US" dirty="0" smtClean="0"/>
              <a:t>that </a:t>
            </a:r>
            <a:r>
              <a:rPr lang="en-US" dirty="0"/>
              <a:t>assumes that the entire text refers to a single object and the task is to extract attributes of</a:t>
            </a:r>
          </a:p>
          <a:p>
            <a:r>
              <a:rPr lang="en-US" dirty="0"/>
              <a:t>that object.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265224"/>
            <a:ext cx="91009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One step up from attribute-based extraction systems are </a:t>
            </a:r>
            <a:r>
              <a:rPr lang="en-US" b="1" dirty="0"/>
              <a:t>relational extraction </a:t>
            </a:r>
            <a:r>
              <a:rPr lang="en-US" dirty="0"/>
              <a:t>systems</a:t>
            </a:r>
          </a:p>
        </p:txBody>
      </p:sp>
      <p:sp>
        <p:nvSpPr>
          <p:cNvPr id="8" name="Rectangle 7"/>
          <p:cNvSpPr/>
          <p:nvPr/>
        </p:nvSpPr>
        <p:spPr>
          <a:xfrm>
            <a:off x="20654" y="3789040"/>
            <a:ext cx="91233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relational extraction system can be built as a series of </a:t>
            </a:r>
            <a:r>
              <a:rPr lang="en-US" b="1" dirty="0"/>
              <a:t>cascaded finite-state transducers</a:t>
            </a:r>
            <a:r>
              <a:rPr lang="en-US" dirty="0"/>
              <a:t>. </a:t>
            </a:r>
            <a:r>
              <a:rPr lang="en-US" dirty="0" smtClean="0"/>
              <a:t> That </a:t>
            </a:r>
            <a:r>
              <a:rPr lang="en-US" dirty="0"/>
              <a:t>is, the system consists of a series of small, efficient finite-state automata (FSAs), where</a:t>
            </a:r>
          </a:p>
          <a:p>
            <a:r>
              <a:rPr lang="en-US" dirty="0"/>
              <a:t>each automaton receives text as input, transduces the text into a different format, and passes</a:t>
            </a:r>
          </a:p>
          <a:p>
            <a:r>
              <a:rPr lang="en-US" dirty="0"/>
              <a:t>it along to the next automaton.</a:t>
            </a:r>
          </a:p>
        </p:txBody>
      </p:sp>
    </p:spTree>
    <p:extLst>
      <p:ext uri="{BB962C8B-B14F-4D97-AF65-F5344CB8AC3E}">
        <p14:creationId xmlns:p14="http://schemas.microsoft.com/office/powerpoint/2010/main" val="3416108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0"/>
            <a:ext cx="7913639" cy="260647"/>
          </a:xfrm>
        </p:spPr>
        <p:txBody>
          <a:bodyPr>
            <a:noAutofit/>
          </a:bodyPr>
          <a:lstStyle/>
          <a:p>
            <a:r>
              <a:rPr lang="en-US" sz="2000" dirty="0"/>
              <a:t>INFORMATION </a:t>
            </a:r>
            <a:r>
              <a:rPr lang="en-US" sz="2000" dirty="0" smtClean="0"/>
              <a:t>EXTRACTION </a:t>
            </a:r>
            <a:r>
              <a:rPr lang="en-US" sz="2000" b="1" dirty="0"/>
              <a:t>Ontology extraction from large corpora</a:t>
            </a:r>
          </a:p>
        </p:txBody>
      </p:sp>
      <p:sp>
        <p:nvSpPr>
          <p:cNvPr id="3" name="Rectangle 2"/>
          <p:cNvSpPr/>
          <p:nvPr/>
        </p:nvSpPr>
        <p:spPr>
          <a:xfrm>
            <a:off x="611560" y="764704"/>
            <a:ext cx="705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Never-Ending Language </a:t>
            </a:r>
            <a:r>
              <a:rPr lang="en-US" b="1" dirty="0" smtClean="0"/>
              <a:t>Learning</a:t>
            </a:r>
            <a:r>
              <a:rPr lang="lt-LT" dirty="0" smtClean="0"/>
              <a:t>:  </a:t>
            </a:r>
            <a:r>
              <a:rPr lang="en-US" dirty="0" smtClean="0"/>
              <a:t>http</a:t>
            </a:r>
            <a:r>
              <a:rPr lang="en-US" dirty="0"/>
              <a:t>://rtw.ml.cmu.edu/rtw/</a:t>
            </a:r>
          </a:p>
        </p:txBody>
      </p:sp>
      <p:pic>
        <p:nvPicPr>
          <p:cNvPr id="2052" name="Picture 4" descr="http://3.bp.blogspot.com/_IdE-xwjB1Kc/TLRZ0nIlurI/AAAAAAAAHNM/Qq4z0MrZZFc/s1600/05copmute_graphic-pop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6408712" cy="512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121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1157" y="1412776"/>
            <a:ext cx="915888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100" b="1" dirty="0"/>
              <a:t>Podniósłszy oczy, zobaczyłem przez wypukłą szybę ściany studni i, wyżej, schyloną nad nią twarz Moddarda. </a:t>
            </a:r>
            <a:endParaRPr lang="en-US" sz="1100" b="1" dirty="0"/>
          </a:p>
        </p:txBody>
      </p:sp>
      <p:sp>
        <p:nvSpPr>
          <p:cNvPr id="26" name="Rectangle 25"/>
          <p:cNvSpPr/>
          <p:nvPr/>
        </p:nvSpPr>
        <p:spPr>
          <a:xfrm>
            <a:off x="11157" y="980728"/>
            <a:ext cx="9144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I looked up; through the transparent canopy I could see a smooth, polished wall and, far above, Moddard's head leaning over the top of the shaft.</a:t>
            </a:r>
          </a:p>
        </p:txBody>
      </p:sp>
      <p:sp>
        <p:nvSpPr>
          <p:cNvPr id="31" name="Rectangle 30"/>
          <p:cNvSpPr/>
          <p:nvPr/>
        </p:nvSpPr>
        <p:spPr>
          <a:xfrm>
            <a:off x="-7440" y="1916832"/>
            <a:ext cx="9144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/>
              <a:t>Подняв глаза, я увидел сквозь выпуклое стекло стены колодца и выше лицо склонившегося над ним Моддарда.</a:t>
            </a:r>
            <a:endParaRPr lang="en-US" sz="1100" dirty="0"/>
          </a:p>
        </p:txBody>
      </p:sp>
      <p:sp>
        <p:nvSpPr>
          <p:cNvPr id="32" name="Rectangle 31"/>
          <p:cNvSpPr/>
          <p:nvPr/>
        </p:nvSpPr>
        <p:spPr>
          <a:xfrm>
            <a:off x="-7440" y="2387713"/>
            <a:ext cx="62212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t-LT" sz="1100" dirty="0"/>
              <a:t>Pakėlęs akis, pro išgaubtą šulinio sienos langą pamačiau pasilenkusio Modardo veidą. </a:t>
            </a:r>
            <a:endParaRPr lang="en-US" sz="1100" dirty="0"/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323528" y="1674386"/>
            <a:ext cx="0" cy="24244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 flipH="1">
            <a:off x="827584" y="1674386"/>
            <a:ext cx="216024" cy="24244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Connector 37"/>
          <p:cNvCxnSpPr/>
          <p:nvPr/>
        </p:nvCxnSpPr>
        <p:spPr bwMode="auto">
          <a:xfrm flipH="1">
            <a:off x="1475656" y="1700808"/>
            <a:ext cx="72008" cy="21602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Connector 39"/>
          <p:cNvCxnSpPr/>
          <p:nvPr/>
        </p:nvCxnSpPr>
        <p:spPr bwMode="auto">
          <a:xfrm flipH="1">
            <a:off x="1907704" y="1674386"/>
            <a:ext cx="360040" cy="24244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Connector 41"/>
          <p:cNvCxnSpPr/>
          <p:nvPr/>
        </p:nvCxnSpPr>
        <p:spPr bwMode="auto">
          <a:xfrm flipH="1">
            <a:off x="2555776" y="1700808"/>
            <a:ext cx="144016" cy="21602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Connector 43"/>
          <p:cNvCxnSpPr/>
          <p:nvPr/>
        </p:nvCxnSpPr>
        <p:spPr bwMode="auto">
          <a:xfrm flipH="1">
            <a:off x="3103165" y="1700808"/>
            <a:ext cx="172691" cy="21602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Connector 45"/>
          <p:cNvCxnSpPr/>
          <p:nvPr/>
        </p:nvCxnSpPr>
        <p:spPr bwMode="auto">
          <a:xfrm flipH="1">
            <a:off x="3491880" y="1700808"/>
            <a:ext cx="144016" cy="21602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Connector 47"/>
          <p:cNvCxnSpPr/>
          <p:nvPr/>
        </p:nvCxnSpPr>
        <p:spPr bwMode="auto">
          <a:xfrm flipH="1">
            <a:off x="4067944" y="1700808"/>
            <a:ext cx="144016" cy="21602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/>
          <p:cNvCxnSpPr/>
          <p:nvPr/>
        </p:nvCxnSpPr>
        <p:spPr bwMode="auto">
          <a:xfrm flipH="1">
            <a:off x="4355976" y="1700808"/>
            <a:ext cx="144016" cy="21602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/>
          <p:cNvCxnSpPr>
            <a:endCxn id="31" idx="0"/>
          </p:cNvCxnSpPr>
          <p:nvPr/>
        </p:nvCxnSpPr>
        <p:spPr bwMode="auto">
          <a:xfrm flipH="1">
            <a:off x="4564560" y="1700808"/>
            <a:ext cx="223464" cy="21602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Straight Connector 57"/>
          <p:cNvCxnSpPr/>
          <p:nvPr/>
        </p:nvCxnSpPr>
        <p:spPr bwMode="auto">
          <a:xfrm flipH="1">
            <a:off x="5004048" y="1700808"/>
            <a:ext cx="1368152" cy="28803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Connector 59"/>
          <p:cNvCxnSpPr/>
          <p:nvPr/>
        </p:nvCxnSpPr>
        <p:spPr bwMode="auto">
          <a:xfrm>
            <a:off x="5364088" y="1674386"/>
            <a:ext cx="144016" cy="3144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/>
          <p:cNvCxnSpPr/>
          <p:nvPr/>
        </p:nvCxnSpPr>
        <p:spPr bwMode="auto">
          <a:xfrm>
            <a:off x="5868144" y="1674386"/>
            <a:ext cx="345626" cy="3144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Connector 63"/>
          <p:cNvCxnSpPr/>
          <p:nvPr/>
        </p:nvCxnSpPr>
        <p:spPr bwMode="auto">
          <a:xfrm>
            <a:off x="6084168" y="1674386"/>
            <a:ext cx="360040" cy="24244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Connector 65"/>
          <p:cNvCxnSpPr/>
          <p:nvPr/>
        </p:nvCxnSpPr>
        <p:spPr bwMode="auto">
          <a:xfrm>
            <a:off x="6876256" y="1700808"/>
            <a:ext cx="72008" cy="21602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Connector 67"/>
          <p:cNvCxnSpPr/>
          <p:nvPr/>
        </p:nvCxnSpPr>
        <p:spPr bwMode="auto">
          <a:xfrm>
            <a:off x="6372200" y="1242338"/>
            <a:ext cx="360040" cy="24244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Straight Connector 69"/>
          <p:cNvCxnSpPr/>
          <p:nvPr/>
        </p:nvCxnSpPr>
        <p:spPr bwMode="auto">
          <a:xfrm>
            <a:off x="323528" y="2178442"/>
            <a:ext cx="0" cy="20927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Straight Connector 71"/>
          <p:cNvCxnSpPr/>
          <p:nvPr/>
        </p:nvCxnSpPr>
        <p:spPr bwMode="auto">
          <a:xfrm>
            <a:off x="755576" y="2178442"/>
            <a:ext cx="0" cy="24244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Connector 73"/>
          <p:cNvCxnSpPr/>
          <p:nvPr/>
        </p:nvCxnSpPr>
        <p:spPr bwMode="auto">
          <a:xfrm>
            <a:off x="1259632" y="2178442"/>
            <a:ext cx="2016224" cy="20927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Straight Connector 75"/>
          <p:cNvCxnSpPr/>
          <p:nvPr/>
        </p:nvCxnSpPr>
        <p:spPr bwMode="auto">
          <a:xfrm flipH="1">
            <a:off x="1115616" y="2178442"/>
            <a:ext cx="648072" cy="24244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Straight Connector 77"/>
          <p:cNvCxnSpPr/>
          <p:nvPr/>
        </p:nvCxnSpPr>
        <p:spPr bwMode="auto">
          <a:xfrm flipH="1">
            <a:off x="1547664" y="2178442"/>
            <a:ext cx="720080" cy="24244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Straight Connector 79"/>
          <p:cNvCxnSpPr/>
          <p:nvPr/>
        </p:nvCxnSpPr>
        <p:spPr bwMode="auto">
          <a:xfrm flipH="1">
            <a:off x="2087724" y="2178442"/>
            <a:ext cx="1764196" cy="24244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Straight Connector 81"/>
          <p:cNvCxnSpPr/>
          <p:nvPr/>
        </p:nvCxnSpPr>
        <p:spPr bwMode="auto">
          <a:xfrm flipH="1">
            <a:off x="4283968" y="2178442"/>
            <a:ext cx="1152128" cy="24244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Straight Connector 83"/>
          <p:cNvCxnSpPr/>
          <p:nvPr/>
        </p:nvCxnSpPr>
        <p:spPr bwMode="auto">
          <a:xfrm flipH="1">
            <a:off x="4932040" y="2178442"/>
            <a:ext cx="1980220" cy="24244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Straight Connector 85"/>
          <p:cNvCxnSpPr/>
          <p:nvPr/>
        </p:nvCxnSpPr>
        <p:spPr bwMode="auto">
          <a:xfrm>
            <a:off x="4860032" y="2132856"/>
            <a:ext cx="288032" cy="28803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Straight Connector 87"/>
          <p:cNvCxnSpPr/>
          <p:nvPr/>
        </p:nvCxnSpPr>
        <p:spPr bwMode="auto">
          <a:xfrm flipH="1">
            <a:off x="2483768" y="2132856"/>
            <a:ext cx="864096" cy="28803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Straight Connector 89"/>
          <p:cNvCxnSpPr/>
          <p:nvPr/>
        </p:nvCxnSpPr>
        <p:spPr bwMode="auto">
          <a:xfrm>
            <a:off x="1043608" y="1242338"/>
            <a:ext cx="1224136" cy="24244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Straight Connector 91"/>
          <p:cNvCxnSpPr/>
          <p:nvPr/>
        </p:nvCxnSpPr>
        <p:spPr bwMode="auto">
          <a:xfrm flipV="1">
            <a:off x="1655676" y="1196752"/>
            <a:ext cx="1692188" cy="21602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Straight Connector 93"/>
          <p:cNvCxnSpPr/>
          <p:nvPr/>
        </p:nvCxnSpPr>
        <p:spPr bwMode="auto">
          <a:xfrm flipV="1">
            <a:off x="3779912" y="1196752"/>
            <a:ext cx="1080120" cy="21602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Straight Connector 95"/>
          <p:cNvCxnSpPr/>
          <p:nvPr/>
        </p:nvCxnSpPr>
        <p:spPr bwMode="auto">
          <a:xfrm flipV="1">
            <a:off x="4564560" y="1242338"/>
            <a:ext cx="511496" cy="24244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" name="Straight Connector 97"/>
          <p:cNvCxnSpPr/>
          <p:nvPr/>
        </p:nvCxnSpPr>
        <p:spPr bwMode="auto">
          <a:xfrm flipV="1">
            <a:off x="5004048" y="1242338"/>
            <a:ext cx="576064" cy="24244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0" name="Straight Connector 99"/>
          <p:cNvCxnSpPr/>
          <p:nvPr/>
        </p:nvCxnSpPr>
        <p:spPr bwMode="auto">
          <a:xfrm flipV="1">
            <a:off x="4283968" y="1196752"/>
            <a:ext cx="4464496" cy="28803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Rectangle 38"/>
          <p:cNvSpPr/>
          <p:nvPr/>
        </p:nvSpPr>
        <p:spPr>
          <a:xfrm>
            <a:off x="703932" y="4221088"/>
            <a:ext cx="240521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VP3</a:t>
            </a:r>
            <a:r>
              <a:rPr lang="lt-LT" sz="1100" dirty="0" smtClean="0"/>
              <a:t>, pro </a:t>
            </a:r>
            <a:r>
              <a:rPr lang="en-US" sz="1100" dirty="0" smtClean="0"/>
              <a:t>NP</a:t>
            </a:r>
            <a:r>
              <a:rPr lang="lt-LT" sz="1100" dirty="0" smtClean="0"/>
              <a:t> </a:t>
            </a:r>
            <a:r>
              <a:rPr lang="en-US" sz="1100" dirty="0" smtClean="0"/>
              <a:t>VBD4</a:t>
            </a:r>
            <a:endParaRPr lang="en-US" sz="1100" b="1" dirty="0"/>
          </a:p>
        </p:txBody>
      </p:sp>
      <p:sp>
        <p:nvSpPr>
          <p:cNvPr id="41" name="Rectangle 40"/>
          <p:cNvSpPr/>
          <p:nvPr/>
        </p:nvSpPr>
        <p:spPr>
          <a:xfrm>
            <a:off x="733884" y="3789040"/>
            <a:ext cx="179920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I VP</a:t>
            </a:r>
            <a:r>
              <a:rPr lang="en-US" sz="1100" dirty="0" smtClean="0"/>
              <a:t>; </a:t>
            </a:r>
            <a:r>
              <a:rPr lang="en-US" sz="1100" dirty="0"/>
              <a:t>through </a:t>
            </a:r>
            <a:r>
              <a:rPr lang="en-US" sz="1100" dirty="0" smtClean="0"/>
              <a:t>NP </a:t>
            </a:r>
            <a:r>
              <a:rPr lang="en-US" sz="1100" dirty="0"/>
              <a:t>I </a:t>
            </a:r>
            <a:r>
              <a:rPr lang="en-US" sz="1100" dirty="0" smtClean="0"/>
              <a:t>VP</a:t>
            </a:r>
            <a:endParaRPr lang="en-US" sz="1100" dirty="0"/>
          </a:p>
        </p:txBody>
      </p:sp>
      <p:cxnSp>
        <p:nvCxnSpPr>
          <p:cNvPr id="45" name="Straight Connector 44"/>
          <p:cNvCxnSpPr/>
          <p:nvPr/>
        </p:nvCxnSpPr>
        <p:spPr bwMode="auto">
          <a:xfrm flipH="1">
            <a:off x="1272947" y="4005064"/>
            <a:ext cx="36004" cy="21602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Rectangle 53"/>
          <p:cNvSpPr/>
          <p:nvPr/>
        </p:nvSpPr>
        <p:spPr>
          <a:xfrm>
            <a:off x="154593" y="4221088"/>
            <a:ext cx="55616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t-LT" sz="1100" dirty="0" smtClean="0"/>
              <a:t>PL -&gt;</a:t>
            </a:r>
            <a:r>
              <a:rPr lang="pl-PL" sz="1100" dirty="0" smtClean="0"/>
              <a:t> </a:t>
            </a:r>
            <a:endParaRPr lang="en-US" sz="1100" dirty="0"/>
          </a:p>
        </p:txBody>
      </p:sp>
      <p:sp>
        <p:nvSpPr>
          <p:cNvPr id="55" name="Rectangle 54"/>
          <p:cNvSpPr/>
          <p:nvPr/>
        </p:nvSpPr>
        <p:spPr>
          <a:xfrm>
            <a:off x="147300" y="3789040"/>
            <a:ext cx="60827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t-LT" sz="1100" dirty="0" smtClean="0"/>
              <a:t>PE -&gt;</a:t>
            </a:r>
            <a:endParaRPr lang="en-US" sz="1100" dirty="0"/>
          </a:p>
        </p:txBody>
      </p:sp>
      <p:sp>
        <p:nvSpPr>
          <p:cNvPr id="61" name="Rectangle 60"/>
          <p:cNvSpPr/>
          <p:nvPr/>
        </p:nvSpPr>
        <p:spPr>
          <a:xfrm>
            <a:off x="711620" y="4886667"/>
            <a:ext cx="109309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VBP4</a:t>
            </a:r>
            <a:r>
              <a:rPr lang="lt-LT" sz="1100" dirty="0"/>
              <a:t>1 </a:t>
            </a:r>
            <a:r>
              <a:rPr lang="en-US" sz="1100" dirty="0"/>
              <a:t>NNS1</a:t>
            </a:r>
            <a:endParaRPr lang="en-US" sz="1100" b="1" dirty="0"/>
          </a:p>
        </p:txBody>
      </p:sp>
      <p:sp>
        <p:nvSpPr>
          <p:cNvPr id="63" name="Rectangle 62"/>
          <p:cNvSpPr/>
          <p:nvPr/>
        </p:nvSpPr>
        <p:spPr>
          <a:xfrm>
            <a:off x="723640" y="4609698"/>
            <a:ext cx="109131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VBD</a:t>
            </a:r>
            <a:r>
              <a:rPr lang="lt-LT" sz="1100" dirty="0" smtClean="0"/>
              <a:t> </a:t>
            </a:r>
            <a:r>
              <a:rPr lang="en-US" sz="1100" dirty="0"/>
              <a:t>PRT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4349" y="4625057"/>
            <a:ext cx="5405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VP</a:t>
            </a:r>
            <a:r>
              <a:rPr lang="lt-LT" sz="1100" dirty="0" smtClean="0"/>
              <a:t> -&gt;</a:t>
            </a:r>
            <a:endParaRPr lang="en-US" sz="1100" dirty="0"/>
          </a:p>
        </p:txBody>
      </p:sp>
      <p:cxnSp>
        <p:nvCxnSpPr>
          <p:cNvPr id="47" name="Straight Connector 46"/>
          <p:cNvCxnSpPr/>
          <p:nvPr/>
        </p:nvCxnSpPr>
        <p:spPr bwMode="auto">
          <a:xfrm flipH="1">
            <a:off x="1921019" y="4050650"/>
            <a:ext cx="90010" cy="17043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Rectangle 8"/>
          <p:cNvSpPr/>
          <p:nvPr/>
        </p:nvSpPr>
        <p:spPr>
          <a:xfrm>
            <a:off x="149226" y="4886667"/>
            <a:ext cx="6575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VP3 -&gt; </a:t>
            </a:r>
            <a:endParaRPr lang="en-US" sz="1100" dirty="0"/>
          </a:p>
        </p:txBody>
      </p:sp>
      <p:sp>
        <p:nvSpPr>
          <p:cNvPr id="59" name="Rectangle 58"/>
          <p:cNvSpPr/>
          <p:nvPr/>
        </p:nvSpPr>
        <p:spPr>
          <a:xfrm>
            <a:off x="872379" y="5564042"/>
            <a:ext cx="109309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t-LT" sz="1100" dirty="0" smtClean="0"/>
              <a:t>pakėlęs | </a:t>
            </a:r>
            <a:r>
              <a:rPr lang="en-US" sz="1100" dirty="0" smtClean="0"/>
              <a:t>… </a:t>
            </a:r>
            <a:endParaRPr lang="en-US" sz="1100" b="1" dirty="0"/>
          </a:p>
        </p:txBody>
      </p:sp>
      <p:sp>
        <p:nvSpPr>
          <p:cNvPr id="65" name="Rectangle 64"/>
          <p:cNvSpPr/>
          <p:nvPr/>
        </p:nvSpPr>
        <p:spPr>
          <a:xfrm>
            <a:off x="834916" y="5262110"/>
            <a:ext cx="109131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looked | …</a:t>
            </a:r>
            <a:endParaRPr lang="en-US" sz="1100" dirty="0"/>
          </a:p>
        </p:txBody>
      </p:sp>
      <p:sp>
        <p:nvSpPr>
          <p:cNvPr id="67" name="Rectangle 66"/>
          <p:cNvSpPr/>
          <p:nvPr/>
        </p:nvSpPr>
        <p:spPr>
          <a:xfrm>
            <a:off x="153212" y="5277469"/>
            <a:ext cx="64312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VBD</a:t>
            </a:r>
            <a:r>
              <a:rPr lang="lt-LT" sz="1100" dirty="0" smtClean="0"/>
              <a:t> -&gt;</a:t>
            </a:r>
            <a:endParaRPr lang="en-US" sz="1100" dirty="0"/>
          </a:p>
        </p:txBody>
      </p:sp>
      <p:sp>
        <p:nvSpPr>
          <p:cNvPr id="69" name="Rectangle 68"/>
          <p:cNvSpPr/>
          <p:nvPr/>
        </p:nvSpPr>
        <p:spPr>
          <a:xfrm>
            <a:off x="140157" y="5564042"/>
            <a:ext cx="83067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VBP4</a:t>
            </a:r>
            <a:r>
              <a:rPr lang="lt-LT" sz="1100" dirty="0"/>
              <a:t>1</a:t>
            </a:r>
            <a:r>
              <a:rPr lang="en-US" sz="1100" dirty="0" smtClean="0"/>
              <a:t> -&gt; </a:t>
            </a:r>
            <a:endParaRPr lang="en-US" sz="1100" dirty="0"/>
          </a:p>
        </p:txBody>
      </p:sp>
      <p:cxnSp>
        <p:nvCxnSpPr>
          <p:cNvPr id="3" name="Straight Connector 2"/>
          <p:cNvCxnSpPr/>
          <p:nvPr/>
        </p:nvCxnSpPr>
        <p:spPr bwMode="auto">
          <a:xfrm flipH="1">
            <a:off x="2272755" y="3800007"/>
            <a:ext cx="5011" cy="232480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Rectangle 1"/>
          <p:cNvSpPr/>
          <p:nvPr/>
        </p:nvSpPr>
        <p:spPr>
          <a:xfrm>
            <a:off x="2629825" y="3930273"/>
            <a:ext cx="6799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Looking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2653648" y="4176891"/>
            <a:ext cx="83548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Increasing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2758644" y="5637450"/>
            <a:ext cx="62549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Seeing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2653648" y="4755862"/>
            <a:ext cx="94448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Transparent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2694869" y="4956270"/>
            <a:ext cx="6222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Artifact</a:t>
            </a:r>
          </a:p>
        </p:txBody>
      </p:sp>
      <p:sp>
        <p:nvSpPr>
          <p:cNvPr id="8" name="Rectangle 7"/>
          <p:cNvSpPr/>
          <p:nvPr/>
        </p:nvSpPr>
        <p:spPr>
          <a:xfrm>
            <a:off x="2332493" y="4061078"/>
            <a:ext cx="3385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VP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40418" y="4856440"/>
            <a:ext cx="34496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NP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406810" y="5607253"/>
            <a:ext cx="3385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VP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685220" y="4998764"/>
            <a:ext cx="21829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(=&gt;</a:t>
            </a:r>
          </a:p>
          <a:p>
            <a:r>
              <a:rPr lang="en-US" sz="900" dirty="0"/>
              <a:t>    (attribute ?O Transparent)</a:t>
            </a:r>
          </a:p>
          <a:p>
            <a:r>
              <a:rPr lang="en-US" sz="900" dirty="0"/>
              <a:t>    (modalAttribute</a:t>
            </a:r>
          </a:p>
          <a:p>
            <a:r>
              <a:rPr lang="en-US" sz="900" dirty="0"/>
              <a:t>        (exists (?S</a:t>
            </a:r>
            <a:r>
              <a:rPr lang="en-US" sz="900" dirty="0" smtClean="0"/>
              <a:t>)            </a:t>
            </a:r>
            <a:r>
              <a:rPr lang="en-US" sz="900" dirty="0"/>
              <a:t>(and</a:t>
            </a:r>
          </a:p>
          <a:p>
            <a:r>
              <a:rPr lang="en-US" sz="900" dirty="0"/>
              <a:t>   </a:t>
            </a:r>
            <a:r>
              <a:rPr lang="en-US" sz="900" dirty="0" smtClean="0"/>
              <a:t> </a:t>
            </a:r>
            <a:r>
              <a:rPr lang="en-US" sz="900" dirty="0"/>
              <a:t>(instance ?S Seeing)</a:t>
            </a:r>
          </a:p>
          <a:p>
            <a:r>
              <a:rPr lang="en-US" sz="900" dirty="0"/>
              <a:t>  </a:t>
            </a:r>
            <a:r>
              <a:rPr lang="en-US" sz="900" dirty="0" smtClean="0"/>
              <a:t> </a:t>
            </a:r>
            <a:r>
              <a:rPr lang="en-US" sz="900" dirty="0"/>
              <a:t>(agent ?S ?A)</a:t>
            </a:r>
          </a:p>
          <a:p>
            <a:r>
              <a:rPr lang="en-US" sz="900" dirty="0"/>
              <a:t>  </a:t>
            </a:r>
            <a:r>
              <a:rPr lang="en-US" sz="900" dirty="0" smtClean="0"/>
              <a:t> </a:t>
            </a:r>
            <a:r>
              <a:rPr lang="en-US" sz="900" dirty="0"/>
              <a:t>(destination ?S ?D)</a:t>
            </a:r>
          </a:p>
          <a:p>
            <a:r>
              <a:rPr lang="en-US" sz="900" dirty="0"/>
              <a:t>  </a:t>
            </a:r>
            <a:r>
              <a:rPr lang="en-US" sz="900" dirty="0" smtClean="0"/>
              <a:t> </a:t>
            </a:r>
            <a:r>
              <a:rPr lang="en-US" sz="900" dirty="0"/>
              <a:t>(between ?O ?A ?D))) Possibility))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41532" y="3916293"/>
            <a:ext cx="15376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(subclass Looking Seeing)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685220" y="4113076"/>
            <a:ext cx="1925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/>
              <a:t>(=&gt;    </a:t>
            </a:r>
            <a:r>
              <a:rPr lang="en-US" sz="900" dirty="0"/>
              <a:t>(and</a:t>
            </a:r>
          </a:p>
          <a:p>
            <a:r>
              <a:rPr lang="en-US" sz="900" dirty="0"/>
              <a:t>        (instance ?SEE Seeing)</a:t>
            </a:r>
          </a:p>
          <a:p>
            <a:r>
              <a:rPr lang="en-US" sz="900" dirty="0"/>
              <a:t>        (patient ?SEE ?OBJ))</a:t>
            </a:r>
          </a:p>
          <a:p>
            <a:r>
              <a:rPr lang="en-US" sz="900" dirty="0"/>
              <a:t>    (</a:t>
            </a:r>
            <a:r>
              <a:rPr lang="en-US" sz="900" dirty="0" smtClean="0"/>
              <a:t>holdsDuring         </a:t>
            </a:r>
            <a:r>
              <a:rPr lang="en-US" sz="900" dirty="0"/>
              <a:t>(WhenFn ?SEE</a:t>
            </a:r>
            <a:r>
              <a:rPr lang="en-US" sz="900" dirty="0" smtClean="0"/>
              <a:t>)  </a:t>
            </a:r>
            <a:r>
              <a:rPr lang="en-US" sz="900" dirty="0"/>
              <a:t>(attribute ?OBJ </a:t>
            </a:r>
            <a:r>
              <a:rPr lang="en-US" sz="900" dirty="0" smtClean="0"/>
              <a:t>Illuminated</a:t>
            </a:r>
            <a:r>
              <a:rPr lang="en-US" sz="900" dirty="0"/>
              <a:t>)))</a:t>
            </a:r>
          </a:p>
        </p:txBody>
      </p:sp>
      <p:cxnSp>
        <p:nvCxnSpPr>
          <p:cNvPr id="71" name="Straight Connector 70"/>
          <p:cNvCxnSpPr/>
          <p:nvPr/>
        </p:nvCxnSpPr>
        <p:spPr bwMode="auto">
          <a:xfrm flipH="1">
            <a:off x="5683113" y="3855071"/>
            <a:ext cx="5011" cy="232480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ectangle 13"/>
          <p:cNvSpPr/>
          <p:nvPr/>
        </p:nvSpPr>
        <p:spPr>
          <a:xfrm>
            <a:off x="5688124" y="3858499"/>
            <a:ext cx="253787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I </a:t>
            </a:r>
            <a:r>
              <a:rPr lang="en-US" sz="900" b="1" i="1" dirty="0"/>
              <a:t>glanced</a:t>
            </a:r>
            <a:r>
              <a:rPr lang="en-US" sz="900" dirty="0"/>
              <a:t> up; through </a:t>
            </a:r>
            <a:r>
              <a:rPr lang="en-US" sz="900" dirty="0" smtClean="0"/>
              <a:t>the </a:t>
            </a:r>
            <a:r>
              <a:rPr lang="en-US" sz="900" b="1" i="1" dirty="0" smtClean="0"/>
              <a:t>window</a:t>
            </a:r>
            <a:r>
              <a:rPr lang="en-US" sz="900" dirty="0" smtClean="0"/>
              <a:t> I </a:t>
            </a:r>
            <a:r>
              <a:rPr lang="en-US" sz="900" dirty="0"/>
              <a:t>could see</a:t>
            </a:r>
            <a:endParaRPr lang="en-GB" sz="900" dirty="0"/>
          </a:p>
        </p:txBody>
      </p:sp>
      <p:sp>
        <p:nvSpPr>
          <p:cNvPr id="73" name="Rectangle 72"/>
          <p:cNvSpPr/>
          <p:nvPr/>
        </p:nvSpPr>
        <p:spPr>
          <a:xfrm>
            <a:off x="5688124" y="4076864"/>
            <a:ext cx="24032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I  </a:t>
            </a:r>
            <a:r>
              <a:rPr lang="en-US" sz="900" b="1" i="1" dirty="0"/>
              <a:t>peeked</a:t>
            </a:r>
            <a:r>
              <a:rPr lang="en-US" sz="900" dirty="0"/>
              <a:t> up; through the </a:t>
            </a:r>
            <a:r>
              <a:rPr lang="en-US" sz="900" b="1" i="1" dirty="0" smtClean="0"/>
              <a:t>frame</a:t>
            </a:r>
            <a:r>
              <a:rPr lang="en-US" sz="900" dirty="0" smtClean="0"/>
              <a:t> I </a:t>
            </a:r>
            <a:r>
              <a:rPr lang="en-US" sz="900" dirty="0"/>
              <a:t>could see</a:t>
            </a:r>
            <a:endParaRPr lang="en-GB" sz="900" dirty="0"/>
          </a:p>
        </p:txBody>
      </p:sp>
      <p:sp>
        <p:nvSpPr>
          <p:cNvPr id="75" name="Rectangle 74"/>
          <p:cNvSpPr/>
          <p:nvPr/>
        </p:nvSpPr>
        <p:spPr>
          <a:xfrm>
            <a:off x="5688124" y="4288333"/>
            <a:ext cx="24096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I </a:t>
            </a:r>
            <a:r>
              <a:rPr lang="en-US" sz="900" b="1" i="1" dirty="0"/>
              <a:t>glinted</a:t>
            </a:r>
            <a:r>
              <a:rPr lang="en-US" sz="900" dirty="0"/>
              <a:t> up; through the </a:t>
            </a:r>
            <a:r>
              <a:rPr lang="en-US" sz="900" b="1" i="1" dirty="0" smtClean="0"/>
              <a:t>period</a:t>
            </a:r>
            <a:r>
              <a:rPr lang="en-US" sz="900" dirty="0" smtClean="0"/>
              <a:t> I </a:t>
            </a:r>
            <a:r>
              <a:rPr lang="en-US" sz="900" dirty="0"/>
              <a:t>could see</a:t>
            </a:r>
            <a:endParaRPr lang="en-GB" sz="900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406" y="3857789"/>
            <a:ext cx="20955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462" y="4067339"/>
            <a:ext cx="20955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462" y="4288333"/>
            <a:ext cx="180975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32145" y="2722856"/>
            <a:ext cx="62320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900" dirty="0"/>
          </a:p>
          <a:p>
            <a:r>
              <a:rPr lang="en-US" sz="900" dirty="0"/>
              <a:t>He lifted up his eyes and saw the convex glass walls of the well and, above, bent over her face </a:t>
            </a:r>
            <a:r>
              <a:rPr lang="en-US" sz="900" dirty="0" smtClean="0"/>
              <a:t>Moddarda          (PL)</a:t>
            </a:r>
            <a:endParaRPr lang="en-US" sz="900" dirty="0"/>
          </a:p>
        </p:txBody>
      </p:sp>
      <p:sp>
        <p:nvSpPr>
          <p:cNvPr id="18" name="Rectangle 17"/>
          <p:cNvSpPr/>
          <p:nvPr/>
        </p:nvSpPr>
        <p:spPr>
          <a:xfrm>
            <a:off x="20217" y="3060772"/>
            <a:ext cx="700939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Looking up, I saw through the convex glass wall well above the face bending over him </a:t>
            </a:r>
            <a:r>
              <a:rPr lang="en-US" sz="900" dirty="0" smtClean="0"/>
              <a:t>Moddarda .                      (RU)</a:t>
            </a:r>
            <a:endParaRPr lang="en-US" sz="900" dirty="0"/>
          </a:p>
        </p:txBody>
      </p:sp>
      <p:sp>
        <p:nvSpPr>
          <p:cNvPr id="19" name="Rectangle 18"/>
          <p:cNvSpPr/>
          <p:nvPr/>
        </p:nvSpPr>
        <p:spPr>
          <a:xfrm>
            <a:off x="26810" y="3283702"/>
            <a:ext cx="721817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I lifted up my eyes, concave pit wall through the window I saw the face of Medardo pasilenkusio</a:t>
            </a:r>
            <a:r>
              <a:rPr lang="en-US" sz="900" dirty="0" smtClean="0"/>
              <a:t>.                          (LT)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67657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9272" y="1"/>
            <a:ext cx="7913639" cy="260647"/>
          </a:xfrm>
        </p:spPr>
        <p:txBody>
          <a:bodyPr>
            <a:noAutofit/>
          </a:bodyPr>
          <a:lstStyle/>
          <a:p>
            <a:r>
              <a:rPr lang="en-US" sz="2000" dirty="0"/>
              <a:t>MACHINE TRANSLATION</a:t>
            </a:r>
            <a:endParaRPr lang="en-US" sz="2000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04664"/>
            <a:ext cx="5400600" cy="648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84784"/>
            <a:ext cx="7129942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5035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39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9272" y="1"/>
            <a:ext cx="7913639" cy="260647"/>
          </a:xfrm>
        </p:spPr>
        <p:txBody>
          <a:bodyPr>
            <a:noAutofit/>
          </a:bodyPr>
          <a:lstStyle/>
          <a:p>
            <a:r>
              <a:rPr lang="en-US" sz="2000" b="1" dirty="0"/>
              <a:t>LANGUAGE </a:t>
            </a:r>
            <a:r>
              <a:rPr lang="en-US" sz="2000" b="1" dirty="0" smtClean="0"/>
              <a:t>MODELS . </a:t>
            </a:r>
            <a:r>
              <a:rPr lang="en-US" sz="2000" b="1" i="1" dirty="0"/>
              <a:t>N</a:t>
            </a:r>
            <a:r>
              <a:rPr lang="en-US" sz="2000" b="1" dirty="0"/>
              <a:t>-gram character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76672"/>
            <a:ext cx="9144000" cy="1368152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An n-gram model is defined as a </a:t>
            </a:r>
            <a:r>
              <a:rPr lang="en-US" sz="2400" b="1" dirty="0"/>
              <a:t>Markov chain </a:t>
            </a:r>
            <a:r>
              <a:rPr lang="en-US" sz="2400" dirty="0"/>
              <a:t>of order n − 1</a:t>
            </a:r>
            <a:r>
              <a:rPr lang="en-US" sz="2400" dirty="0" smtClean="0"/>
              <a:t>.</a:t>
            </a:r>
          </a:p>
          <a:p>
            <a:pPr algn="l"/>
            <a:endParaRPr lang="en-US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 smtClean="0"/>
              <a:t>Trigram </a:t>
            </a:r>
            <a:r>
              <a:rPr lang="en-US" sz="2400" dirty="0"/>
              <a:t>model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268760"/>
            <a:ext cx="4456746" cy="651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3458" y="2420888"/>
            <a:ext cx="91205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can define the probability of a sequence of characters P(c1:N) under the trigram model</a:t>
            </a:r>
          </a:p>
          <a:p>
            <a:r>
              <a:rPr lang="en-US" dirty="0"/>
              <a:t>by first factoring with the chain rule and then using the Markov assumption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284984"/>
            <a:ext cx="485701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3487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7" y="188640"/>
            <a:ext cx="7913639" cy="260647"/>
          </a:xfrm>
        </p:spPr>
        <p:txBody>
          <a:bodyPr>
            <a:noAutofit/>
          </a:bodyPr>
          <a:lstStyle/>
          <a:p>
            <a:r>
              <a:rPr lang="en-US" sz="2000" b="1" dirty="0"/>
              <a:t>LANGUAGE </a:t>
            </a:r>
            <a:r>
              <a:rPr lang="en-US" sz="2000" b="1" dirty="0" smtClean="0"/>
              <a:t>MODELS . </a:t>
            </a:r>
            <a:r>
              <a:rPr lang="en-US" sz="2000" b="1" i="1" dirty="0"/>
              <a:t>N</a:t>
            </a:r>
            <a:r>
              <a:rPr lang="en-US" sz="2000" b="1" dirty="0"/>
              <a:t>-gram character </a:t>
            </a:r>
            <a:r>
              <a:rPr lang="en-US" sz="2000" b="1" dirty="0" smtClean="0"/>
              <a:t>models</a:t>
            </a:r>
            <a:r>
              <a:rPr lang="lt-LT" sz="2000" b="1" dirty="0" smtClean="0"/>
              <a:t/>
            </a:r>
            <a:br>
              <a:rPr lang="lt-LT" sz="2000" b="1" dirty="0" smtClean="0"/>
            </a:br>
            <a:r>
              <a:rPr lang="lt-LT" sz="2000" b="1" dirty="0" smtClean="0"/>
              <a:t>(Lietuvių kalba)</a:t>
            </a:r>
            <a:endParaRPr lang="en-US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-8995" y="620688"/>
            <a:ext cx="91205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6 </a:t>
            </a:r>
            <a:r>
              <a:rPr lang="lt-LT" dirty="0" smtClean="0"/>
              <a:t>žodžių frazės , kurios prasideda žodžiu studentas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72215" y="1412776"/>
            <a:ext cx="62464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t-LT" dirty="0"/>
              <a:t>studentas sukurtų po temą apie tarkime	34</a:t>
            </a:r>
          </a:p>
          <a:p>
            <a:r>
              <a:rPr lang="lt-LT" dirty="0"/>
              <a:t>studentas turėtų pakankamų žinių ir gebėjimų	19</a:t>
            </a:r>
          </a:p>
          <a:p>
            <a:r>
              <a:rPr lang="lt-LT" dirty="0"/>
              <a:t>studentas šiandien sąrašas daugiau nei šimtu	14</a:t>
            </a:r>
          </a:p>
          <a:p>
            <a:r>
              <a:rPr lang="lt-LT" dirty="0"/>
              <a:t>studentas gali pasirinkti kur nori studijuoti	13</a:t>
            </a:r>
          </a:p>
          <a:p>
            <a:r>
              <a:rPr lang="lt-LT" dirty="0"/>
              <a:t>studentas turi atvyti keletui dienų į	</a:t>
            </a:r>
            <a:r>
              <a:rPr lang="lt-LT" dirty="0" smtClean="0"/>
              <a:t>                  13</a:t>
            </a:r>
            <a:endParaRPr lang="lt-LT" dirty="0"/>
          </a:p>
          <a:p>
            <a:r>
              <a:rPr lang="lt-LT" dirty="0"/>
              <a:t>studentas norėdamas gauti socialinę stipendiją 2	12</a:t>
            </a:r>
          </a:p>
          <a:p>
            <a:r>
              <a:rPr lang="lt-LT" dirty="0"/>
              <a:t>studentas į paprastą pragarą o ten	</a:t>
            </a:r>
            <a:r>
              <a:rPr lang="lt-LT" dirty="0" smtClean="0"/>
              <a:t>                  11</a:t>
            </a:r>
            <a:endParaRPr lang="lt-LT" dirty="0"/>
          </a:p>
          <a:p>
            <a:r>
              <a:rPr lang="lt-LT" dirty="0"/>
              <a:t>studentas krepšelį praras jei jo vidurkis	</a:t>
            </a:r>
            <a:r>
              <a:rPr lang="lt-LT" dirty="0" smtClean="0"/>
              <a:t>                  11</a:t>
            </a:r>
            <a:endParaRPr lang="lt-LT" dirty="0"/>
          </a:p>
          <a:p>
            <a:r>
              <a:rPr lang="lt-LT" dirty="0"/>
              <a:t>studentas norintis gauti paskolą turi registruotis	</a:t>
            </a:r>
            <a:r>
              <a:rPr lang="lt-LT" dirty="0" smtClean="0"/>
              <a:t> 11</a:t>
            </a:r>
            <a:endParaRPr lang="lt-LT" dirty="0"/>
          </a:p>
          <a:p>
            <a:r>
              <a:rPr lang="lt-LT" dirty="0"/>
              <a:t>studentas į studentišką pragarą o ten	</a:t>
            </a:r>
            <a:r>
              <a:rPr lang="lt-LT" dirty="0" smtClean="0"/>
              <a:t>                  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566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05" y="116632"/>
            <a:ext cx="7913639" cy="260647"/>
          </a:xfrm>
        </p:spPr>
        <p:txBody>
          <a:bodyPr>
            <a:noAutofit/>
          </a:bodyPr>
          <a:lstStyle/>
          <a:p>
            <a:r>
              <a:rPr lang="en-US" sz="2000" b="1" dirty="0"/>
              <a:t>LANGUAGE </a:t>
            </a:r>
            <a:r>
              <a:rPr lang="en-US" sz="2000" b="1" dirty="0" smtClean="0"/>
              <a:t>MODELS . </a:t>
            </a:r>
            <a:r>
              <a:rPr lang="en-US" sz="2000" b="1" i="1" dirty="0"/>
              <a:t>N</a:t>
            </a:r>
            <a:r>
              <a:rPr lang="en-US" sz="2000" b="1" dirty="0"/>
              <a:t>-gram character </a:t>
            </a:r>
            <a:r>
              <a:rPr lang="en-US" sz="2000" b="1" dirty="0" smtClean="0"/>
              <a:t>models</a:t>
            </a:r>
            <a:r>
              <a:rPr lang="lt-LT" sz="2000" b="1" dirty="0" smtClean="0"/>
              <a:t/>
            </a:r>
            <a:br>
              <a:rPr lang="lt-LT" sz="2000" b="1" dirty="0" smtClean="0"/>
            </a:br>
            <a:r>
              <a:rPr lang="lt-LT" sz="2000" b="1" dirty="0" smtClean="0"/>
              <a:t>(Anglų kalba)</a:t>
            </a:r>
            <a:endParaRPr lang="en-US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-20156" y="548680"/>
            <a:ext cx="91205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t-LT" dirty="0" smtClean="0"/>
              <a:t>4</a:t>
            </a:r>
            <a:r>
              <a:rPr lang="en-US" dirty="0" smtClean="0"/>
              <a:t> </a:t>
            </a:r>
            <a:r>
              <a:rPr lang="lt-LT" dirty="0" smtClean="0"/>
              <a:t>žodžių frazės , kurios prasideda žodžiu </a:t>
            </a:r>
            <a:r>
              <a:rPr lang="en-US" dirty="0"/>
              <a:t>student 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126876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student council national block	5379</a:t>
            </a:r>
          </a:p>
          <a:p>
            <a:r>
              <a:rPr lang="en-US" dirty="0"/>
              <a:t>student conference on medical	3414</a:t>
            </a:r>
          </a:p>
          <a:p>
            <a:r>
              <a:rPr lang="en-US" dirty="0"/>
              <a:t>student showcase finalist tag	</a:t>
            </a:r>
            <a:r>
              <a:rPr lang="lt-LT" dirty="0" smtClean="0"/>
              <a:t>                 </a:t>
            </a:r>
            <a:r>
              <a:rPr lang="en-US" dirty="0" smtClean="0"/>
              <a:t>2983</a:t>
            </a:r>
            <a:endParaRPr lang="en-US" dirty="0"/>
          </a:p>
          <a:p>
            <a:r>
              <a:rPr lang="en-US" dirty="0"/>
              <a:t>student help and other	</a:t>
            </a:r>
            <a:r>
              <a:rPr lang="lt-LT" dirty="0" smtClean="0"/>
              <a:t>                 </a:t>
            </a:r>
            <a:r>
              <a:rPr lang="en-US" dirty="0" smtClean="0"/>
              <a:t>2963</a:t>
            </a:r>
            <a:endParaRPr lang="en-US" dirty="0"/>
          </a:p>
          <a:p>
            <a:r>
              <a:rPr lang="en-US" dirty="0"/>
              <a:t>student council location miss	</a:t>
            </a:r>
            <a:r>
              <a:rPr lang="lt-LT" dirty="0" smtClean="0"/>
              <a:t>                 </a:t>
            </a:r>
            <a:r>
              <a:rPr lang="en-US" dirty="0" smtClean="0"/>
              <a:t>2051</a:t>
            </a:r>
            <a:endParaRPr lang="en-US" dirty="0"/>
          </a:p>
          <a:p>
            <a:r>
              <a:rPr lang="en-US" dirty="0"/>
              <a:t>student version adobe creative	1860</a:t>
            </a:r>
          </a:p>
          <a:p>
            <a:r>
              <a:rPr lang="en-US" dirty="0"/>
              <a:t>student teacher or parent	</a:t>
            </a:r>
            <a:r>
              <a:rPr lang="lt-LT" dirty="0" smtClean="0"/>
              <a:t>                  </a:t>
            </a:r>
            <a:r>
              <a:rPr lang="en-US" dirty="0" smtClean="0"/>
              <a:t>1641</a:t>
            </a:r>
            <a:endParaRPr lang="en-US" dirty="0"/>
          </a:p>
          <a:p>
            <a:r>
              <a:rPr lang="en-US" dirty="0"/>
              <a:t>student promoter home wrecker	1584</a:t>
            </a:r>
          </a:p>
          <a:p>
            <a:r>
              <a:rPr lang="en-US" dirty="0"/>
              <a:t>student is attending any	</a:t>
            </a:r>
            <a:r>
              <a:rPr lang="lt-LT" dirty="0" smtClean="0"/>
              <a:t>                  </a:t>
            </a:r>
            <a:r>
              <a:rPr lang="en-US" dirty="0" smtClean="0"/>
              <a:t>1442</a:t>
            </a:r>
            <a:endParaRPr lang="en-US" dirty="0"/>
          </a:p>
          <a:p>
            <a:r>
              <a:rPr lang="en-US" dirty="0"/>
              <a:t>student however innocuous it	1289</a:t>
            </a:r>
          </a:p>
        </p:txBody>
      </p:sp>
    </p:spTree>
    <p:extLst>
      <p:ext uri="{BB962C8B-B14F-4D97-AF65-F5344CB8AC3E}">
        <p14:creationId xmlns:p14="http://schemas.microsoft.com/office/powerpoint/2010/main" val="2144589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9272" y="1"/>
            <a:ext cx="7913639" cy="260647"/>
          </a:xfrm>
        </p:spPr>
        <p:txBody>
          <a:bodyPr>
            <a:noAutofit/>
          </a:bodyPr>
          <a:lstStyle/>
          <a:p>
            <a:r>
              <a:rPr lang="en-US" sz="2000" dirty="0"/>
              <a:t>PHRASE STRUCTURE GRAMMARS</a:t>
            </a:r>
            <a:endParaRPr lang="en-US" sz="20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7" y="1196752"/>
            <a:ext cx="8760973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6108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9272" y="1"/>
            <a:ext cx="7913639" cy="260647"/>
          </a:xfrm>
        </p:spPr>
        <p:txBody>
          <a:bodyPr>
            <a:noAutofit/>
          </a:bodyPr>
          <a:lstStyle/>
          <a:p>
            <a:r>
              <a:rPr lang="en-US" sz="2000" dirty="0"/>
              <a:t>PHRASE STRUCTURE GRAMMARS</a:t>
            </a:r>
            <a:endParaRPr lang="en-US" sz="20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81484"/>
            <a:ext cx="7164288" cy="6476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8013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9272" y="1"/>
            <a:ext cx="7913639" cy="260647"/>
          </a:xfrm>
        </p:spPr>
        <p:txBody>
          <a:bodyPr>
            <a:noAutofit/>
          </a:bodyPr>
          <a:lstStyle/>
          <a:p>
            <a:r>
              <a:rPr lang="en-US" sz="2000" dirty="0"/>
              <a:t>SPEECH RECOGNITION</a:t>
            </a:r>
            <a:endParaRPr lang="en-US" sz="2000" b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20688"/>
            <a:ext cx="6307234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0" y="3717032"/>
            <a:ext cx="9102811" cy="892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7438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9272" y="1"/>
            <a:ext cx="7913639" cy="260647"/>
          </a:xfrm>
        </p:spPr>
        <p:txBody>
          <a:bodyPr>
            <a:noAutofit/>
          </a:bodyPr>
          <a:lstStyle/>
          <a:p>
            <a:r>
              <a:rPr lang="en-US" sz="2000" dirty="0"/>
              <a:t>PHRASE STRUCTURE GRAMMARS</a:t>
            </a:r>
            <a:endParaRPr lang="en-US" sz="20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692696"/>
            <a:ext cx="8882936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0872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9272" y="1"/>
            <a:ext cx="7913639" cy="260647"/>
          </a:xfrm>
        </p:spPr>
        <p:txBody>
          <a:bodyPr>
            <a:noAutofit/>
          </a:bodyPr>
          <a:lstStyle/>
          <a:p>
            <a:r>
              <a:rPr lang="en-US" sz="2000" b="1" dirty="0"/>
              <a:t>Semantic interpretation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3" y="1690688"/>
            <a:ext cx="5476875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3175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9272" y="1"/>
            <a:ext cx="7913639" cy="260647"/>
          </a:xfrm>
        </p:spPr>
        <p:txBody>
          <a:bodyPr>
            <a:noAutofit/>
          </a:bodyPr>
          <a:lstStyle/>
          <a:p>
            <a:r>
              <a:rPr lang="en-US" sz="2000" b="1" dirty="0"/>
              <a:t>Semantic interpretation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692696"/>
            <a:ext cx="7056784" cy="5624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3302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37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SPEECH </a:t>
            </a:r>
            <a:r>
              <a:rPr lang="en-US" sz="3600" dirty="0" smtClean="0"/>
              <a:t>SYNTHESIS</a:t>
            </a:r>
            <a:endParaRPr lang="en-US" sz="3600" dirty="0"/>
          </a:p>
        </p:txBody>
      </p:sp>
      <p:pic>
        <p:nvPicPr>
          <p:cNvPr id="2050" name="Picture 2" descr="https://upload.wikimedia.org/wikipedia/commons/thumb/b/b5/TTS_System.svg/550px-TTS_System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08" y="764704"/>
            <a:ext cx="7440822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292080" y="3068960"/>
            <a:ext cx="32370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Overview of a typical TTS system</a:t>
            </a:r>
          </a:p>
        </p:txBody>
      </p:sp>
    </p:spTree>
    <p:extLst>
      <p:ext uri="{BB962C8B-B14F-4D97-AF65-F5344CB8AC3E}">
        <p14:creationId xmlns:p14="http://schemas.microsoft.com/office/powerpoint/2010/main" val="3423002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9272" y="1"/>
            <a:ext cx="7913639" cy="260647"/>
          </a:xfrm>
        </p:spPr>
        <p:txBody>
          <a:bodyPr>
            <a:noAutofit/>
          </a:bodyPr>
          <a:lstStyle/>
          <a:p>
            <a:r>
              <a:rPr lang="en-US" sz="2000" b="1" dirty="0"/>
              <a:t>LANGUAGE </a:t>
            </a:r>
            <a:r>
              <a:rPr lang="en-US" sz="2000" b="1" dirty="0" smtClean="0"/>
              <a:t>MODELS </a:t>
            </a:r>
            <a:endParaRPr lang="en-US" sz="2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76672"/>
            <a:ext cx="9144000" cy="6120680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Formal languages, such as the programming languages Java or Python, have </a:t>
            </a:r>
            <a:r>
              <a:rPr lang="en-US" sz="2400" dirty="0" smtClean="0">
                <a:solidFill>
                  <a:schemeClr val="tx1"/>
                </a:solidFill>
              </a:rPr>
              <a:t>precisely defined language </a:t>
            </a:r>
            <a:r>
              <a:rPr lang="en-US" sz="2400" dirty="0">
                <a:solidFill>
                  <a:schemeClr val="tx1"/>
                </a:solidFill>
              </a:rPr>
              <a:t>models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algn="l"/>
            <a:endParaRPr lang="en-US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Natural languages, such as English or Spanish, cannot be characterized as a </a:t>
            </a:r>
            <a:r>
              <a:rPr lang="en-US" sz="2400" dirty="0" smtClean="0">
                <a:solidFill>
                  <a:schemeClr val="tx1"/>
                </a:solidFill>
              </a:rPr>
              <a:t>definitive set </a:t>
            </a:r>
            <a:r>
              <a:rPr lang="en-US" sz="2400" dirty="0">
                <a:solidFill>
                  <a:schemeClr val="tx1"/>
                </a:solidFill>
              </a:rPr>
              <a:t>of sentences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algn="l"/>
            <a:endParaRPr lang="en-US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That is, rather than asking if a string of </a:t>
            </a:r>
            <a:r>
              <a:rPr lang="en-US" sz="2400" i="1" dirty="0">
                <a:solidFill>
                  <a:schemeClr val="tx1"/>
                </a:solidFill>
              </a:rPr>
              <a:t>words </a:t>
            </a:r>
            <a:r>
              <a:rPr lang="en-US" sz="2400" dirty="0">
                <a:solidFill>
                  <a:schemeClr val="tx1"/>
                </a:solidFill>
              </a:rPr>
              <a:t>is or is not a member of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the set defining the language, we instead ask for P(S =words 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</a:p>
          <a:p>
            <a:pPr algn="l"/>
            <a:endParaRPr lang="en-US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Natural languages are also ambiguous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l"/>
            <a:endParaRPr lang="en-US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Finally, natural languages are difficult to deal with because they are very large, </a:t>
            </a:r>
            <a:r>
              <a:rPr lang="en-US" sz="2400" dirty="0" smtClean="0">
                <a:solidFill>
                  <a:schemeClr val="tx1"/>
                </a:solidFill>
              </a:rPr>
              <a:t>and constantly </a:t>
            </a:r>
            <a:r>
              <a:rPr lang="en-US" sz="2400" dirty="0">
                <a:solidFill>
                  <a:schemeClr val="tx1"/>
                </a:solidFill>
              </a:rPr>
              <a:t>changing.</a:t>
            </a:r>
          </a:p>
        </p:txBody>
      </p:sp>
    </p:spTree>
    <p:extLst>
      <p:ext uri="{BB962C8B-B14F-4D97-AF65-F5344CB8AC3E}">
        <p14:creationId xmlns:p14="http://schemas.microsoft.com/office/powerpoint/2010/main" val="4090380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9272" y="1"/>
            <a:ext cx="7913639" cy="260647"/>
          </a:xfrm>
        </p:spPr>
        <p:txBody>
          <a:bodyPr>
            <a:noAutofit/>
          </a:bodyPr>
          <a:lstStyle/>
          <a:p>
            <a:r>
              <a:rPr lang="en-US" sz="2000" dirty="0"/>
              <a:t>TEXT CLASSIFICATION</a:t>
            </a:r>
            <a:endParaRPr lang="en-US" sz="2000" b="1" dirty="0"/>
          </a:p>
        </p:txBody>
      </p:sp>
      <p:sp>
        <p:nvSpPr>
          <p:cNvPr id="3" name="Rectangle 2"/>
          <p:cNvSpPr/>
          <p:nvPr/>
        </p:nvSpPr>
        <p:spPr>
          <a:xfrm>
            <a:off x="9698" y="285069"/>
            <a:ext cx="91343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Consider the task </a:t>
            </a:r>
            <a:r>
              <a:rPr lang="en-US" dirty="0"/>
              <a:t>of </a:t>
            </a:r>
            <a:r>
              <a:rPr lang="en-US" b="1" dirty="0"/>
              <a:t>text classification</a:t>
            </a:r>
            <a:r>
              <a:rPr lang="en-US" dirty="0"/>
              <a:t>, also known as </a:t>
            </a:r>
            <a:r>
              <a:rPr lang="en-US" b="1" dirty="0"/>
              <a:t>categorization</a:t>
            </a:r>
            <a:r>
              <a:rPr lang="en-US" dirty="0"/>
              <a:t>: given</a:t>
            </a:r>
          </a:p>
          <a:p>
            <a:r>
              <a:rPr lang="en-US" dirty="0" smtClean="0"/>
              <a:t>a </a:t>
            </a:r>
            <a:r>
              <a:rPr lang="en-US" dirty="0"/>
              <a:t>text of some kind, decide which of a predefined set of classes it belongs to.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1240"/>
            <a:ext cx="6486525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948264" y="931400"/>
            <a:ext cx="19260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term </a:t>
            </a:r>
            <a:r>
              <a:rPr lang="en-US" b="1" dirty="0"/>
              <a:t>ham </a:t>
            </a:r>
            <a:r>
              <a:rPr lang="en-US" dirty="0"/>
              <a:t>for not-spam</a:t>
            </a:r>
          </a:p>
        </p:txBody>
      </p:sp>
      <p:sp>
        <p:nvSpPr>
          <p:cNvPr id="6" name="Rectangle 5"/>
          <p:cNvSpPr/>
          <p:nvPr/>
        </p:nvSpPr>
        <p:spPr>
          <a:xfrm>
            <a:off x="123091" y="3171512"/>
            <a:ext cx="8604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We </a:t>
            </a:r>
            <a:r>
              <a:rPr lang="en-US" dirty="0"/>
              <a:t>can classify a new message with an application of Bayes’ rule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657763"/>
            <a:ext cx="797242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4354994"/>
            <a:ext cx="8421840" cy="2242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7114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9272" y="1"/>
            <a:ext cx="7913639" cy="260647"/>
          </a:xfrm>
        </p:spPr>
        <p:txBody>
          <a:bodyPr>
            <a:noAutofit/>
          </a:bodyPr>
          <a:lstStyle/>
          <a:p>
            <a:r>
              <a:rPr lang="en-US" sz="2000" dirty="0"/>
              <a:t>INFORMATION RETRIEVAL</a:t>
            </a:r>
            <a:endParaRPr lang="en-US" sz="2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76672"/>
            <a:ext cx="9144000" cy="612068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solidFill>
                  <a:schemeClr val="tx2"/>
                </a:solidFill>
              </a:rPr>
              <a:t>Information retrieval </a:t>
            </a:r>
            <a:r>
              <a:rPr lang="en-US" sz="2400" dirty="0">
                <a:solidFill>
                  <a:schemeClr val="tx2"/>
                </a:solidFill>
              </a:rPr>
              <a:t>is the task of </a:t>
            </a:r>
            <a:r>
              <a:rPr lang="en-US" sz="2400" dirty="0" smtClean="0">
                <a:solidFill>
                  <a:schemeClr val="tx2"/>
                </a:solidFill>
              </a:rPr>
              <a:t>finding </a:t>
            </a:r>
            <a:r>
              <a:rPr lang="en-US" sz="2400" dirty="0">
                <a:solidFill>
                  <a:schemeClr val="tx2"/>
                </a:solidFill>
              </a:rPr>
              <a:t>documents that are relevant to a user’s need </a:t>
            </a:r>
            <a:r>
              <a:rPr lang="en-US" sz="2400" dirty="0" smtClean="0">
                <a:solidFill>
                  <a:schemeClr val="tx2"/>
                </a:solidFill>
              </a:rPr>
              <a:t>for information</a:t>
            </a:r>
            <a:r>
              <a:rPr lang="en-US" sz="2400" dirty="0">
                <a:solidFill>
                  <a:schemeClr val="tx2"/>
                </a:solidFill>
              </a:rPr>
              <a:t>. The best-known examples of information retrieval systems are search </a:t>
            </a:r>
            <a:r>
              <a:rPr lang="en-US" sz="2400" dirty="0" smtClean="0">
                <a:solidFill>
                  <a:schemeClr val="tx2"/>
                </a:solidFill>
              </a:rPr>
              <a:t>engines on the World Wide Web</a:t>
            </a:r>
            <a:r>
              <a:rPr lang="en-US" sz="2400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988840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earliest IR systems worked on a </a:t>
            </a:r>
            <a:r>
              <a:rPr lang="en-US" b="1" dirty="0"/>
              <a:t>Boolean keyword model</a:t>
            </a:r>
            <a:r>
              <a:rPr lang="en-US" dirty="0"/>
              <a:t>. Each word in the document</a:t>
            </a:r>
          </a:p>
          <a:p>
            <a:r>
              <a:rPr lang="en-US" dirty="0" smtClean="0"/>
              <a:t>collection </a:t>
            </a:r>
            <a:r>
              <a:rPr lang="en-US" dirty="0"/>
              <a:t>is treated as a Boolean feature that is true of a document if the word occurs in the</a:t>
            </a:r>
          </a:p>
          <a:p>
            <a:r>
              <a:rPr lang="en-US" dirty="0"/>
              <a:t>document and false if it does not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query language is the language of Boolean expressions </a:t>
            </a:r>
            <a:r>
              <a:rPr lang="en-US" dirty="0" smtClean="0"/>
              <a:t>over </a:t>
            </a:r>
            <a:r>
              <a:rPr lang="en-US" dirty="0"/>
              <a:t>features.</a:t>
            </a:r>
          </a:p>
        </p:txBody>
      </p:sp>
    </p:spTree>
    <p:extLst>
      <p:ext uri="{BB962C8B-B14F-4D97-AF65-F5344CB8AC3E}">
        <p14:creationId xmlns:p14="http://schemas.microsoft.com/office/powerpoint/2010/main" val="4197951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9272" y="1"/>
            <a:ext cx="7913639" cy="260647"/>
          </a:xfrm>
        </p:spPr>
        <p:txBody>
          <a:bodyPr>
            <a:noAutofit/>
          </a:bodyPr>
          <a:lstStyle/>
          <a:p>
            <a:r>
              <a:rPr lang="en-US" sz="2000" dirty="0"/>
              <a:t>INFORMATION </a:t>
            </a:r>
            <a:r>
              <a:rPr lang="en-US" sz="2000" dirty="0" smtClean="0"/>
              <a:t>RETRIEVAL  </a:t>
            </a:r>
            <a:r>
              <a:rPr lang="en-US" sz="2000" b="1" dirty="0"/>
              <a:t>IR scoring functions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548680"/>
            <a:ext cx="9144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scoring function takes a document and a query and returns a numeric score; the most</a:t>
            </a:r>
          </a:p>
          <a:p>
            <a:r>
              <a:rPr lang="en-US" dirty="0"/>
              <a:t>relevant documents have the highest scores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BM25 is a </a:t>
            </a:r>
            <a:r>
              <a:rPr lang="en-US" dirty="0">
                <a:hlinkClick r:id="rId2" tooltip="Bag of words model"/>
              </a:rPr>
              <a:t>bag-of-words</a:t>
            </a:r>
            <a:r>
              <a:rPr lang="en-US" dirty="0"/>
              <a:t> retrieval function that ranks a set of documents based on the query terms appearing in each document, regardless of the inter-relationship between the query terms within a document (e.g., their relative proximity). It is not a single function, but actually a whole family of scoring functions, with slightly different components and parameters. One of the most prominent instantiations of the function is as follows.</a:t>
            </a:r>
          </a:p>
          <a:p>
            <a:endParaRPr lang="en-US" dirty="0"/>
          </a:p>
        </p:txBody>
      </p:sp>
      <p:pic>
        <p:nvPicPr>
          <p:cNvPr id="3107" name="Picture 35" descr=" \text{score}(D,Q) = \sum_{i=1}^{n} \text{IDF}(q_i) \cdot \frac{f(q_i, D) \cdot (k_1 + 1)}{f(q_i, D) + k_1 \cdot (1 - b + b \cdot \frac{|D|}{\text{avgdl}})},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284984"/>
            <a:ext cx="48387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22"/>
          <p:cNvSpPr>
            <a:spLocks noChangeArrowheads="1"/>
          </p:cNvSpPr>
          <p:nvPr/>
        </p:nvSpPr>
        <p:spPr bwMode="auto">
          <a:xfrm>
            <a:off x="28496" y="299695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Given a query  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containing keywords   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the BM25 score of a document  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is: </a:t>
            </a:r>
          </a:p>
        </p:txBody>
      </p:sp>
      <p:pic>
        <p:nvPicPr>
          <p:cNvPr id="41" name="Picture 23" descr="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971" y="2860427"/>
            <a:ext cx="14287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4" descr="q_1, ..., q_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382" y="2803277"/>
            <a:ext cx="65722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5" descr="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896" y="2860427"/>
            <a:ext cx="152400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186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9272" y="1"/>
            <a:ext cx="7913639" cy="260647"/>
          </a:xfrm>
        </p:spPr>
        <p:txBody>
          <a:bodyPr>
            <a:noAutofit/>
          </a:bodyPr>
          <a:lstStyle/>
          <a:p>
            <a:r>
              <a:rPr lang="en-US" sz="2000" dirty="0"/>
              <a:t>INFORMATION </a:t>
            </a:r>
            <a:r>
              <a:rPr lang="en-US" sz="2000" dirty="0" smtClean="0"/>
              <a:t>RETRIEVAL  </a:t>
            </a:r>
            <a:r>
              <a:rPr lang="en-US" sz="2000" b="1" dirty="0"/>
              <a:t>IR system evaluation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79512" y="764704"/>
            <a:ext cx="8280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Precision </a:t>
            </a:r>
            <a:r>
              <a:rPr lang="en-US" dirty="0" smtClean="0"/>
              <a:t>measures the proportion of documents in the result set that are actually relevant.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9512" y="1628800"/>
            <a:ext cx="8280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Recall </a:t>
            </a:r>
            <a:r>
              <a:rPr lang="en-US" dirty="0"/>
              <a:t>measures the proportion of all the relevant documents in the collection that are </a:t>
            </a:r>
            <a:r>
              <a:rPr lang="en-US" dirty="0" smtClean="0"/>
              <a:t>in the </a:t>
            </a:r>
            <a:r>
              <a:rPr lang="en-US" dirty="0"/>
              <a:t>result set.</a:t>
            </a:r>
          </a:p>
        </p:txBody>
      </p:sp>
    </p:spTree>
    <p:extLst>
      <p:ext uri="{BB962C8B-B14F-4D97-AF65-F5344CB8AC3E}">
        <p14:creationId xmlns:p14="http://schemas.microsoft.com/office/powerpoint/2010/main" val="3964437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9272" y="1"/>
            <a:ext cx="7913639" cy="260647"/>
          </a:xfrm>
        </p:spPr>
        <p:txBody>
          <a:bodyPr>
            <a:noAutofit/>
          </a:bodyPr>
          <a:lstStyle/>
          <a:p>
            <a:r>
              <a:rPr lang="en-US" sz="2000" dirty="0"/>
              <a:t>INFORMATION </a:t>
            </a:r>
            <a:r>
              <a:rPr lang="en-US" sz="2000" dirty="0" smtClean="0"/>
              <a:t>RETRIEVAL  </a:t>
            </a:r>
            <a:r>
              <a:rPr lang="en-US" sz="2000" b="1" dirty="0"/>
              <a:t>The PageRank algorithm</a:t>
            </a:r>
          </a:p>
        </p:txBody>
      </p:sp>
      <p:sp>
        <p:nvSpPr>
          <p:cNvPr id="4" name="Rectangle 3"/>
          <p:cNvSpPr/>
          <p:nvPr/>
        </p:nvSpPr>
        <p:spPr>
          <a:xfrm>
            <a:off x="-18987" y="47667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PageRank</a:t>
            </a:r>
            <a:r>
              <a:rPr lang="en-US" dirty="0"/>
              <a:t>3 was one of the two original ideas that set Google’s search apart from other Web</a:t>
            </a:r>
          </a:p>
          <a:p>
            <a:r>
              <a:rPr lang="en-US" dirty="0"/>
              <a:t>search engines when it was introduced in 1997.</a:t>
            </a:r>
          </a:p>
        </p:txBody>
      </p:sp>
      <p:sp>
        <p:nvSpPr>
          <p:cNvPr id="6" name="Rectangle 5"/>
          <p:cNvSpPr/>
          <p:nvPr/>
        </p:nvSpPr>
        <p:spPr>
          <a:xfrm>
            <a:off x="-18987" y="1123003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PageRank was invented to solve the problem </a:t>
            </a:r>
            <a:r>
              <a:rPr lang="en-US" dirty="0" smtClean="0"/>
              <a:t>of the </a:t>
            </a:r>
            <a:r>
              <a:rPr lang="en-US" dirty="0"/>
              <a:t>tyranny of </a:t>
            </a:r>
            <a:r>
              <a:rPr lang="en-US" dirty="0" smtClean="0"/>
              <a:t>TF</a:t>
            </a:r>
            <a:r>
              <a:rPr lang="lt-LT" dirty="0" smtClean="0"/>
              <a:t> (</a:t>
            </a:r>
            <a:r>
              <a:rPr lang="en-US" b="1" dirty="0"/>
              <a:t>term frequency</a:t>
            </a:r>
            <a:r>
              <a:rPr lang="lt-LT" dirty="0" smtClean="0"/>
              <a:t>)</a:t>
            </a:r>
            <a:r>
              <a:rPr lang="en-US" dirty="0" smtClean="0"/>
              <a:t> </a:t>
            </a:r>
            <a:r>
              <a:rPr lang="en-US" dirty="0"/>
              <a:t>scores: if the query is [IBM], how do we make sure that IBM’s home </a:t>
            </a:r>
            <a:r>
              <a:rPr lang="en-US" dirty="0" smtClean="0"/>
              <a:t>page, ibm.com</a:t>
            </a:r>
            <a:r>
              <a:rPr lang="en-US" dirty="0"/>
              <a:t>, is the first result, even if another page mentions the term “IBM” more </a:t>
            </a:r>
            <a:r>
              <a:rPr lang="en-US" dirty="0" smtClean="0"/>
              <a:t>frequently? The </a:t>
            </a:r>
            <a:r>
              <a:rPr lang="en-US" dirty="0"/>
              <a:t>idea is that ibm.com has many in-links (links to the page), so it should be ranked higher: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64904"/>
            <a:ext cx="9036496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5329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3352</TotalTime>
  <Words>1130</Words>
  <Application>Microsoft Office PowerPoint</Application>
  <PresentationFormat>On-screen Show (4:3)</PresentationFormat>
  <Paragraphs>133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tema</vt:lpstr>
      <vt:lpstr>NATURAL LANGUAGE PROCESSING</vt:lpstr>
      <vt:lpstr>SPEECH RECOGNITION</vt:lpstr>
      <vt:lpstr>SPEECH SYNTHESIS</vt:lpstr>
      <vt:lpstr>LANGUAGE MODELS </vt:lpstr>
      <vt:lpstr>TEXT CLASSIFICATION</vt:lpstr>
      <vt:lpstr>INFORMATION RETRIEVAL</vt:lpstr>
      <vt:lpstr>INFORMATION RETRIEVAL  IR scoring functions</vt:lpstr>
      <vt:lpstr>INFORMATION RETRIEVAL  IR system evaluation</vt:lpstr>
      <vt:lpstr>INFORMATION RETRIEVAL  The PageRank algorithm</vt:lpstr>
      <vt:lpstr>INFORMATION EXTRACTION</vt:lpstr>
      <vt:lpstr>INFORMATION EXTRACTION Ontology extraction from large corpora</vt:lpstr>
      <vt:lpstr>PowerPoint Presentation</vt:lpstr>
      <vt:lpstr>MACHINE TRANSLATION</vt:lpstr>
      <vt:lpstr>PowerPoint Presentation</vt:lpstr>
      <vt:lpstr>LANGUAGE MODELS . N-gram character models</vt:lpstr>
      <vt:lpstr>LANGUAGE MODELS . N-gram character models (Lietuvių kalba)</vt:lpstr>
      <vt:lpstr>LANGUAGE MODELS . N-gram character models (Anglų kalba)</vt:lpstr>
      <vt:lpstr>PHRASE STRUCTURE GRAMMARS</vt:lpstr>
      <vt:lpstr>PHRASE STRUCTURE GRAMMARS</vt:lpstr>
      <vt:lpstr>PHRASE STRUCTURE GRAMMARS</vt:lpstr>
      <vt:lpstr>Semantic interpretation</vt:lpstr>
      <vt:lpstr>Semantic interpretation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</dc:title>
  <dc:creator>dalgis</dc:creator>
  <cp:lastModifiedBy>dalgis</cp:lastModifiedBy>
  <cp:revision>57</cp:revision>
  <dcterms:created xsi:type="dcterms:W3CDTF">2015-04-04T11:50:16Z</dcterms:created>
  <dcterms:modified xsi:type="dcterms:W3CDTF">2018-04-23T04:26:05Z</dcterms:modified>
</cp:coreProperties>
</file>