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8"/>
  </p:notesMasterIdLst>
  <p:sldIdLst>
    <p:sldId id="319" r:id="rId2"/>
    <p:sldId id="320" r:id="rId3"/>
    <p:sldId id="380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81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FC1"/>
    <a:srgbClr val="FFFFCC"/>
    <a:srgbClr val="C7FF8F"/>
    <a:srgbClr val="ACD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79" autoAdjust="0"/>
    <p:restoredTop sz="93084" autoAdjust="0"/>
  </p:normalViewPr>
  <p:slideViewPr>
    <p:cSldViewPr>
      <p:cViewPr varScale="1">
        <p:scale>
          <a:sx n="64" d="100"/>
          <a:sy n="64" d="100"/>
        </p:scale>
        <p:origin x="14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BD3F351-8C5E-47CC-B3C8-4261FB893FF4}" type="datetimeFigureOut">
              <a:rPr lang="ar-EG" smtClean="0"/>
              <a:t>29/02/1444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84A0A0C-82A7-46CC-BC06-3E69DB920C8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8805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To view this presentation, first, turn up your volume and second,</a:t>
            </a:r>
            <a:r>
              <a:rPr lang="en-US" baseline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14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Clr>
                <a:srgbClr val="4F81BD"/>
              </a:buClr>
            </a:pPr>
            <a:fld id="{8D0CF4A0-3937-4439-A9DB-CCE147BCB536}" type="slidenum">
              <a:rPr lang="ar-SA" sz="1200" b="0">
                <a:solidFill>
                  <a:prstClr val="black"/>
                </a:solidFill>
              </a:rPr>
              <a:pPr eaLnBrk="1" hangingPunct="1">
                <a:buClr>
                  <a:srgbClr val="4F81BD"/>
                </a:buClr>
              </a:pPr>
              <a:t>24</a:t>
            </a:fld>
            <a:endParaRPr lang="en-US" sz="1200" b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07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Clr>
                <a:srgbClr val="4F81BD"/>
              </a:buClr>
            </a:pPr>
            <a:fld id="{7FC28E37-206D-4C90-A848-FF8D8AAA205B}" type="slidenum">
              <a:rPr lang="ar-SA" sz="1200" b="0">
                <a:solidFill>
                  <a:prstClr val="black"/>
                </a:solidFill>
              </a:rPr>
              <a:pPr eaLnBrk="1" hangingPunct="1">
                <a:buClr>
                  <a:srgbClr val="4F81BD"/>
                </a:buClr>
              </a:pPr>
              <a:t>25</a:t>
            </a:fld>
            <a:endParaRPr lang="en-US" sz="1200" b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9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B5A3D6-AB50-4367-9E70-94D6EB957EE0}" type="slidenum">
              <a:rPr lang="ar-SA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01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1NF : 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Platform </a:t>
            </a:r>
            <a:r>
              <a:rPr lang="en-US" dirty="0"/>
              <a:t>:</a:t>
            </a:r>
            <a:r>
              <a:rPr lang="en-US" u="sng" dirty="0"/>
              <a:t>pfname</a:t>
            </a:r>
            <a:r>
              <a:rPr lang="en-US" dirty="0"/>
              <a:t> , pfdesc , pfgraduate</a:t>
            </a:r>
          </a:p>
          <a:p>
            <a:pPr>
              <a:defRPr/>
            </a:pPr>
            <a:r>
              <a:rPr lang="en-US" b="1" dirty="0"/>
              <a:t>Students</a:t>
            </a:r>
            <a:r>
              <a:rPr lang="en-US" dirty="0"/>
              <a:t>: </a:t>
            </a:r>
            <a:r>
              <a:rPr lang="en-US" u="sng" dirty="0"/>
              <a:t>pfname, appno</a:t>
            </a:r>
            <a:r>
              <a:rPr lang="en-US" dirty="0"/>
              <a:t>, name , f-code ,faculty , major , address, Foundgrade, attd , start_date</a:t>
            </a:r>
          </a:p>
          <a:p>
            <a:pPr>
              <a:defRPr/>
            </a:pPr>
            <a:r>
              <a:rPr lang="en-US" b="1" dirty="0"/>
              <a:t>Std_Tel</a:t>
            </a:r>
            <a:r>
              <a:rPr lang="en-US" dirty="0"/>
              <a:t>: </a:t>
            </a:r>
            <a:r>
              <a:rPr lang="en-US" u="sng" dirty="0"/>
              <a:t>appno, telno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2NF: 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Students</a:t>
            </a:r>
            <a:r>
              <a:rPr lang="en-US" dirty="0"/>
              <a:t>: </a:t>
            </a:r>
            <a:r>
              <a:rPr lang="en-US" u="sng" dirty="0"/>
              <a:t>appno</a:t>
            </a:r>
            <a:r>
              <a:rPr lang="en-US" dirty="0"/>
              <a:t>, name , f-code , faculty , major , address</a:t>
            </a:r>
          </a:p>
          <a:p>
            <a:pPr>
              <a:defRPr/>
            </a:pPr>
            <a:r>
              <a:rPr lang="en-US" b="1" dirty="0" err="1"/>
              <a:t>Students_pf</a:t>
            </a:r>
            <a:r>
              <a:rPr lang="en-US" dirty="0"/>
              <a:t>: </a:t>
            </a:r>
            <a:r>
              <a:rPr lang="en-US" u="sng" dirty="0" err="1"/>
              <a:t>pfname,appno</a:t>
            </a:r>
            <a:r>
              <a:rPr lang="en-US" dirty="0"/>
              <a:t>, Foundgrade, attd , start_date </a:t>
            </a:r>
          </a:p>
          <a:p>
            <a:pPr>
              <a:defRPr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accent1"/>
                </a:solidFill>
              </a:rPr>
              <a:t>Unchanged Tables</a:t>
            </a:r>
          </a:p>
          <a:p>
            <a:pPr>
              <a:defRPr/>
            </a:pPr>
            <a:r>
              <a:rPr lang="en-US" b="1" dirty="0"/>
              <a:t>Platform </a:t>
            </a:r>
            <a:r>
              <a:rPr lang="en-US" dirty="0"/>
              <a:t>:</a:t>
            </a:r>
            <a:r>
              <a:rPr lang="en-US" u="sng" dirty="0"/>
              <a:t>pfname</a:t>
            </a:r>
            <a:r>
              <a:rPr lang="en-US" dirty="0"/>
              <a:t> , pfdesc , pfgraduate</a:t>
            </a:r>
            <a:endParaRPr lang="en-US" b="1" dirty="0"/>
          </a:p>
          <a:p>
            <a:pPr>
              <a:defRPr/>
            </a:pPr>
            <a:r>
              <a:rPr lang="en-US" b="1" dirty="0"/>
              <a:t>Std_Tel</a:t>
            </a:r>
            <a:r>
              <a:rPr lang="en-US" dirty="0"/>
              <a:t>: </a:t>
            </a:r>
            <a:r>
              <a:rPr lang="en-US" u="sng" dirty="0"/>
              <a:t>appno, telno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3NF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Students</a:t>
            </a:r>
            <a:r>
              <a:rPr lang="en-US" dirty="0"/>
              <a:t>: </a:t>
            </a:r>
            <a:r>
              <a:rPr lang="en-US" u="sng" dirty="0"/>
              <a:t>appno</a:t>
            </a:r>
            <a:r>
              <a:rPr lang="en-US" dirty="0"/>
              <a:t>, name , f-code, address</a:t>
            </a:r>
          </a:p>
          <a:p>
            <a:pPr>
              <a:defRPr/>
            </a:pPr>
            <a:r>
              <a:rPr lang="en-US" b="1" dirty="0" err="1"/>
              <a:t>Fac_majors</a:t>
            </a:r>
            <a:r>
              <a:rPr lang="en-US" dirty="0" err="1"/>
              <a:t>:</a:t>
            </a:r>
            <a:r>
              <a:rPr lang="en-US" u="sng" dirty="0" err="1"/>
              <a:t>f</a:t>
            </a:r>
            <a:r>
              <a:rPr lang="en-US" u="sng" dirty="0"/>
              <a:t>-code</a:t>
            </a:r>
            <a:r>
              <a:rPr lang="en-US" dirty="0"/>
              <a:t> , faculty name , major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chemeClr val="accent1"/>
                </a:solidFill>
              </a:rPr>
              <a:t>Unchanged Tables</a:t>
            </a:r>
          </a:p>
          <a:p>
            <a:pPr>
              <a:defRPr/>
            </a:pPr>
            <a:r>
              <a:rPr lang="en-US" b="1" dirty="0"/>
              <a:t>Platform </a:t>
            </a:r>
            <a:r>
              <a:rPr lang="en-US" dirty="0"/>
              <a:t>:</a:t>
            </a:r>
            <a:r>
              <a:rPr lang="en-US" u="sng" dirty="0"/>
              <a:t>pfname</a:t>
            </a:r>
            <a:r>
              <a:rPr lang="en-US" dirty="0"/>
              <a:t> , pfdesc , pfgraduate</a:t>
            </a:r>
            <a:endParaRPr lang="en-US" b="1" dirty="0"/>
          </a:p>
          <a:p>
            <a:pPr>
              <a:defRPr/>
            </a:pPr>
            <a:r>
              <a:rPr lang="en-US" b="1" dirty="0"/>
              <a:t>Std_Tel</a:t>
            </a:r>
            <a:r>
              <a:rPr lang="en-US" dirty="0"/>
              <a:t>: </a:t>
            </a:r>
            <a:r>
              <a:rPr lang="en-US" u="sng" dirty="0"/>
              <a:t>appno, telno</a:t>
            </a:r>
          </a:p>
          <a:p>
            <a:pPr>
              <a:defRPr/>
            </a:pPr>
            <a:r>
              <a:rPr lang="en-US" b="1" dirty="0" err="1"/>
              <a:t>Students_pf</a:t>
            </a:r>
            <a:r>
              <a:rPr lang="en-US" dirty="0"/>
              <a:t>: </a:t>
            </a:r>
            <a:r>
              <a:rPr lang="en-US" u="sng" dirty="0" err="1"/>
              <a:t>pfname,appno</a:t>
            </a:r>
            <a:r>
              <a:rPr lang="en-US" dirty="0"/>
              <a:t>, Foundgrade, attd , start_date </a:t>
            </a:r>
          </a:p>
          <a:p>
            <a:pPr>
              <a:defRPr/>
            </a:pPr>
            <a:endParaRPr lang="en-US" u="sng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Clr>
                <a:srgbClr val="4F81BD"/>
              </a:buClr>
            </a:pPr>
            <a:fld id="{3BA51134-CBE9-44E4-849D-6E977C4CFE91}" type="slidenum">
              <a:rPr lang="en-US" sz="1200" b="0">
                <a:solidFill>
                  <a:prstClr val="black"/>
                </a:solidFill>
              </a:rPr>
              <a:pPr eaLnBrk="1" hangingPunct="1">
                <a:buClr>
                  <a:srgbClr val="4F81BD"/>
                </a:buClr>
              </a:pPr>
              <a:t>31</a:t>
            </a:fld>
            <a:endParaRPr lang="en-US" sz="1200" b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31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Clr>
                <a:srgbClr val="4F81BD"/>
              </a:buClr>
            </a:pPr>
            <a:fld id="{724D1FED-A14E-4D3E-B684-974C71CAFE31}" type="slidenum">
              <a:rPr lang="ar-SA" sz="1200" b="0">
                <a:solidFill>
                  <a:prstClr val="black"/>
                </a:solidFill>
              </a:rPr>
              <a:pPr eaLnBrk="1" hangingPunct="1">
                <a:buClr>
                  <a:srgbClr val="4F81BD"/>
                </a:buClr>
              </a:pPr>
              <a:t>36</a:t>
            </a:fld>
            <a:endParaRPr lang="en-US" sz="1200" b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43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To view this presentation, first, turn up your volume and second,</a:t>
            </a:r>
            <a:r>
              <a:rPr lang="en-US" baseline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81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B5A3D6-AB50-4367-9E70-94D6EB957EE0}" type="slidenum">
              <a:rPr lang="ar-SA"/>
              <a:pPr/>
              <a:t>16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81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B5A3D6-AB50-4367-9E70-94D6EB957EE0}" type="slidenum">
              <a:rPr lang="ar-SA"/>
              <a:pPr/>
              <a:t>17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36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B5A3D6-AB50-4367-9E70-94D6EB957EE0}" type="slidenum">
              <a:rPr lang="ar-SA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36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B5A3D6-AB50-4367-9E70-94D6EB957EE0}" type="slidenum">
              <a:rPr lang="ar-SA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38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Clr>
                <a:srgbClr val="4F81BD"/>
              </a:buClr>
            </a:pPr>
            <a:fld id="{5DA68FB4-A833-48EA-9F99-EF2684E12985}" type="slidenum">
              <a:rPr lang="ar-SA" sz="1200" b="0">
                <a:solidFill>
                  <a:prstClr val="black"/>
                </a:solidFill>
              </a:rPr>
              <a:pPr eaLnBrk="1" hangingPunct="1">
                <a:buClr>
                  <a:srgbClr val="4F81BD"/>
                </a:buClr>
              </a:pPr>
              <a:t>20</a:t>
            </a:fld>
            <a:endParaRPr lang="en-US" sz="1200" b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87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Clr>
                <a:srgbClr val="4F81BD"/>
              </a:buClr>
            </a:pPr>
            <a:fld id="{C2096F20-28A9-41FF-AC6D-0FF1A8ECF1E3}" type="slidenum">
              <a:rPr lang="ar-SA" sz="1200" b="0">
                <a:solidFill>
                  <a:prstClr val="black"/>
                </a:solidFill>
              </a:rPr>
              <a:pPr eaLnBrk="1" hangingPunct="1">
                <a:buClr>
                  <a:srgbClr val="4F81BD"/>
                </a:buClr>
              </a:pPr>
              <a:t>21</a:t>
            </a:fld>
            <a:endParaRPr lang="en-US" sz="1200" b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00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B5A3D6-AB50-4367-9E70-94D6EB957EE0}" type="slidenum">
              <a:rPr lang="ar-SA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1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BADD-C77D-433D-9FF1-603620221133}" type="datetimeFigureOut">
              <a:rPr lang="ar-EG" smtClean="0"/>
              <a:t>29/02/1444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89ABCF48-371A-4659-8152-5B7B0C862998}" type="slidenum">
              <a:rPr lang="ar-EG" smtClean="0"/>
              <a:t>‹#›</a:t>
            </a:fld>
            <a:endParaRPr lang="ar-EG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BADD-C77D-433D-9FF1-603620221133}" type="datetimeFigureOut">
              <a:rPr lang="ar-EG" smtClean="0"/>
              <a:t>29/02/1444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CF48-371A-4659-8152-5B7B0C862998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BADD-C77D-433D-9FF1-603620221133}" type="datetimeFigureOut">
              <a:rPr lang="ar-EG" smtClean="0"/>
              <a:t>29/02/1444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CF48-371A-4659-8152-5B7B0C862998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BADD-C77D-433D-9FF1-603620221133}" type="datetimeFigureOut">
              <a:rPr lang="ar-EG" smtClean="0"/>
              <a:t>29/02/1444</a:t>
            </a:fld>
            <a:endParaRPr lang="ar-E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ABCF48-371A-4659-8152-5B7B0C862998}" type="slidenum">
              <a:rPr lang="ar-EG" smtClean="0"/>
              <a:t>‹#›</a:t>
            </a:fld>
            <a:endParaRPr lang="ar-EG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BADD-C77D-433D-9FF1-603620221133}" type="datetimeFigureOut">
              <a:rPr lang="ar-EG" smtClean="0"/>
              <a:t>29/02/1444</a:t>
            </a:fld>
            <a:endParaRPr lang="ar-EG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ABCF48-371A-4659-8152-5B7B0C862998}" type="slidenum">
              <a:rPr lang="ar-EG" smtClean="0"/>
              <a:t>‹#›</a:t>
            </a:fld>
            <a:endParaRPr lang="ar-E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BADD-C77D-433D-9FF1-603620221133}" type="datetimeFigureOut">
              <a:rPr lang="ar-EG" smtClean="0"/>
              <a:t>29/02/1444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CF48-371A-4659-8152-5B7B0C862998}" type="slidenum">
              <a:rPr lang="ar-EG" smtClean="0"/>
              <a:t>‹#›</a:t>
            </a:fld>
            <a:endParaRPr lang="ar-E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BADD-C77D-433D-9FF1-603620221133}" type="datetimeFigureOut">
              <a:rPr lang="ar-EG" smtClean="0"/>
              <a:t>29/02/1444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CF48-371A-4659-8152-5B7B0C862998}" type="slidenum">
              <a:rPr lang="ar-EG" smtClean="0"/>
              <a:t>‹#›</a:t>
            </a:fld>
            <a:endParaRPr lang="ar-E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BADD-C77D-433D-9FF1-603620221133}" type="datetimeFigureOut">
              <a:rPr lang="ar-EG" smtClean="0"/>
              <a:t>29/02/1444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CF48-371A-4659-8152-5B7B0C862998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BADD-C77D-433D-9FF1-603620221133}" type="datetimeFigureOut">
              <a:rPr lang="ar-EG" smtClean="0"/>
              <a:t>29/02/1444</a:t>
            </a:fld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ABCF48-371A-4659-8152-5B7B0C862998}" type="slidenum">
              <a:rPr lang="ar-EG" smtClean="0"/>
              <a:t>‹#›</a:t>
            </a:fld>
            <a:endParaRPr lang="ar-EG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16FBADD-C77D-433D-9FF1-603620221133}" type="datetimeFigureOut">
              <a:rPr lang="ar-EG" smtClean="0"/>
              <a:t>29/02/1444</a:t>
            </a:fld>
            <a:endParaRPr lang="ar-E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ABCF48-371A-4659-8152-5B7B0C862998}" type="slidenum">
              <a:rPr lang="ar-EG" smtClean="0"/>
              <a:t>‹#›</a:t>
            </a:fld>
            <a:endParaRPr lang="ar-EG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BADD-C77D-433D-9FF1-603620221133}" type="datetimeFigureOut">
              <a:rPr lang="ar-EG" smtClean="0"/>
              <a:t>29/02/1444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CF48-371A-4659-8152-5B7B0C862998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9ABCF48-371A-4659-8152-5B7B0C862998}" type="slidenum">
              <a:rPr lang="ar-EG" smtClean="0"/>
              <a:t>‹#›</a:t>
            </a:fld>
            <a:endParaRPr lang="ar-EG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16FBADD-C77D-433D-9FF1-603620221133}" type="datetimeFigureOut">
              <a:rPr lang="ar-EG" smtClean="0"/>
              <a:t>29/02/1444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1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157"/>
            <a:ext cx="9296400" cy="6963848"/>
            <a:chOff x="0" y="4157"/>
            <a:chExt cx="9296400" cy="696384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57"/>
              <a:ext cx="9296400" cy="696384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295400" y="2514600"/>
              <a:ext cx="7696200" cy="1983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b="1" dirty="0">
                  <a:solidFill>
                    <a:schemeClr val="accent4">
                      <a:lumMod val="75000"/>
                    </a:schemeClr>
                  </a:solidFill>
                </a:rPr>
                <a:t>Database Fundamentals</a:t>
              </a:r>
            </a:p>
            <a:p>
              <a:pPr algn="ctr"/>
              <a:endParaRPr lang="ar-EG" sz="3200" b="1" dirty="0">
                <a:solidFill>
                  <a:srgbClr val="00B050"/>
                </a:solidFill>
              </a:endParaRPr>
            </a:p>
            <a:p>
              <a:pPr algn="ctr"/>
              <a:r>
                <a:rPr lang="en-US" sz="3200" b="1" dirty="0">
                  <a:solidFill>
                    <a:schemeClr val="accent4">
                      <a:lumMod val="75000"/>
                    </a:schemeClr>
                  </a:solidFill>
                </a:rPr>
                <a:t>Lecture 6</a:t>
              </a:r>
            </a:p>
            <a:p>
              <a:pPr algn="ctr"/>
              <a:r>
                <a:rPr lang="nn-NO" sz="3200" b="1" dirty="0">
                  <a:solidFill>
                    <a:schemeClr val="accent4">
                      <a:lumMod val="75000"/>
                    </a:schemeClr>
                  </a:solidFill>
                </a:rPr>
                <a:t>Normalization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07499" y="6477000"/>
              <a:ext cx="26077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7030A0"/>
                  </a:solidFill>
                </a:rPr>
                <a:t>Prepared By: Eng. </a:t>
              </a:r>
              <a:r>
                <a:rPr lang="en-US" sz="1400" i="1" dirty="0" err="1">
                  <a:solidFill>
                    <a:srgbClr val="7030A0"/>
                  </a:solidFill>
                </a:rPr>
                <a:t>Doaa</a:t>
              </a:r>
              <a:r>
                <a:rPr lang="en-US" sz="1400" i="1" dirty="0">
                  <a:solidFill>
                    <a:srgbClr val="7030A0"/>
                  </a:solidFill>
                </a:rPr>
                <a:t> </a:t>
              </a:r>
              <a:r>
                <a:rPr lang="en-US" sz="1400" i="1" dirty="0" err="1">
                  <a:solidFill>
                    <a:srgbClr val="7030A0"/>
                  </a:solidFill>
                </a:rPr>
                <a:t>Soleiman</a:t>
              </a:r>
              <a:endParaRPr lang="en-US" sz="1400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5846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9588" y="1143000"/>
            <a:ext cx="8552012" cy="4549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tabLst>
                <a:tab pos="274638" algn="l"/>
              </a:tabLst>
            </a:pPr>
            <a:r>
              <a:rPr lang="en-US" sz="2800" dirty="0"/>
              <a:t>•	Attribute B has a functional dependency on attribute A if, for each value of attribute A, there is exactly one value of attribute B.</a:t>
            </a:r>
          </a:p>
          <a:p>
            <a:pPr algn="just" rtl="0">
              <a:lnSpc>
                <a:spcPct val="150000"/>
              </a:lnSpc>
              <a:tabLst>
                <a:tab pos="274638" algn="l"/>
              </a:tabLst>
            </a:pPr>
            <a:r>
              <a:rPr lang="en-US" sz="2800" dirty="0"/>
              <a:t>	</a:t>
            </a:r>
            <a:r>
              <a:rPr lang="en-US" sz="2800" u="sng" dirty="0"/>
              <a:t>Example: </a:t>
            </a:r>
          </a:p>
          <a:p>
            <a:pPr algn="just" rtl="0">
              <a:lnSpc>
                <a:spcPct val="150000"/>
              </a:lnSpc>
              <a:tabLst>
                <a:tab pos="274638" algn="l"/>
              </a:tabLst>
            </a:pPr>
            <a:r>
              <a:rPr lang="en-US" sz="2800" dirty="0"/>
              <a:t> 		If 		A  		B</a:t>
            </a:r>
          </a:p>
          <a:p>
            <a:pPr algn="just" rtl="0">
              <a:lnSpc>
                <a:spcPct val="150000"/>
              </a:lnSpc>
              <a:tabLst>
                <a:tab pos="274638" algn="l"/>
              </a:tabLst>
            </a:pPr>
            <a:r>
              <a:rPr lang="en-US" sz="2800" dirty="0"/>
              <a:t>			A determines B and </a:t>
            </a:r>
          </a:p>
          <a:p>
            <a:pPr algn="just" rtl="0">
              <a:lnSpc>
                <a:spcPct val="150000"/>
              </a:lnSpc>
              <a:tabLst>
                <a:tab pos="274638" algn="l"/>
              </a:tabLst>
            </a:pPr>
            <a:r>
              <a:rPr lang="en-US" sz="2800" dirty="0"/>
              <a:t>			B is functionally dependent (FD) on A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33800" y="4191000"/>
            <a:ext cx="10928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710" y="400663"/>
            <a:ext cx="4187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Functional Dependency</a:t>
            </a:r>
          </a:p>
        </p:txBody>
      </p:sp>
    </p:spTree>
    <p:extLst>
      <p:ext uri="{BB962C8B-B14F-4D97-AF65-F5344CB8AC3E}">
        <p14:creationId xmlns:p14="http://schemas.microsoft.com/office/powerpoint/2010/main" val="25681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5521" y="1752600"/>
            <a:ext cx="85520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tabLst>
                <a:tab pos="274638" algn="l"/>
              </a:tabLst>
            </a:pPr>
            <a:r>
              <a:rPr lang="en-US" sz="2800" dirty="0"/>
              <a:t>•	A 		B if “for every valid instance of A, that value of A uniquely determines the value of B”</a:t>
            </a:r>
          </a:p>
          <a:p>
            <a:pPr algn="just" rtl="0">
              <a:lnSpc>
                <a:spcPct val="150000"/>
              </a:lnSpc>
              <a:tabLst>
                <a:tab pos="274638" algn="l"/>
              </a:tabLst>
            </a:pPr>
            <a:r>
              <a:rPr lang="en-US" sz="2800" dirty="0"/>
              <a:t>or A 		B if “there exists at most one value of B for every value of A”</a:t>
            </a:r>
          </a:p>
          <a:p>
            <a:pPr algn="just" rtl="0">
              <a:lnSpc>
                <a:spcPct val="150000"/>
              </a:lnSpc>
              <a:tabLst>
                <a:tab pos="274638" algn="l"/>
              </a:tabLst>
            </a:pP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200" y="2209800"/>
            <a:ext cx="10928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521" y="389512"/>
            <a:ext cx="4187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Functional Dependency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19200" y="3444976"/>
            <a:ext cx="10928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10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3165" y="1459449"/>
            <a:ext cx="85520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cs typeface="Times New Roman" pitchFamily="18" charset="0"/>
              </a:rPr>
              <a:t>social security number determines employee name</a:t>
            </a:r>
          </a:p>
          <a:p>
            <a:pPr algn="l" rtl="0">
              <a:lnSpc>
                <a:spcPct val="15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		SSN </a:t>
            </a:r>
            <a:r>
              <a:rPr lang="en-US" sz="28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800" dirty="0">
                <a:cs typeface="Times New Roman" pitchFamily="18" charset="0"/>
              </a:rPr>
              <a:t>ENAME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cs typeface="Times New Roman" pitchFamily="18" charset="0"/>
              </a:rPr>
              <a:t>project number determines project name and location</a:t>
            </a:r>
          </a:p>
          <a:p>
            <a:pPr algn="l" rtl="0">
              <a:lnSpc>
                <a:spcPct val="15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		PNUMBER </a:t>
            </a:r>
            <a:r>
              <a:rPr lang="en-US" sz="28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800" dirty="0">
                <a:cs typeface="Times New Roman" pitchFamily="18" charset="0"/>
              </a:rPr>
              <a:t>{PNAME, PLOCATION}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cs typeface="Times New Roman" pitchFamily="18" charset="0"/>
              </a:rPr>
              <a:t>employee </a:t>
            </a:r>
            <a:r>
              <a:rPr lang="en-US" sz="2800" dirty="0" err="1">
                <a:cs typeface="Times New Roman" pitchFamily="18" charset="0"/>
              </a:rPr>
              <a:t>ssn</a:t>
            </a:r>
            <a:r>
              <a:rPr lang="en-US" sz="2800" dirty="0">
                <a:cs typeface="Times New Roman" pitchFamily="18" charset="0"/>
              </a:rPr>
              <a:t> and project number determines the hours per week that the employee works on the project</a:t>
            </a:r>
          </a:p>
          <a:p>
            <a:pPr algn="l" rtl="0">
              <a:lnSpc>
                <a:spcPct val="15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	{SSN, PNUMBER} </a:t>
            </a:r>
            <a:r>
              <a:rPr lang="en-US" sz="28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800" dirty="0">
                <a:cs typeface="Times New Roman" pitchFamily="18" charset="0"/>
              </a:rPr>
              <a:t>HOURS</a:t>
            </a:r>
            <a:r>
              <a:rPr lang="en-US" sz="28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78751"/>
            <a:ext cx="6167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Functional Dependencies Examples</a:t>
            </a:r>
          </a:p>
          <a:p>
            <a:endParaRPr lang="en-US" sz="3200" b="1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118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7674" y="1339003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tabLst>
                <a:tab pos="274638" algn="l"/>
              </a:tabLst>
            </a:pPr>
            <a:r>
              <a:rPr lang="en-US" sz="2800" dirty="0"/>
              <a:t>When one non key attribute depends on the part of the key not on the whole key.</a:t>
            </a:r>
          </a:p>
          <a:p>
            <a:pPr algn="just" rtl="0">
              <a:lnSpc>
                <a:spcPct val="150000"/>
              </a:lnSpc>
              <a:tabLst>
                <a:tab pos="274638" algn="l"/>
              </a:tabLst>
            </a:pP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28600"/>
            <a:ext cx="42114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Partial Key Dependency</a:t>
            </a:r>
          </a:p>
          <a:p>
            <a:endParaRPr lang="en-US" sz="3200" b="1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036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1335046"/>
            <a:ext cx="85520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lnSpc>
                <a:spcPct val="200000"/>
              </a:lnSpc>
              <a:tabLst>
                <a:tab pos="274638" algn="l"/>
              </a:tabLst>
            </a:pPr>
            <a:r>
              <a:rPr lang="en-US" sz="2800" dirty="0"/>
              <a:t>When one non key attribute depends on another non key attribute.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6302" y="228600"/>
            <a:ext cx="4046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Transitive Dependency</a:t>
            </a:r>
          </a:p>
          <a:p>
            <a:endParaRPr lang="en-US" sz="3200" b="1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8266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3165" y="1668457"/>
            <a:ext cx="8552012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tabLst>
                <a:tab pos="274638" algn="l"/>
              </a:tabLst>
            </a:pPr>
            <a:r>
              <a:rPr lang="en-US" sz="2800" dirty="0"/>
              <a:t>Condition using keys and FDs of a relation to certify whether a relation schema is in a particular normal form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975" y="378751"/>
            <a:ext cx="23762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Normal form</a:t>
            </a:r>
          </a:p>
          <a:p>
            <a:endParaRPr lang="en-US" sz="3200" b="1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9859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0446" y="-228600"/>
            <a:ext cx="3697922" cy="94138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  <a:cs typeface="+mn-cs"/>
              </a:rPr>
              <a:t>First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  <a:cs typeface="+mn-cs"/>
              </a:rPr>
              <a:t>Normal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  <a:cs typeface="+mn-cs"/>
              </a:rPr>
              <a:t>Form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600200"/>
            <a:ext cx="449362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7556" y="685800"/>
            <a:ext cx="8360228" cy="6221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 algn="just" rtl="0">
              <a:lnSpc>
                <a:spcPct val="150000"/>
              </a:lnSpc>
              <a:buFont typeface="Arial" pitchFamily="34" charset="0"/>
              <a:buChar char="•"/>
              <a:tabLst>
                <a:tab pos="274638" algn="l"/>
              </a:tabLst>
            </a:pPr>
            <a:r>
              <a:rPr lang="en-US" sz="2800" dirty="0"/>
              <a:t>A table is in first normal form (1NF) if it meets the relation definition (no multivalued or composite attributes).</a:t>
            </a:r>
          </a:p>
          <a:p>
            <a:pPr marL="457200" lvl="2" indent="-457200" algn="just" rtl="0">
              <a:lnSpc>
                <a:spcPct val="150000"/>
              </a:lnSpc>
              <a:buFont typeface="Arial" pitchFamily="34" charset="0"/>
              <a:buChar char="•"/>
              <a:tabLst>
                <a:tab pos="274638" algn="l"/>
              </a:tabLst>
            </a:pPr>
            <a:r>
              <a:rPr lang="en-US" sz="2800" dirty="0"/>
              <a:t>No Repeating Groups.</a:t>
            </a:r>
          </a:p>
          <a:p>
            <a:pPr marL="457200" lvl="2" indent="-457200" algn="just" rtl="0">
              <a:lnSpc>
                <a:spcPct val="150000"/>
              </a:lnSpc>
              <a:buFont typeface="Arial" pitchFamily="34" charset="0"/>
              <a:buChar char="•"/>
              <a:tabLst>
                <a:tab pos="274638" algn="l"/>
              </a:tabLst>
            </a:pPr>
            <a:r>
              <a:rPr lang="en-US" sz="2800" dirty="0"/>
              <a:t>All columns (fields) must be atomic (No repeating items in columns).</a:t>
            </a:r>
          </a:p>
          <a:p>
            <a:pPr marL="0" lvl="2" algn="just" rtl="0">
              <a:lnSpc>
                <a:spcPct val="150000"/>
              </a:lnSpc>
              <a:tabLst>
                <a:tab pos="274638" algn="l"/>
              </a:tabLst>
            </a:pPr>
            <a:r>
              <a:rPr lang="en-US" sz="2800" u="sng" dirty="0"/>
              <a:t>Steps to be in 1NF:</a:t>
            </a:r>
          </a:p>
          <a:p>
            <a:pPr marL="914400" lvl="3" indent="-457200" algn="just" rtl="0">
              <a:lnSpc>
                <a:spcPct val="150000"/>
              </a:lnSpc>
              <a:buFont typeface="Arial" pitchFamily="34" charset="0"/>
              <a:buChar char="•"/>
              <a:tabLst>
                <a:tab pos="274638" algn="l"/>
              </a:tabLst>
            </a:pPr>
            <a:r>
              <a:rPr lang="en-US" sz="2400" dirty="0"/>
              <a:t>Eliminate repeating groups in individual tables</a:t>
            </a:r>
          </a:p>
          <a:p>
            <a:pPr marL="914400" lvl="3" indent="-457200" algn="just" rtl="0">
              <a:lnSpc>
                <a:spcPct val="150000"/>
              </a:lnSpc>
              <a:buFont typeface="Arial" pitchFamily="34" charset="0"/>
              <a:buChar char="•"/>
              <a:tabLst>
                <a:tab pos="274638" algn="l"/>
              </a:tabLst>
            </a:pPr>
            <a:r>
              <a:rPr lang="en-US" sz="2400" dirty="0"/>
              <a:t>Create a separate table for each set of related data.</a:t>
            </a:r>
          </a:p>
          <a:p>
            <a:pPr marL="914400" lvl="3" indent="-457200" algn="just" rtl="0">
              <a:lnSpc>
                <a:spcPct val="150000"/>
              </a:lnSpc>
              <a:buFont typeface="Arial" pitchFamily="34" charset="0"/>
              <a:buChar char="•"/>
              <a:tabLst>
                <a:tab pos="274638" algn="l"/>
              </a:tabLst>
            </a:pPr>
            <a:r>
              <a:rPr lang="en-US" sz="2400" dirty="0"/>
              <a:t>Remove multi-value attribute.</a:t>
            </a:r>
          </a:p>
        </p:txBody>
      </p:sp>
    </p:spTree>
    <p:extLst>
      <p:ext uri="{BB962C8B-B14F-4D97-AF65-F5344CB8AC3E}">
        <p14:creationId xmlns:p14="http://schemas.microsoft.com/office/powerpoint/2010/main" val="2050091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600200"/>
            <a:ext cx="449362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t="15849" r="19250" b="10290"/>
          <a:stretch/>
        </p:blipFill>
        <p:spPr bwMode="auto">
          <a:xfrm>
            <a:off x="849087" y="91440"/>
            <a:ext cx="7236822" cy="673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520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9759" y="164600"/>
            <a:ext cx="3697922" cy="9413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Second Normal Form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600200"/>
            <a:ext cx="449362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0446" y="1305500"/>
            <a:ext cx="836022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 algn="just" rtl="0">
              <a:lnSpc>
                <a:spcPct val="150000"/>
              </a:lnSpc>
              <a:buFont typeface="Arial" pitchFamily="34" charset="0"/>
              <a:buChar char="•"/>
              <a:tabLst>
                <a:tab pos="274638" algn="l"/>
              </a:tabLst>
            </a:pPr>
            <a:r>
              <a:rPr lang="en-US" sz="2800" dirty="0"/>
              <a:t>Relation is in Second Normal Form 2NF – if only if – it is in 1NF and every non key attribute is fully functionally dependent on the whole key.</a:t>
            </a:r>
          </a:p>
          <a:p>
            <a:pPr marL="457200" lvl="2" indent="-457200" algn="just" rtl="0">
              <a:lnSpc>
                <a:spcPct val="150000"/>
              </a:lnSpc>
              <a:buFont typeface="Arial" pitchFamily="34" charset="0"/>
              <a:buChar char="•"/>
              <a:tabLst>
                <a:tab pos="274638" algn="l"/>
              </a:tabLst>
            </a:pPr>
            <a:r>
              <a:rPr lang="en-US" sz="2800" dirty="0"/>
              <a:t>No Partial Key Dependencies.</a:t>
            </a:r>
          </a:p>
          <a:p>
            <a:pPr marL="457200" lvl="2" indent="-457200" algn="just" rtl="0">
              <a:lnSpc>
                <a:spcPct val="150000"/>
              </a:lnSpc>
              <a:buFont typeface="Arial" pitchFamily="34" charset="0"/>
              <a:buChar char="•"/>
              <a:tabLst>
                <a:tab pos="274638" algn="l"/>
              </a:tabLst>
            </a:pPr>
            <a:r>
              <a:rPr lang="en-US" sz="2800" dirty="0"/>
              <a:t>The problem arises when there is a composite key.</a:t>
            </a:r>
          </a:p>
        </p:txBody>
      </p:sp>
    </p:spTree>
    <p:extLst>
      <p:ext uri="{BB962C8B-B14F-4D97-AF65-F5344CB8AC3E}">
        <p14:creationId xmlns:p14="http://schemas.microsoft.com/office/powerpoint/2010/main" val="115861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9759" y="164600"/>
            <a:ext cx="3697922" cy="9413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Second Normal Form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600200"/>
            <a:ext cx="449362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0446" y="1305500"/>
            <a:ext cx="836022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just" rtl="0">
              <a:lnSpc>
                <a:spcPct val="150000"/>
              </a:lnSpc>
              <a:tabLst>
                <a:tab pos="274638" algn="l"/>
              </a:tabLst>
            </a:pPr>
            <a:r>
              <a:rPr lang="en-US" sz="2800" dirty="0"/>
              <a:t>A relation is in 2NF if it is in 1NF and any one of these is true:</a:t>
            </a:r>
          </a:p>
          <a:p>
            <a:pPr marL="914400" lvl="3" indent="-457200" algn="just" rtl="0">
              <a:lnSpc>
                <a:spcPct val="150000"/>
              </a:lnSpc>
              <a:buFont typeface="Arial" pitchFamily="34" charset="0"/>
              <a:buChar char="•"/>
              <a:tabLst>
                <a:tab pos="274638" algn="l"/>
              </a:tabLst>
            </a:pPr>
            <a:r>
              <a:rPr lang="en-US" sz="2800" dirty="0"/>
              <a:t>the PK consists of only 1 attribute</a:t>
            </a:r>
          </a:p>
          <a:p>
            <a:pPr marL="914400" lvl="3" indent="-457200" algn="just" rtl="0">
              <a:lnSpc>
                <a:spcPct val="150000"/>
              </a:lnSpc>
              <a:buFont typeface="Arial" pitchFamily="34" charset="0"/>
              <a:buChar char="•"/>
              <a:tabLst>
                <a:tab pos="274638" algn="l"/>
              </a:tabLst>
            </a:pPr>
            <a:r>
              <a:rPr lang="en-US" sz="2800" dirty="0"/>
              <a:t>all attributes are part of the PK (no non-key attributes)</a:t>
            </a:r>
          </a:p>
          <a:p>
            <a:pPr marL="914400" lvl="3" indent="-457200" algn="just" rtl="0">
              <a:lnSpc>
                <a:spcPct val="150000"/>
              </a:lnSpc>
              <a:buFont typeface="Arial" pitchFamily="34" charset="0"/>
              <a:buChar char="•"/>
              <a:tabLst>
                <a:tab pos="274638" algn="l"/>
              </a:tabLst>
            </a:pPr>
            <a:r>
              <a:rPr lang="en-US" sz="2800" dirty="0"/>
              <a:t>every non key attribute is functionally dependent on the whole PK </a:t>
            </a:r>
          </a:p>
          <a:p>
            <a:pPr marL="457200" lvl="2" indent="-457200" algn="just" rtl="0">
              <a:lnSpc>
                <a:spcPct val="150000"/>
              </a:lnSpc>
              <a:buFont typeface="Arial" pitchFamily="34" charset="0"/>
              <a:buChar char="•"/>
              <a:tabLst>
                <a:tab pos="274638" algn="l"/>
              </a:tabLst>
            </a:pPr>
            <a:endParaRPr lang="en-US" sz="2800" dirty="0"/>
          </a:p>
          <a:p>
            <a:pPr marL="457200" lvl="2" indent="-457200" algn="just" rtl="0">
              <a:lnSpc>
                <a:spcPct val="150000"/>
              </a:lnSpc>
              <a:buFont typeface="Arial" pitchFamily="34" charset="0"/>
              <a:buChar char="•"/>
              <a:tabLst>
                <a:tab pos="274638" algn="l"/>
              </a:tabLs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421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1000" y="304800"/>
            <a:ext cx="32062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 dirty="0">
                <a:ln w="12700"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Lecture 6</a:t>
            </a:r>
          </a:p>
          <a:p>
            <a:pPr algn="l">
              <a:spcBef>
                <a:spcPct val="0"/>
              </a:spcBef>
            </a:pPr>
            <a:r>
              <a:rPr lang="en-US" sz="4000" b="1" dirty="0">
                <a:ln w="12700"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Normalization</a:t>
            </a:r>
          </a:p>
        </p:txBody>
      </p:sp>
      <p:pic>
        <p:nvPicPr>
          <p:cNvPr id="60" name="67-76_Do You Have A Main Poin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839200" y="7073900"/>
            <a:ext cx="304800" cy="304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6800" y="1828800"/>
            <a:ext cx="7162800" cy="3418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rtl="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Definitions </a:t>
            </a:r>
          </a:p>
          <a:p>
            <a:pPr marL="457200" indent="-457200" algn="l" rtl="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First Normal Form</a:t>
            </a:r>
          </a:p>
          <a:p>
            <a:pPr marL="457200" indent="-457200" algn="l" rtl="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Second Normal Form</a:t>
            </a:r>
          </a:p>
          <a:p>
            <a:pPr marL="457200" indent="-457200" algn="l" rtl="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Third Normal Form</a:t>
            </a:r>
          </a:p>
        </p:txBody>
      </p:sp>
    </p:spTree>
    <p:extLst>
      <p:ext uri="{BB962C8B-B14F-4D97-AF65-F5344CB8AC3E}">
        <p14:creationId xmlns:p14="http://schemas.microsoft.com/office/powerpoint/2010/main" val="37667850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239000" cy="1143000"/>
          </a:xfrm>
        </p:spPr>
        <p:txBody>
          <a:bodyPr/>
          <a:lstStyle/>
          <a:p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keys and dependencies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6259" y="1447799"/>
            <a:ext cx="747191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EMPLOYEE1 (Emp_ID, Name, Dept_Name, Salary)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2935617" y="1858699"/>
            <a:ext cx="1054758" cy="0"/>
          </a:xfrm>
          <a:prstGeom prst="line">
            <a:avLst/>
          </a:prstGeom>
          <a:noFill/>
          <a:ln w="25400">
            <a:solidFill>
              <a:schemeClr val="accent3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  <p:graphicFrame>
        <p:nvGraphicFramePr>
          <p:cNvPr id="20480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892690"/>
              </p:ext>
            </p:extLst>
          </p:nvPr>
        </p:nvGraphicFramePr>
        <p:xfrm>
          <a:off x="457200" y="3200399"/>
          <a:ext cx="8305800" cy="8890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 Emp_ID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Dept_Name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 Salary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762000" y="3886199"/>
            <a:ext cx="9906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8210" name="Freeform 18"/>
          <p:cNvSpPr>
            <a:spLocks/>
          </p:cNvSpPr>
          <p:nvPr/>
        </p:nvSpPr>
        <p:spPr bwMode="auto">
          <a:xfrm>
            <a:off x="1524000" y="4114799"/>
            <a:ext cx="6248400" cy="1066800"/>
          </a:xfrm>
          <a:custGeom>
            <a:avLst/>
            <a:gdLst>
              <a:gd name="T0" fmla="*/ 0 w 3936"/>
              <a:gd name="T1" fmla="*/ 0 h 672"/>
              <a:gd name="T2" fmla="*/ 0 w 3936"/>
              <a:gd name="T3" fmla="*/ 2147483647 h 672"/>
              <a:gd name="T4" fmla="*/ 2147483647 w 3936"/>
              <a:gd name="T5" fmla="*/ 2147483647 h 672"/>
              <a:gd name="T6" fmla="*/ 2147483647 w 3936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3936"/>
              <a:gd name="T13" fmla="*/ 0 h 672"/>
              <a:gd name="T14" fmla="*/ 3936 w 3936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36" h="672">
                <a:moveTo>
                  <a:pt x="0" y="0"/>
                </a:moveTo>
                <a:lnTo>
                  <a:pt x="0" y="672"/>
                </a:lnTo>
                <a:lnTo>
                  <a:pt x="3936" y="672"/>
                </a:lnTo>
                <a:lnTo>
                  <a:pt x="393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V="1">
            <a:off x="3581400" y="4114799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V="1">
            <a:off x="5638800" y="4114799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8213" name="AutoShape 21"/>
          <p:cNvSpPr>
            <a:spLocks noChangeArrowheads="1"/>
          </p:cNvSpPr>
          <p:nvPr/>
        </p:nvSpPr>
        <p:spPr bwMode="auto">
          <a:xfrm rot="10800000">
            <a:off x="2514600" y="5257799"/>
            <a:ext cx="2971800" cy="1219200"/>
          </a:xfrm>
          <a:prstGeom prst="cloudCallout">
            <a:avLst>
              <a:gd name="adj1" fmla="val -47079"/>
              <a:gd name="adj2" fmla="val 5427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r>
              <a:rPr lang="en-US" sz="2400" b="1" dirty="0">
                <a:solidFill>
                  <a:srgbClr val="C00000"/>
                </a:solidFill>
              </a:rPr>
              <a:t>functional dependency</a:t>
            </a:r>
          </a:p>
        </p:txBody>
      </p:sp>
      <p:sp>
        <p:nvSpPr>
          <p:cNvPr id="8214" name="AutoShape 22"/>
          <p:cNvSpPr>
            <a:spLocks noChangeArrowheads="1"/>
          </p:cNvSpPr>
          <p:nvPr/>
        </p:nvSpPr>
        <p:spPr bwMode="auto">
          <a:xfrm>
            <a:off x="1600200" y="2285999"/>
            <a:ext cx="2971800" cy="685800"/>
          </a:xfrm>
          <a:prstGeom prst="cloudCallout">
            <a:avLst>
              <a:gd name="adj1" fmla="val -45032"/>
              <a:gd name="adj2" fmla="val 6990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r>
              <a:rPr lang="en-US" sz="2400" b="1" dirty="0">
                <a:solidFill>
                  <a:srgbClr val="C00000"/>
                </a:solidFill>
              </a:rPr>
              <a:t>determinant</a:t>
            </a:r>
          </a:p>
        </p:txBody>
      </p:sp>
    </p:spTree>
    <p:extLst>
      <p:ext uri="{BB962C8B-B14F-4D97-AF65-F5344CB8AC3E}">
        <p14:creationId xmlns:p14="http://schemas.microsoft.com/office/powerpoint/2010/main" val="1824203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77118" y="381000"/>
            <a:ext cx="8181975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EMPLOYEE2 </a:t>
            </a:r>
          </a:p>
          <a:p>
            <a: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(Emp_ID, Course_Title, Name, Address, Salary, Date_Completed)</a:t>
            </a:r>
          </a:p>
        </p:txBody>
      </p:sp>
      <p:graphicFrame>
        <p:nvGraphicFramePr>
          <p:cNvPr id="2109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3055"/>
              </p:ext>
            </p:extLst>
          </p:nvPr>
        </p:nvGraphicFramePr>
        <p:xfrm>
          <a:off x="228600" y="2895600"/>
          <a:ext cx="8610600" cy="1030288"/>
        </p:xfrm>
        <a:graphic>
          <a:graphicData uri="http://schemas.openxmlformats.org/drawingml/2006/table">
            <a:tbl>
              <a:tblPr/>
              <a:tblGrid>
                <a:gridCol w="151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5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0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Emp_ID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Course_Title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 Address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Salary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Date_Comp.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31" name="Line 20"/>
          <p:cNvSpPr>
            <a:spLocks noChangeShapeType="1"/>
          </p:cNvSpPr>
          <p:nvPr/>
        </p:nvSpPr>
        <p:spPr bwMode="auto">
          <a:xfrm>
            <a:off x="352425" y="3657600"/>
            <a:ext cx="12192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3332" name="Freeform 21"/>
          <p:cNvSpPr>
            <a:spLocks/>
          </p:cNvSpPr>
          <p:nvPr/>
        </p:nvSpPr>
        <p:spPr bwMode="auto">
          <a:xfrm>
            <a:off x="990600" y="2209800"/>
            <a:ext cx="7086600" cy="685800"/>
          </a:xfrm>
          <a:custGeom>
            <a:avLst/>
            <a:gdLst>
              <a:gd name="T0" fmla="*/ 0 w 4464"/>
              <a:gd name="T1" fmla="*/ 2147483647 h 432"/>
              <a:gd name="T2" fmla="*/ 0 w 4464"/>
              <a:gd name="T3" fmla="*/ 0 h 432"/>
              <a:gd name="T4" fmla="*/ 2147483647 w 4464"/>
              <a:gd name="T5" fmla="*/ 0 h 432"/>
              <a:gd name="T6" fmla="*/ 2147483647 w 4464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464"/>
              <a:gd name="T13" fmla="*/ 0 h 432"/>
              <a:gd name="T14" fmla="*/ 4464 w 4464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64" h="432">
                <a:moveTo>
                  <a:pt x="0" y="432"/>
                </a:moveTo>
                <a:lnTo>
                  <a:pt x="0" y="0"/>
                </a:lnTo>
                <a:lnTo>
                  <a:pt x="4464" y="0"/>
                </a:lnTo>
                <a:lnTo>
                  <a:pt x="4464" y="432"/>
                </a:ln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3333" name="Line 22"/>
          <p:cNvSpPr>
            <a:spLocks noChangeShapeType="1"/>
          </p:cNvSpPr>
          <p:nvPr/>
        </p:nvSpPr>
        <p:spPr bwMode="auto">
          <a:xfrm>
            <a:off x="1905000" y="3657600"/>
            <a:ext cx="12192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3334" name="Line 23"/>
          <p:cNvSpPr>
            <a:spLocks noChangeShapeType="1"/>
          </p:cNvSpPr>
          <p:nvPr/>
        </p:nvSpPr>
        <p:spPr bwMode="auto">
          <a:xfrm flipV="1">
            <a:off x="2514600" y="2209800"/>
            <a:ext cx="0" cy="6858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3335" name="Freeform 24"/>
          <p:cNvSpPr>
            <a:spLocks/>
          </p:cNvSpPr>
          <p:nvPr/>
        </p:nvSpPr>
        <p:spPr bwMode="auto">
          <a:xfrm>
            <a:off x="990600" y="3886200"/>
            <a:ext cx="5867400" cy="762000"/>
          </a:xfrm>
          <a:custGeom>
            <a:avLst/>
            <a:gdLst>
              <a:gd name="T0" fmla="*/ 0 w 3744"/>
              <a:gd name="T1" fmla="*/ 0 h 480"/>
              <a:gd name="T2" fmla="*/ 0 w 3744"/>
              <a:gd name="T3" fmla="*/ 2147483647 h 480"/>
              <a:gd name="T4" fmla="*/ 2147483647 w 3744"/>
              <a:gd name="T5" fmla="*/ 2147483647 h 480"/>
              <a:gd name="T6" fmla="*/ 2147483647 w 374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744"/>
              <a:gd name="T13" fmla="*/ 0 h 480"/>
              <a:gd name="T14" fmla="*/ 3744 w 374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4" h="480">
                <a:moveTo>
                  <a:pt x="0" y="0"/>
                </a:moveTo>
                <a:lnTo>
                  <a:pt x="0" y="480"/>
                </a:lnTo>
                <a:lnTo>
                  <a:pt x="3744" y="480"/>
                </a:lnTo>
                <a:lnTo>
                  <a:pt x="3744" y="0"/>
                </a:ln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3336" name="Line 25"/>
          <p:cNvSpPr>
            <a:spLocks noChangeShapeType="1"/>
          </p:cNvSpPr>
          <p:nvPr/>
        </p:nvSpPr>
        <p:spPr bwMode="auto">
          <a:xfrm flipV="1">
            <a:off x="3810000" y="3886200"/>
            <a:ext cx="0" cy="7620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3337" name="Line 26"/>
          <p:cNvSpPr>
            <a:spLocks noChangeShapeType="1"/>
          </p:cNvSpPr>
          <p:nvPr/>
        </p:nvSpPr>
        <p:spPr bwMode="auto">
          <a:xfrm flipV="1">
            <a:off x="5334000" y="3886200"/>
            <a:ext cx="0" cy="7620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3338" name="AutoShape 27"/>
          <p:cNvSpPr>
            <a:spLocks noChangeArrowheads="1"/>
          </p:cNvSpPr>
          <p:nvPr/>
        </p:nvSpPr>
        <p:spPr bwMode="auto">
          <a:xfrm rot="10800000">
            <a:off x="609600" y="4953000"/>
            <a:ext cx="7620000" cy="1295400"/>
          </a:xfrm>
          <a:prstGeom prst="cloudCallout">
            <a:avLst>
              <a:gd name="adj1" fmla="val -27190"/>
              <a:gd name="adj2" fmla="val 7009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r>
              <a:rPr lang="en-US" sz="2800" b="1" dirty="0">
                <a:solidFill>
                  <a:srgbClr val="C00000"/>
                </a:solidFill>
              </a:rPr>
              <a:t>not fully functionally </a:t>
            </a:r>
            <a:r>
              <a:rPr lang="en-US" sz="2800" b="1" dirty="0" err="1">
                <a:solidFill>
                  <a:srgbClr val="C00000"/>
                </a:solidFill>
              </a:rPr>
              <a:t>dependant</a:t>
            </a:r>
            <a:r>
              <a:rPr lang="en-US" sz="2800" b="1" dirty="0">
                <a:solidFill>
                  <a:srgbClr val="C00000"/>
                </a:solidFill>
              </a:rPr>
              <a:t> on the primary key</a:t>
            </a:r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781050" y="1194723"/>
            <a:ext cx="97155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2057400" y="1194723"/>
            <a:ext cx="12192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81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0" t="46741" r="16964" b="24331"/>
          <a:stretch/>
        </p:blipFill>
        <p:spPr bwMode="auto">
          <a:xfrm>
            <a:off x="574762" y="1907178"/>
            <a:ext cx="8020594" cy="2821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837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9759" y="164600"/>
            <a:ext cx="3697922" cy="9413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Third Normal Form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600200"/>
            <a:ext cx="449362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0446" y="1305500"/>
            <a:ext cx="83602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 algn="just" rtl="0">
              <a:lnSpc>
                <a:spcPct val="150000"/>
              </a:lnSpc>
              <a:buFont typeface="Arial" pitchFamily="34" charset="0"/>
              <a:buChar char="•"/>
              <a:tabLst>
                <a:tab pos="274638" algn="l"/>
              </a:tabLst>
            </a:pPr>
            <a:r>
              <a:rPr lang="en-US" sz="2800" dirty="0"/>
              <a:t>Relation is in Third Normal Form 3NF – if only if – it is in 2NF and if there is no transitive dependencies.</a:t>
            </a:r>
          </a:p>
          <a:p>
            <a:pPr marL="457200" lvl="2" indent="-457200" algn="just" rtl="0">
              <a:lnSpc>
                <a:spcPct val="150000"/>
              </a:lnSpc>
              <a:buFont typeface="Arial" pitchFamily="34" charset="0"/>
              <a:buChar char="•"/>
              <a:tabLst>
                <a:tab pos="274638" algn="l"/>
              </a:tabLst>
            </a:pPr>
            <a:r>
              <a:rPr lang="en-US" sz="2800" dirty="0"/>
              <a:t>Transitive dependency occurs when one non key attribute functionally depend on another non key attribute.</a:t>
            </a:r>
          </a:p>
          <a:p>
            <a:pPr marL="457200" lvl="2" indent="-457200" algn="just" rtl="0">
              <a:lnSpc>
                <a:spcPct val="150000"/>
              </a:lnSpc>
              <a:buFont typeface="Arial" pitchFamily="34" charset="0"/>
              <a:buChar char="•"/>
              <a:tabLst>
                <a:tab pos="274638" algn="l"/>
              </a:tabLst>
            </a:pPr>
            <a:r>
              <a:rPr lang="en-US" sz="2800" dirty="0"/>
              <a:t>If there is a relation in second normal form and has zero or one non key attribute then the relation is automatically in 3NF.</a:t>
            </a:r>
          </a:p>
        </p:txBody>
      </p:sp>
    </p:spTree>
    <p:extLst>
      <p:ext uri="{BB962C8B-B14F-4D97-AF65-F5344CB8AC3E}">
        <p14:creationId xmlns:p14="http://schemas.microsoft.com/office/powerpoint/2010/main" val="4257699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239000" cy="1143000"/>
          </a:xfrm>
        </p:spPr>
        <p:txBody>
          <a:bodyPr/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Transitive Dependency</a:t>
            </a:r>
          </a:p>
        </p:txBody>
      </p:sp>
      <p:graphicFrame>
        <p:nvGraphicFramePr>
          <p:cNvPr id="215062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357987"/>
              </p:ext>
            </p:extLst>
          </p:nvPr>
        </p:nvGraphicFramePr>
        <p:xfrm>
          <a:off x="457200" y="4222187"/>
          <a:ext cx="8305800" cy="8890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Cust_ID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Region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city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1143000" y="4907987"/>
            <a:ext cx="12192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7424" name="Freeform 16"/>
          <p:cNvSpPr>
            <a:spLocks/>
          </p:cNvSpPr>
          <p:nvPr/>
        </p:nvSpPr>
        <p:spPr bwMode="auto">
          <a:xfrm>
            <a:off x="1447800" y="5111187"/>
            <a:ext cx="6400800" cy="838200"/>
          </a:xfrm>
          <a:custGeom>
            <a:avLst/>
            <a:gdLst>
              <a:gd name="T0" fmla="*/ 0 w 4032"/>
              <a:gd name="T1" fmla="*/ 0 h 528"/>
              <a:gd name="T2" fmla="*/ 0 w 4032"/>
              <a:gd name="T3" fmla="*/ 2147483647 h 528"/>
              <a:gd name="T4" fmla="*/ 2147483647 w 4032"/>
              <a:gd name="T5" fmla="*/ 2147483647 h 528"/>
              <a:gd name="T6" fmla="*/ 2147483647 w 4032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032"/>
              <a:gd name="T13" fmla="*/ 0 h 528"/>
              <a:gd name="T14" fmla="*/ 4032 w 4032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32" h="528">
                <a:moveTo>
                  <a:pt x="0" y="0"/>
                </a:moveTo>
                <a:lnTo>
                  <a:pt x="0" y="528"/>
                </a:lnTo>
                <a:lnTo>
                  <a:pt x="4032" y="528"/>
                </a:lnTo>
                <a:lnTo>
                  <a:pt x="4032" y="0"/>
                </a:ln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V="1">
            <a:off x="3505200" y="5111187"/>
            <a:ext cx="0" cy="838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5638800" y="5111187"/>
            <a:ext cx="0" cy="838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7427" name="Freeform 19"/>
          <p:cNvSpPr>
            <a:spLocks/>
          </p:cNvSpPr>
          <p:nvPr/>
        </p:nvSpPr>
        <p:spPr bwMode="auto">
          <a:xfrm>
            <a:off x="5638800" y="3282387"/>
            <a:ext cx="2209800" cy="914400"/>
          </a:xfrm>
          <a:custGeom>
            <a:avLst/>
            <a:gdLst>
              <a:gd name="T0" fmla="*/ 0 w 1392"/>
              <a:gd name="T1" fmla="*/ 2147483647 h 576"/>
              <a:gd name="T2" fmla="*/ 0 w 1392"/>
              <a:gd name="T3" fmla="*/ 0 h 576"/>
              <a:gd name="T4" fmla="*/ 2147483647 w 1392"/>
              <a:gd name="T5" fmla="*/ 0 h 576"/>
              <a:gd name="T6" fmla="*/ 2147483647 w 1392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392"/>
              <a:gd name="T13" fmla="*/ 0 h 576"/>
              <a:gd name="T14" fmla="*/ 1392 w 1392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2" h="576">
                <a:moveTo>
                  <a:pt x="0" y="576"/>
                </a:moveTo>
                <a:lnTo>
                  <a:pt x="0" y="0"/>
                </a:lnTo>
                <a:lnTo>
                  <a:pt x="1392" y="0"/>
                </a:lnTo>
                <a:lnTo>
                  <a:pt x="1392" y="576"/>
                </a:ln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7428" name="AutoShape 20"/>
          <p:cNvSpPr>
            <a:spLocks noChangeArrowheads="1"/>
          </p:cNvSpPr>
          <p:nvPr/>
        </p:nvSpPr>
        <p:spPr bwMode="auto">
          <a:xfrm>
            <a:off x="1447799" y="2367987"/>
            <a:ext cx="3633651" cy="1447800"/>
          </a:xfrm>
          <a:prstGeom prst="cloudCallout">
            <a:avLst>
              <a:gd name="adj1" fmla="val 78125"/>
              <a:gd name="adj2" fmla="val 5515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r>
              <a:rPr lang="en-US" sz="2800" b="1">
                <a:solidFill>
                  <a:srgbClr val="C00000"/>
                </a:solidFill>
              </a:rPr>
              <a:t>transitive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r>
              <a:rPr lang="en-US" sz="2800" b="1">
                <a:solidFill>
                  <a:srgbClr val="C00000"/>
                </a:solidFill>
              </a:rPr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1703729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09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71067"/>
              </p:ext>
            </p:extLst>
          </p:nvPr>
        </p:nvGraphicFramePr>
        <p:xfrm>
          <a:off x="2209800" y="5257800"/>
          <a:ext cx="6400800" cy="8890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Cust_ID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Region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12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733965"/>
              </p:ext>
            </p:extLst>
          </p:nvPr>
        </p:nvGraphicFramePr>
        <p:xfrm>
          <a:off x="685800" y="3352800"/>
          <a:ext cx="4038600" cy="889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Region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2590800" y="6019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6400800" y="59436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762000" y="4038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8455" name="Freeform 23"/>
          <p:cNvSpPr>
            <a:spLocks/>
          </p:cNvSpPr>
          <p:nvPr/>
        </p:nvSpPr>
        <p:spPr bwMode="auto">
          <a:xfrm>
            <a:off x="1676400" y="4267200"/>
            <a:ext cx="5765800" cy="990600"/>
          </a:xfrm>
          <a:custGeom>
            <a:avLst/>
            <a:gdLst>
              <a:gd name="T0" fmla="*/ 2147483647 w 3632"/>
              <a:gd name="T1" fmla="*/ 2147483647 h 624"/>
              <a:gd name="T2" fmla="*/ 2147483647 w 3632"/>
              <a:gd name="T3" fmla="*/ 2147483647 h 624"/>
              <a:gd name="T4" fmla="*/ 2147483647 w 3632"/>
              <a:gd name="T5" fmla="*/ 2147483647 h 624"/>
              <a:gd name="T6" fmla="*/ 0 w 36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3632"/>
              <a:gd name="T13" fmla="*/ 0 h 624"/>
              <a:gd name="T14" fmla="*/ 3632 w 36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2" h="624">
                <a:moveTo>
                  <a:pt x="3600" y="624"/>
                </a:moveTo>
                <a:cubicBezTo>
                  <a:pt x="3616" y="540"/>
                  <a:pt x="3632" y="456"/>
                  <a:pt x="3120" y="384"/>
                </a:cubicBezTo>
                <a:cubicBezTo>
                  <a:pt x="2608" y="312"/>
                  <a:pt x="1048" y="256"/>
                  <a:pt x="528" y="192"/>
                </a:cubicBezTo>
                <a:cubicBezTo>
                  <a:pt x="8" y="128"/>
                  <a:pt x="4" y="64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  <p:graphicFrame>
        <p:nvGraphicFramePr>
          <p:cNvPr id="217127" name="Group 39"/>
          <p:cNvGraphicFramePr>
            <a:graphicFrameLocks noGrp="1"/>
          </p:cNvGraphicFramePr>
          <p:nvPr/>
        </p:nvGraphicFramePr>
        <p:xfrm>
          <a:off x="381000" y="914400"/>
          <a:ext cx="8305800" cy="8890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 Cust_ID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Region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685800" y="16002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</a:pPr>
            <a:endParaRPr lang="en-US" sz="20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975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3" t="38169" r="17286" b="28214"/>
          <a:stretch/>
        </p:blipFill>
        <p:spPr bwMode="auto">
          <a:xfrm>
            <a:off x="692330" y="1619794"/>
            <a:ext cx="7994469" cy="327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696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609600" y="152400"/>
            <a:ext cx="3697922" cy="94138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1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600200"/>
            <a:ext cx="449362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4553" y="476798"/>
            <a:ext cx="6217920" cy="4905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988741" y="5664498"/>
            <a:ext cx="7421873" cy="967957"/>
          </a:xfrm>
          <a:prstGeom prst="rect">
            <a:avLst/>
          </a:prstGeom>
          <a:ln>
            <a:solidFill>
              <a:schemeClr val="accent1">
                <a:lumMod val="75000"/>
                <a:alpha val="95000"/>
              </a:schemeClr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/>
              <a:t>(SalesOrderNo, Date, CustomerNo, CustomerName, Customer Add, ClerkNo, ClerkName, Item No, Description, Qty, Unit Price)</a:t>
            </a:r>
          </a:p>
        </p:txBody>
      </p:sp>
    </p:spTree>
    <p:extLst>
      <p:ext uri="{BB962C8B-B14F-4D97-AF65-F5344CB8AC3E}">
        <p14:creationId xmlns:p14="http://schemas.microsoft.com/office/powerpoint/2010/main" val="2144844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064625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just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  Be in 1NF:</a:t>
            </a:r>
          </a:p>
          <a:p>
            <a:pPr marL="0" indent="0" algn="just" rtl="0">
              <a:lnSpc>
                <a:spcPct val="150000"/>
              </a:lnSpc>
              <a:buNone/>
            </a:pPr>
            <a:r>
              <a:rPr lang="en-US" dirty="0"/>
              <a:t>The repeating fields will be removed from the original data table, leaving the following.</a:t>
            </a:r>
          </a:p>
          <a:p>
            <a:pPr marL="404813" indent="-404813" algn="l" rtl="0">
              <a:lnSpc>
                <a:spcPct val="150000"/>
              </a:lnSpc>
              <a:buNone/>
            </a:pPr>
            <a:r>
              <a:rPr lang="en-US" dirty="0"/>
              <a:t>•   </a:t>
            </a:r>
            <a:r>
              <a:rPr lang="en-US" u="sng" dirty="0"/>
              <a:t>SalesOrderNo</a:t>
            </a:r>
            <a:r>
              <a:rPr lang="en-US" dirty="0"/>
              <a:t>, Date, CustomerNo, 	CustomerName,   CustomerAdd, ClerkNo, 	ClerkName </a:t>
            </a:r>
          </a:p>
          <a:p>
            <a:pPr marL="404813" indent="-404813" algn="l" rtl="0">
              <a:lnSpc>
                <a:spcPct val="150000"/>
              </a:lnSpc>
              <a:buNone/>
            </a:pPr>
            <a:r>
              <a:rPr lang="en-US" dirty="0"/>
              <a:t>•   </a:t>
            </a:r>
            <a:r>
              <a:rPr lang="en-US" u="sng" dirty="0"/>
              <a:t>SalesOrderNo, ItemNo</a:t>
            </a:r>
            <a:r>
              <a:rPr lang="en-US" dirty="0"/>
              <a:t>, Description, Qty, 	UnitPrice   [Repeating Fields]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69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064625"/>
            <a:ext cx="8229600" cy="4525963"/>
          </a:xfrm>
        </p:spPr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  Be in 2NF:</a:t>
            </a:r>
          </a:p>
          <a:p>
            <a:pPr lvl="0" algn="l" rtl="0">
              <a:lnSpc>
                <a:spcPct val="150000"/>
              </a:lnSpc>
            </a:pPr>
            <a:r>
              <a:rPr lang="en-US" u="sng" dirty="0"/>
              <a:t>Item No</a:t>
            </a:r>
            <a:r>
              <a:rPr lang="en-US" dirty="0"/>
              <a:t>, Description</a:t>
            </a:r>
          </a:p>
          <a:p>
            <a:pPr lvl="0" algn="l" rtl="0">
              <a:lnSpc>
                <a:spcPct val="150000"/>
              </a:lnSpc>
            </a:pPr>
            <a:r>
              <a:rPr lang="en-US" u="sng" dirty="0"/>
              <a:t>SalesOrderNo, Item No</a:t>
            </a:r>
            <a:r>
              <a:rPr lang="en-US" dirty="0"/>
              <a:t>, Qty, UnitPrice 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Unchanged Tables</a:t>
            </a:r>
          </a:p>
          <a:p>
            <a:pPr algn="l" rtl="0">
              <a:lnSpc>
                <a:spcPct val="150000"/>
              </a:lnSpc>
            </a:pPr>
            <a:r>
              <a:rPr lang="en-US" u="sng" dirty="0"/>
              <a:t>SalesOrderNo</a:t>
            </a:r>
            <a:r>
              <a:rPr lang="en-US" dirty="0"/>
              <a:t>, Date, CustomerNo, CustomerName, CustomerAdd, ClerkNo, ClerkName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1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85782"/>
            <a:ext cx="7391400" cy="573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109966"/>
            <a:ext cx="4990012" cy="94138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4234709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064625"/>
            <a:ext cx="8229600" cy="4525963"/>
          </a:xfrm>
        </p:spPr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  Be in 3NF:</a:t>
            </a:r>
          </a:p>
          <a:p>
            <a:pPr marL="0" indent="0" algn="just" rtl="0">
              <a:buNone/>
              <a:tabLst>
                <a:tab pos="463550" algn="l"/>
              </a:tabLst>
            </a:pPr>
            <a:r>
              <a:rPr lang="en-US" dirty="0"/>
              <a:t>•	CustomerNo, CustomerName, CustomerAdd </a:t>
            </a:r>
          </a:p>
          <a:p>
            <a:pPr marL="0" indent="0" algn="just" rtl="0">
              <a:buNone/>
              <a:tabLst>
                <a:tab pos="463550" algn="l"/>
              </a:tabLst>
            </a:pPr>
            <a:r>
              <a:rPr lang="en-US" dirty="0"/>
              <a:t>•	ClerkNo, ClerkName</a:t>
            </a:r>
          </a:p>
          <a:p>
            <a:pPr marL="0" indent="0" algn="just" rtl="0">
              <a:buNone/>
              <a:tabLst>
                <a:tab pos="463550" algn="l"/>
              </a:tabLst>
            </a:pPr>
            <a:r>
              <a:rPr lang="en-US" dirty="0"/>
              <a:t>•	SalesOrderNo, Date, CustomerNo, ClerkNo</a:t>
            </a:r>
          </a:p>
          <a:p>
            <a:pPr marL="0" indent="0" algn="just" rtl="0">
              <a:buNone/>
            </a:pPr>
            <a:endParaRPr lang="en-US" dirty="0"/>
          </a:p>
          <a:p>
            <a:pPr marL="0" indent="0" algn="just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Unchanged Tables</a:t>
            </a:r>
          </a:p>
          <a:p>
            <a:pPr marL="0" indent="0" algn="just" rtl="0">
              <a:buNone/>
              <a:tabLst>
                <a:tab pos="509588" algn="l"/>
              </a:tabLst>
            </a:pPr>
            <a:r>
              <a:rPr lang="en-US" dirty="0"/>
              <a:t>•	ItemNo, Description	</a:t>
            </a:r>
          </a:p>
          <a:p>
            <a:pPr marL="0" indent="0" algn="just" rtl="0">
              <a:buNone/>
              <a:tabLst>
                <a:tab pos="509588" algn="l"/>
              </a:tabLst>
            </a:pPr>
            <a:r>
              <a:rPr lang="en-US" dirty="0"/>
              <a:t>•	SalesOrderNo, ItemNo, Qty, UnitPrice 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39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581900" cy="94138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ITI Example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1447800"/>
          </a:xfrm>
          <a:ln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en-US" b="1" u="sng" dirty="0">
                <a:solidFill>
                  <a:srgbClr val="0070C0"/>
                </a:solidFill>
              </a:rPr>
              <a:t>ITI Students Sheet</a:t>
            </a:r>
          </a:p>
          <a:p>
            <a:pPr algn="l" rtl="0">
              <a:buFontTx/>
              <a:buNone/>
            </a:pPr>
            <a:r>
              <a:rPr lang="en-US" sz="2000" b="1" dirty="0"/>
              <a:t>	Platform Name : </a:t>
            </a:r>
            <a:r>
              <a:rPr lang="en-US" sz="2000" dirty="0"/>
              <a:t>SWE	 </a:t>
            </a:r>
            <a:r>
              <a:rPr lang="en-US" sz="2000" b="1" dirty="0"/>
              <a:t>Platform Description:</a:t>
            </a:r>
            <a:r>
              <a:rPr lang="en-US" sz="2000" dirty="0"/>
              <a:t> Software Engineering</a:t>
            </a:r>
          </a:p>
          <a:p>
            <a:pPr algn="l" rtl="0">
              <a:buFontTx/>
              <a:buNone/>
            </a:pPr>
            <a:r>
              <a:rPr lang="en-US" sz="2000" b="1" dirty="0"/>
              <a:t>	Graduate Profile: </a:t>
            </a:r>
            <a:r>
              <a:rPr lang="en-US" sz="2000" dirty="0"/>
              <a:t>ALL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138" y="3070225"/>
          <a:ext cx="8961436" cy="32307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3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9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83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87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1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4478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Appno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Name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F-code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Faculty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Major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Address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Telno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Found.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Grade</a:t>
                      </a:r>
                    </a:p>
                    <a:p>
                      <a:endParaRPr 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Total</a:t>
                      </a:r>
                      <a:r>
                        <a:rPr lang="en-US" sz="1400" b="1" baseline="0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r>
                        <a:rPr lang="en-US" sz="1400" b="1" baseline="0" dirty="0">
                          <a:solidFill>
                            <a:srgbClr val="0070C0"/>
                          </a:solidFill>
                        </a:rPr>
                        <a:t>Att. Hrs</a:t>
                      </a:r>
                      <a:endParaRPr 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Start</a:t>
                      </a:r>
                      <a:r>
                        <a:rPr lang="en-US" sz="1400" b="1" baseline="0" dirty="0">
                          <a:solidFill>
                            <a:srgbClr val="0070C0"/>
                          </a:solidFill>
                        </a:rPr>
                        <a:t>  date</a:t>
                      </a:r>
                      <a:endParaRPr 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9"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Ahmed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SC-</a:t>
                      </a:r>
                      <a:r>
                        <a:rPr lang="en-US" sz="1400" dirty="0" err="1"/>
                        <a:t>phy</a:t>
                      </a:r>
                      <a:endParaRPr lang="en-US" sz="1400" dirty="0"/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Science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Physics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Haram</a:t>
                      </a:r>
                      <a:endParaRPr lang="en-US" sz="1400" dirty="0"/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33868420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600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  <a:r>
                        <a:rPr lang="en-US" sz="1400" baseline="0" dirty="0"/>
                        <a:t> Sep</a:t>
                      </a:r>
                      <a:endParaRPr lang="en-US" sz="1400" dirty="0"/>
                    </a:p>
                  </a:txBody>
                  <a:tcPr marL="91441" marR="91441"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48"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Mona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Eng-</a:t>
                      </a:r>
                      <a:r>
                        <a:rPr lang="en-US" sz="1400" dirty="0" err="1"/>
                        <a:t>cs</a:t>
                      </a:r>
                      <a:endParaRPr lang="en-US" sz="1400" dirty="0"/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Engineering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Computer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Dokki</a:t>
                      </a:r>
                      <a:endParaRPr lang="en-US" sz="1400" dirty="0"/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33897455,33897445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591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  <a:r>
                        <a:rPr lang="en-US" sz="1400" baseline="0" dirty="0"/>
                        <a:t> Sep</a:t>
                      </a:r>
                      <a:endParaRPr lang="en-US" sz="1400" dirty="0"/>
                    </a:p>
                  </a:txBody>
                  <a:tcPr marL="91441" marR="91441" marT="45716" marB="45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9">
                <a:tc>
                  <a:txBody>
                    <a:bodyPr/>
                    <a:lstStyle/>
                    <a:p>
                      <a:r>
                        <a:rPr lang="en-US" sz="1400" dirty="0"/>
                        <a:t>127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Ali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Com-ac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Commerce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Accounting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Nasr City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22415939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550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 Sep</a:t>
                      </a:r>
                    </a:p>
                  </a:txBody>
                  <a:tcPr marL="91441" marR="91441" marT="45716" marB="457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9">
                <a:tc>
                  <a:txBody>
                    <a:bodyPr/>
                    <a:lstStyle/>
                    <a:p>
                      <a:r>
                        <a:rPr lang="en-US" sz="1400" dirty="0"/>
                        <a:t>223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Karim</a:t>
                      </a:r>
                      <a:endParaRPr lang="en-US" sz="1400" dirty="0"/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Med-bio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Medicine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Biochemistry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Sheraton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22868456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600</a:t>
                      </a:r>
                    </a:p>
                  </a:txBody>
                  <a:tcPr marL="91441" marR="91441" marT="45716" marB="4571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 Sep</a:t>
                      </a:r>
                    </a:p>
                  </a:txBody>
                  <a:tcPr marL="91441" marR="91441" marT="45716" marB="457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180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239000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1NF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77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/>
              <a:t>Separate Repeating Groups into New Tables.</a:t>
            </a: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</a:rPr>
              <a:t>Repeating Groups  Fields that may be repeated several times for one document/entity</a:t>
            </a: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</a:rPr>
              <a:t>Create a new table containing the repeating data</a:t>
            </a: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</a:rPr>
              <a:t>The primary key of the table (repeating group) is always a composite key; Usually document number and a field uniquely describing the repeating line, like an item number.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68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b="1" dirty="0">
              <a:solidFill>
                <a:schemeClr val="tx1"/>
              </a:solidFill>
            </a:endParaRPr>
          </a:p>
          <a:p>
            <a:pPr algn="l" rtl="0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Platform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u="sng" dirty="0">
                <a:solidFill>
                  <a:schemeClr val="tx1"/>
                </a:solidFill>
              </a:rPr>
              <a:t>pfname</a:t>
            </a:r>
            <a:r>
              <a:rPr lang="en-US" dirty="0">
                <a:solidFill>
                  <a:schemeClr val="tx1"/>
                </a:solidFill>
              </a:rPr>
              <a:t> , pfdesc , pfgraduate</a:t>
            </a:r>
          </a:p>
          <a:p>
            <a:pPr algn="l" rtl="0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Students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u="sng" dirty="0">
                <a:solidFill>
                  <a:schemeClr val="tx1"/>
                </a:solidFill>
              </a:rPr>
              <a:t>pfname, appno</a:t>
            </a:r>
            <a:r>
              <a:rPr lang="en-US" dirty="0">
                <a:solidFill>
                  <a:schemeClr val="tx1"/>
                </a:solidFill>
              </a:rPr>
              <a:t>, name , faculty , major , address, Foundgrade, attd , start_date</a:t>
            </a:r>
          </a:p>
          <a:p>
            <a:pPr algn="l" rtl="0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Std_Tel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u="sng" dirty="0">
                <a:solidFill>
                  <a:schemeClr val="tx1"/>
                </a:solidFill>
              </a:rPr>
              <a:t>appno, telno</a:t>
            </a:r>
          </a:p>
          <a:p>
            <a:pPr algn="l" rt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239000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1NF</a:t>
            </a:r>
          </a:p>
        </p:txBody>
      </p:sp>
    </p:spTree>
    <p:extLst>
      <p:ext uri="{BB962C8B-B14F-4D97-AF65-F5344CB8AC3E}">
        <p14:creationId xmlns:p14="http://schemas.microsoft.com/office/powerpoint/2010/main" val="3990573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239000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2NF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467600" cy="4419600"/>
          </a:xfrm>
        </p:spPr>
        <p:txBody>
          <a:bodyPr/>
          <a:lstStyle/>
          <a:p>
            <a:pPr algn="l" rtl="0"/>
            <a:r>
              <a:rPr lang="en-US" b="1" dirty="0"/>
              <a:t>Students</a:t>
            </a:r>
            <a:r>
              <a:rPr lang="en-US" dirty="0"/>
              <a:t>: </a:t>
            </a:r>
            <a:r>
              <a:rPr lang="en-US" u="sng" dirty="0"/>
              <a:t>appno</a:t>
            </a:r>
            <a:r>
              <a:rPr lang="en-US" dirty="0"/>
              <a:t>, name , f-code, faculty , major , address</a:t>
            </a:r>
          </a:p>
          <a:p>
            <a:pPr algn="l" rtl="0"/>
            <a:r>
              <a:rPr lang="en-US" b="1" dirty="0" err="1"/>
              <a:t>Students_pf</a:t>
            </a:r>
            <a:r>
              <a:rPr lang="en-US" dirty="0"/>
              <a:t>: </a:t>
            </a:r>
            <a:r>
              <a:rPr lang="en-US" u="sng" dirty="0" err="1"/>
              <a:t>pfname,appno</a:t>
            </a:r>
            <a:r>
              <a:rPr lang="en-US" dirty="0"/>
              <a:t>, Foundgrade, attd , start_date </a:t>
            </a:r>
          </a:p>
          <a:p>
            <a:pPr algn="l" rtl="0"/>
            <a:endParaRPr lang="en-US" b="1" dirty="0">
              <a:solidFill>
                <a:schemeClr val="accent1"/>
              </a:solidFill>
            </a:endParaRPr>
          </a:p>
          <a:p>
            <a:pPr algn="l" rtl="0"/>
            <a:r>
              <a:rPr lang="en-US" b="1" dirty="0">
                <a:solidFill>
                  <a:schemeClr val="accent1"/>
                </a:solidFill>
              </a:rPr>
              <a:t>Unchanged Tables</a:t>
            </a:r>
          </a:p>
          <a:p>
            <a:pPr algn="l" rtl="0"/>
            <a:r>
              <a:rPr lang="en-US" b="1" dirty="0"/>
              <a:t>Platform </a:t>
            </a:r>
            <a:r>
              <a:rPr lang="en-US" dirty="0"/>
              <a:t>:</a:t>
            </a:r>
            <a:r>
              <a:rPr lang="en-US" u="sng" dirty="0"/>
              <a:t>pfname</a:t>
            </a:r>
            <a:r>
              <a:rPr lang="en-US" dirty="0"/>
              <a:t> , pfdesc , pfgraduate</a:t>
            </a:r>
            <a:endParaRPr lang="en-US" b="1" dirty="0"/>
          </a:p>
          <a:p>
            <a:pPr algn="l" rtl="0"/>
            <a:r>
              <a:rPr lang="en-US" b="1" dirty="0"/>
              <a:t>Std_Tel</a:t>
            </a:r>
            <a:r>
              <a:rPr lang="en-US" dirty="0"/>
              <a:t>: </a:t>
            </a:r>
            <a:r>
              <a:rPr lang="en-US" u="sng" dirty="0"/>
              <a:t>appno, telno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2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239000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3NF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467600" cy="4419600"/>
          </a:xfrm>
        </p:spPr>
        <p:txBody>
          <a:bodyPr/>
          <a:lstStyle/>
          <a:p>
            <a:pPr algn="l" rtl="0"/>
            <a:r>
              <a:rPr lang="en-US" b="1" dirty="0"/>
              <a:t>Students</a:t>
            </a:r>
            <a:r>
              <a:rPr lang="en-US" dirty="0"/>
              <a:t>: </a:t>
            </a:r>
            <a:r>
              <a:rPr lang="en-US" u="sng" dirty="0"/>
              <a:t>appno</a:t>
            </a:r>
            <a:r>
              <a:rPr lang="en-US" dirty="0"/>
              <a:t>, name , address, f-code</a:t>
            </a:r>
          </a:p>
          <a:p>
            <a:pPr algn="l" rtl="0"/>
            <a:r>
              <a:rPr lang="en-US" b="1" dirty="0" err="1"/>
              <a:t>Fac_majors</a:t>
            </a:r>
            <a:r>
              <a:rPr lang="en-US" dirty="0" err="1"/>
              <a:t>:faculty</a:t>
            </a:r>
            <a:r>
              <a:rPr lang="en-US" dirty="0"/>
              <a:t> , major , </a:t>
            </a:r>
            <a:r>
              <a:rPr lang="en-US" u="sng" dirty="0"/>
              <a:t>f-code</a:t>
            </a:r>
          </a:p>
          <a:p>
            <a:pPr algn="l" rtl="0"/>
            <a:endParaRPr lang="en-US" dirty="0"/>
          </a:p>
          <a:p>
            <a:pPr algn="l" rtl="0"/>
            <a:r>
              <a:rPr lang="en-US" b="1" dirty="0">
                <a:solidFill>
                  <a:schemeClr val="accent1"/>
                </a:solidFill>
              </a:rPr>
              <a:t>Unchanged Tables</a:t>
            </a:r>
          </a:p>
          <a:p>
            <a:pPr algn="l" rtl="0"/>
            <a:r>
              <a:rPr lang="en-US" b="1" dirty="0"/>
              <a:t>Platform </a:t>
            </a:r>
            <a:r>
              <a:rPr lang="en-US" dirty="0"/>
              <a:t>:</a:t>
            </a:r>
            <a:r>
              <a:rPr lang="en-US" u="sng" dirty="0"/>
              <a:t>pfname</a:t>
            </a:r>
            <a:r>
              <a:rPr lang="en-US" dirty="0"/>
              <a:t> , pfdesc , pfgraduate</a:t>
            </a:r>
            <a:endParaRPr lang="en-US" b="1" dirty="0"/>
          </a:p>
          <a:p>
            <a:pPr algn="l" rtl="0"/>
            <a:r>
              <a:rPr lang="en-US" b="1" dirty="0"/>
              <a:t>Std_Tel</a:t>
            </a:r>
            <a:r>
              <a:rPr lang="en-US" dirty="0"/>
              <a:t>: </a:t>
            </a:r>
            <a:r>
              <a:rPr lang="en-US" u="sng" dirty="0"/>
              <a:t>appno, telno</a:t>
            </a:r>
          </a:p>
          <a:p>
            <a:pPr algn="l" rtl="0"/>
            <a:r>
              <a:rPr lang="en-US" b="1" dirty="0" err="1"/>
              <a:t>Students_pf</a:t>
            </a:r>
            <a:r>
              <a:rPr lang="en-US" dirty="0"/>
              <a:t>: </a:t>
            </a:r>
            <a:r>
              <a:rPr lang="en-US" u="sng" dirty="0" err="1"/>
              <a:t>pfname,appno</a:t>
            </a:r>
            <a:r>
              <a:rPr lang="en-US" dirty="0"/>
              <a:t>, Foundgrade, attd , start_date 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45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239000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Case Study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534400" cy="5301343"/>
          </a:xfrm>
        </p:spPr>
        <p:txBody>
          <a:bodyPr>
            <a:normAutofit fontScale="70000" lnSpcReduction="20000"/>
          </a:bodyPr>
          <a:lstStyle/>
          <a:p>
            <a:pPr algn="just" rtl="0">
              <a:lnSpc>
                <a:spcPct val="16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FF0000"/>
                </a:solidFill>
              </a:rPr>
              <a:t>Relation (s#, country, currency, p#, qty) </a:t>
            </a:r>
          </a:p>
          <a:p>
            <a:pPr algn="just" rtl="0">
              <a:lnSpc>
                <a:spcPct val="160000"/>
              </a:lnSpc>
              <a:buFont typeface="Wingdings" pitchFamily="2" charset="2"/>
              <a:buNone/>
            </a:pPr>
            <a:r>
              <a:rPr lang="en-US" sz="2800" dirty="0"/>
              <a:t>where </a:t>
            </a:r>
          </a:p>
          <a:p>
            <a:pPr algn="just" rtl="0">
              <a:lnSpc>
                <a:spcPct val="16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FF9933"/>
                </a:solidFill>
              </a:rPr>
              <a:t>s#</a:t>
            </a:r>
            <a:r>
              <a:rPr lang="en-US" sz="2800" dirty="0"/>
              <a:t> supplier identification number (this is the primary key) </a:t>
            </a:r>
          </a:p>
          <a:p>
            <a:pPr algn="just" rtl="0">
              <a:lnSpc>
                <a:spcPct val="16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FF9933"/>
                </a:solidFill>
              </a:rPr>
              <a:t>country</a:t>
            </a:r>
            <a:r>
              <a:rPr lang="en-US" sz="2800" dirty="0"/>
              <a:t> name of country where supplier is located</a:t>
            </a:r>
          </a:p>
          <a:p>
            <a:pPr algn="just" rtl="0">
              <a:lnSpc>
                <a:spcPct val="16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FF9933"/>
                </a:solidFill>
              </a:rPr>
              <a:t>currency:</a:t>
            </a:r>
            <a:r>
              <a:rPr lang="en-US" sz="2800" dirty="0"/>
              <a:t> Currency of the country of each supplier</a:t>
            </a:r>
          </a:p>
          <a:p>
            <a:pPr algn="just" rtl="0">
              <a:lnSpc>
                <a:spcPct val="16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FF9933"/>
                </a:solidFill>
              </a:rPr>
              <a:t>p#</a:t>
            </a:r>
            <a:r>
              <a:rPr lang="en-US" sz="2800" dirty="0"/>
              <a:t> part number of part supplied </a:t>
            </a:r>
          </a:p>
          <a:p>
            <a:pPr algn="just" rtl="0">
              <a:lnSpc>
                <a:spcPct val="16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FF9933"/>
                </a:solidFill>
              </a:rPr>
              <a:t>qty</a:t>
            </a:r>
            <a:r>
              <a:rPr lang="en-US" sz="2800" dirty="0"/>
              <a:t> quantity of parts supplied to date</a:t>
            </a:r>
          </a:p>
          <a:p>
            <a:pPr algn="just" rtl="0">
              <a:lnSpc>
                <a:spcPct val="160000"/>
              </a:lnSpc>
              <a:buFont typeface="Wingdings" pitchFamily="2" charset="2"/>
              <a:buNone/>
            </a:pPr>
            <a:endParaRPr lang="en-US" sz="2800" dirty="0"/>
          </a:p>
          <a:p>
            <a:pPr algn="just" rtl="0">
              <a:lnSpc>
                <a:spcPct val="160000"/>
              </a:lnSpc>
              <a:buFont typeface="Wingdings" pitchFamily="2" charset="2"/>
              <a:buNone/>
            </a:pPr>
            <a:r>
              <a:rPr lang="en-US" sz="2800" dirty="0"/>
              <a:t>In order to uniquely associate quantity supplied (qty) with part (p#) and supplier (s#), a composite primary key composed of </a:t>
            </a:r>
            <a:r>
              <a:rPr lang="en-US" sz="2800" dirty="0">
                <a:solidFill>
                  <a:srgbClr val="FF0000"/>
                </a:solidFill>
              </a:rPr>
              <a:t>s# and p# is used. </a:t>
            </a:r>
          </a:p>
        </p:txBody>
      </p:sp>
    </p:spTree>
    <p:extLst>
      <p:ext uri="{BB962C8B-B14F-4D97-AF65-F5344CB8AC3E}">
        <p14:creationId xmlns:p14="http://schemas.microsoft.com/office/powerpoint/2010/main" val="193367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551" y="378750"/>
            <a:ext cx="2601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Normalization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551" y="838200"/>
            <a:ext cx="800336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rtl="0">
              <a:lnSpc>
                <a:spcPct val="150000"/>
              </a:lnSpc>
              <a:buFont typeface="Arial" pitchFamily="34" charset="0"/>
              <a:buChar char="•"/>
              <a:tabLst>
                <a:tab pos="274638" algn="l"/>
              </a:tabLst>
            </a:pPr>
            <a:r>
              <a:rPr lang="en-US" sz="2800" dirty="0"/>
              <a:t> Process of organizing data to minimize duplication.</a:t>
            </a:r>
          </a:p>
          <a:p>
            <a:pPr marL="457200" indent="-457200" algn="just" rtl="0">
              <a:lnSpc>
                <a:spcPct val="150000"/>
              </a:lnSpc>
              <a:buFont typeface="Arial" pitchFamily="34" charset="0"/>
              <a:buChar char="•"/>
              <a:tabLst>
                <a:tab pos="274638" algn="l"/>
              </a:tabLst>
            </a:pPr>
            <a:r>
              <a:rPr lang="en-US" sz="2800" dirty="0"/>
              <a:t>The process of decomposing unsatisfactory "bad" relations by breaking up their attributes into smaller relations</a:t>
            </a:r>
          </a:p>
          <a:p>
            <a:pPr marL="457200" indent="-457200" algn="just" rtl="0">
              <a:lnSpc>
                <a:spcPct val="150000"/>
              </a:lnSpc>
              <a:buFont typeface="Arial" pitchFamily="34" charset="0"/>
              <a:buChar char="•"/>
              <a:tabLst>
                <a:tab pos="274638" algn="l"/>
              </a:tabLst>
            </a:pPr>
            <a:r>
              <a:rPr lang="en-US" sz="2800" dirty="0"/>
              <a:t>Guide in designing relational database by removing repeating groups and duplicates from relational tables.</a:t>
            </a:r>
          </a:p>
        </p:txBody>
      </p:sp>
    </p:spTree>
    <p:extLst>
      <p:ext uri="{BB962C8B-B14F-4D97-AF65-F5344CB8AC3E}">
        <p14:creationId xmlns:p14="http://schemas.microsoft.com/office/powerpoint/2010/main" val="341916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78751"/>
            <a:ext cx="2601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Normalization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335" y="1219200"/>
            <a:ext cx="8003367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tabLst>
                <a:tab pos="274638" algn="l"/>
              </a:tabLst>
            </a:pPr>
            <a:r>
              <a:rPr lang="en-US" sz="2800" u="sng" dirty="0"/>
              <a:t>Normalization avoids: </a:t>
            </a:r>
          </a:p>
          <a:p>
            <a:pPr marL="1371600" lvl="2" indent="-457200" algn="l" rtl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800" dirty="0"/>
              <a:t>Duplication of Data</a:t>
            </a:r>
          </a:p>
          <a:p>
            <a:pPr marL="1371600" lvl="2" indent="-457200" algn="l" rtl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800" dirty="0"/>
              <a:t>Insert Anomaly</a:t>
            </a:r>
          </a:p>
          <a:p>
            <a:pPr marL="1371600" lvl="2" indent="-457200" algn="l" rtl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800" dirty="0">
                <a:cs typeface="Arial" charset="0"/>
              </a:rPr>
              <a:t>Delete Anomaly</a:t>
            </a:r>
          </a:p>
          <a:p>
            <a:pPr marL="1371600" lvl="2" indent="-457200" algn="l" rtl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800" dirty="0">
                <a:cs typeface="Arial" charset="0"/>
              </a:rPr>
              <a:t>Update Anomaly</a:t>
            </a:r>
          </a:p>
          <a:p>
            <a:pPr marL="1371600" lvl="2" indent="-457200" algn="l" rtl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800" dirty="0">
                <a:cs typeface="Arial" charset="0"/>
              </a:rPr>
              <a:t>Frequent Null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549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D:\BMP\ch14_elmasri04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6" t="15060" r="9540" b="6198"/>
          <a:stretch/>
        </p:blipFill>
        <p:spPr bwMode="auto">
          <a:xfrm>
            <a:off x="349399" y="992777"/>
            <a:ext cx="8678851" cy="4245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0660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1599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Relation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165" y="923866"/>
            <a:ext cx="855201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tabLst>
                <a:tab pos="274638" algn="l"/>
              </a:tabLst>
            </a:pPr>
            <a:r>
              <a:rPr lang="en-US" sz="2800" dirty="0"/>
              <a:t>•	Relational DBMS products store data in  the form of relations (Special type of tables)</a:t>
            </a:r>
          </a:p>
          <a:p>
            <a:pPr algn="just" rtl="0">
              <a:lnSpc>
                <a:spcPct val="150000"/>
              </a:lnSpc>
              <a:tabLst>
                <a:tab pos="274638" algn="l"/>
              </a:tabLst>
            </a:pPr>
            <a:r>
              <a:rPr lang="en-US" sz="2800" dirty="0"/>
              <a:t>•	</a:t>
            </a:r>
            <a:r>
              <a:rPr lang="en-US" sz="2800" u="sng" dirty="0"/>
              <a:t>Relation characteristics:</a:t>
            </a:r>
          </a:p>
          <a:p>
            <a:pPr lvl="1" algn="just" rtl="0">
              <a:tabLst>
                <a:tab pos="274638" algn="l"/>
              </a:tabLst>
            </a:pPr>
            <a:r>
              <a:rPr lang="en-US" sz="2800" dirty="0"/>
              <a:t>o	Row contains data about the entity.</a:t>
            </a:r>
          </a:p>
          <a:p>
            <a:pPr lvl="1" algn="just" rtl="0">
              <a:tabLst>
                <a:tab pos="274638" algn="l"/>
              </a:tabLst>
            </a:pPr>
            <a:r>
              <a:rPr lang="en-US" sz="2800" dirty="0"/>
              <a:t>o	Column contains data about attribute of an entity.</a:t>
            </a:r>
          </a:p>
          <a:p>
            <a:pPr lvl="1" algn="just" rtl="0">
              <a:tabLst>
                <a:tab pos="274638" algn="l"/>
              </a:tabLst>
            </a:pPr>
            <a:r>
              <a:rPr lang="en-US" sz="2800" dirty="0"/>
              <a:t>o	Cell of the table holds a single value.</a:t>
            </a:r>
          </a:p>
          <a:p>
            <a:pPr lvl="1" algn="just" rtl="0">
              <a:tabLst>
                <a:tab pos="274638" algn="l"/>
              </a:tabLst>
            </a:pPr>
            <a:r>
              <a:rPr lang="en-US" sz="2800" dirty="0"/>
              <a:t>o	All entries in a column are of the same kind.</a:t>
            </a:r>
          </a:p>
          <a:p>
            <a:pPr lvl="1" algn="just" rtl="0">
              <a:tabLst>
                <a:tab pos="274638" algn="l"/>
              </a:tabLst>
            </a:pPr>
            <a:r>
              <a:rPr lang="en-US" sz="2800" dirty="0"/>
              <a:t>o	Each column has a unique name.</a:t>
            </a:r>
          </a:p>
          <a:p>
            <a:pPr lvl="1" algn="just" rtl="0">
              <a:tabLst>
                <a:tab pos="274638" algn="l"/>
              </a:tabLst>
            </a:pPr>
            <a:r>
              <a:rPr lang="en-US" sz="2800" dirty="0"/>
              <a:t>o	Columns order is unimportant.</a:t>
            </a:r>
          </a:p>
          <a:p>
            <a:pPr lvl="1" algn="just" rtl="0">
              <a:tabLst>
                <a:tab pos="274638" algn="l"/>
              </a:tabLst>
            </a:pPr>
            <a:r>
              <a:rPr lang="en-US" sz="2800" dirty="0"/>
              <a:t>o	Rows order is unimportant.</a:t>
            </a:r>
          </a:p>
          <a:p>
            <a:pPr lvl="1" algn="just" rtl="0">
              <a:tabLst>
                <a:tab pos="274638" algn="l"/>
              </a:tabLst>
            </a:pPr>
            <a:r>
              <a:rPr lang="en-US" sz="2800" dirty="0"/>
              <a:t>o	No two rows are identical.</a:t>
            </a:r>
          </a:p>
        </p:txBody>
      </p:sp>
    </p:spTree>
    <p:extLst>
      <p:ext uri="{BB962C8B-B14F-4D97-AF65-F5344CB8AC3E}">
        <p14:creationId xmlns:p14="http://schemas.microsoft.com/office/powerpoint/2010/main" val="385272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2110" y="378751"/>
            <a:ext cx="2027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Keys Types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198232"/>
            <a:ext cx="7743690" cy="5142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lnSpc>
                <a:spcPct val="200000"/>
              </a:lnSpc>
              <a:tabLst>
                <a:tab pos="274638" algn="l"/>
              </a:tabLst>
            </a:pPr>
            <a:r>
              <a:rPr lang="en-US" sz="2800" dirty="0"/>
              <a:t>•	One or more columns “Composite” of a relation that identifies a row.</a:t>
            </a:r>
          </a:p>
          <a:p>
            <a:pPr algn="just" rtl="0">
              <a:lnSpc>
                <a:spcPct val="200000"/>
              </a:lnSpc>
              <a:tabLst>
                <a:tab pos="274638" algn="l"/>
              </a:tabLst>
            </a:pPr>
            <a:r>
              <a:rPr lang="en-US" sz="2800" dirty="0"/>
              <a:t>•	Relation has One unique PK  </a:t>
            </a:r>
          </a:p>
          <a:p>
            <a:pPr algn="just" rtl="0">
              <a:lnSpc>
                <a:spcPct val="200000"/>
              </a:lnSpc>
              <a:tabLst>
                <a:tab pos="274638" algn="l"/>
              </a:tabLst>
            </a:pPr>
            <a:r>
              <a:rPr lang="en-US" sz="2800" dirty="0"/>
              <a:t>•	Relation may have additional unique keys (Candidate Keys) </a:t>
            </a:r>
          </a:p>
          <a:p>
            <a:pPr algn="just" rtl="0">
              <a:lnSpc>
                <a:spcPct val="200000"/>
              </a:lnSpc>
              <a:tabLst>
                <a:tab pos="274638" algn="l"/>
              </a:tabLs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198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25" y="378751"/>
            <a:ext cx="2281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Redundancy</a:t>
            </a:r>
          </a:p>
        </p:txBody>
      </p:sp>
      <p:sp>
        <p:nvSpPr>
          <p:cNvPr id="7" name="Rectangle 6"/>
          <p:cNvSpPr/>
          <p:nvPr/>
        </p:nvSpPr>
        <p:spPr>
          <a:xfrm>
            <a:off x="439588" y="1204634"/>
            <a:ext cx="8552012" cy="519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tabLst>
                <a:tab pos="274638" algn="l"/>
              </a:tabLst>
            </a:pPr>
            <a:r>
              <a:rPr lang="en-US" sz="2800" dirty="0"/>
              <a:t>•	The data is redundant if two or more identical values can be deleted without info being lost.</a:t>
            </a:r>
          </a:p>
          <a:p>
            <a:pPr algn="just" rtl="0">
              <a:lnSpc>
                <a:spcPct val="150000"/>
              </a:lnSpc>
              <a:tabLst>
                <a:tab pos="274638" algn="l"/>
              </a:tabLst>
            </a:pPr>
            <a:r>
              <a:rPr lang="en-US" sz="2800" dirty="0"/>
              <a:t>•	Information is duplicated when the same data is stored more than once.</a:t>
            </a:r>
          </a:p>
          <a:p>
            <a:pPr algn="just" rtl="0">
              <a:lnSpc>
                <a:spcPct val="150000"/>
              </a:lnSpc>
              <a:tabLst>
                <a:tab pos="274638" algn="l"/>
              </a:tabLst>
            </a:pPr>
            <a:r>
              <a:rPr lang="en-US" sz="2800" dirty="0"/>
              <a:t>•	Duplicated data is not a problem unless it is also redundant.</a:t>
            </a:r>
          </a:p>
          <a:p>
            <a:pPr algn="just" rtl="0">
              <a:lnSpc>
                <a:spcPct val="150000"/>
              </a:lnSpc>
              <a:tabLst>
                <a:tab pos="274638" algn="l"/>
              </a:tabLst>
            </a:pPr>
            <a:r>
              <a:rPr lang="en-US" sz="2800" dirty="0"/>
              <a:t>•	Redundant data stores the same piece of information more than once.</a:t>
            </a:r>
          </a:p>
        </p:txBody>
      </p:sp>
    </p:spTree>
    <p:extLst>
      <p:ext uri="{BB962C8B-B14F-4D97-AF65-F5344CB8AC3E}">
        <p14:creationId xmlns:p14="http://schemas.microsoft.com/office/powerpoint/2010/main" val="982294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1915C041D234DB7038381C78C7B29" ma:contentTypeVersion="14" ma:contentTypeDescription="Create a new document." ma:contentTypeScope="" ma:versionID="55e324174b680fbd8c458ccd8ef6fdea">
  <xsd:schema xmlns:xsd="http://www.w3.org/2001/XMLSchema" xmlns:xs="http://www.w3.org/2001/XMLSchema" xmlns:p="http://schemas.microsoft.com/office/2006/metadata/properties" xmlns:ns2="7da998e5-79da-4052-852c-6a57b6178f71" xmlns:ns3="970461df-4378-4849-95d0-2df00632bbc5" targetNamespace="http://schemas.microsoft.com/office/2006/metadata/properties" ma:root="true" ma:fieldsID="1486d17e5e3932ab3758f8ba5f638950" ns2:_="" ns3:_="">
    <xsd:import namespace="7da998e5-79da-4052-852c-6a57b6178f71"/>
    <xsd:import namespace="970461df-4378-4849-95d0-2df00632bb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998e5-79da-4052-852c-6a57b6178f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0461df-4378-4849-95d0-2df00632bbc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e88e92e-284f-4314-a412-5baf6c7125b3}" ma:internalName="TaxCatchAll" ma:showField="CatchAllData" ma:web="970461df-4378-4849-95d0-2df00632bb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da998e5-79da-4052-852c-6a57b6178f71">
      <Terms xmlns="http://schemas.microsoft.com/office/infopath/2007/PartnerControls"/>
    </lcf76f155ced4ddcb4097134ff3c332f>
    <TaxCatchAll xmlns="970461df-4378-4849-95d0-2df00632bbc5" xsi:nil="true"/>
  </documentManagement>
</p:properties>
</file>

<file path=customXml/itemProps1.xml><?xml version="1.0" encoding="utf-8"?>
<ds:datastoreItem xmlns:ds="http://schemas.openxmlformats.org/officeDocument/2006/customXml" ds:itemID="{593F0C60-E012-42DD-9612-CA3163936B18}"/>
</file>

<file path=customXml/itemProps2.xml><?xml version="1.0" encoding="utf-8"?>
<ds:datastoreItem xmlns:ds="http://schemas.openxmlformats.org/officeDocument/2006/customXml" ds:itemID="{618C1927-4466-4382-88F4-21E88D69321E}"/>
</file>

<file path=customXml/itemProps3.xml><?xml version="1.0" encoding="utf-8"?>
<ds:datastoreItem xmlns:ds="http://schemas.openxmlformats.org/officeDocument/2006/customXml" ds:itemID="{6A8D41B1-F748-49B1-B9C4-AA8889BF7349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8773</TotalTime>
  <Words>1570</Words>
  <Application>Microsoft Office PowerPoint</Application>
  <PresentationFormat>On-screen Show (4:3)</PresentationFormat>
  <Paragraphs>273</Paragraphs>
  <Slides>36</Slides>
  <Notes>14</Notes>
  <HiddenSlides>1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BostonII</vt:lpstr>
      <vt:lpstr>Calibri</vt:lpstr>
      <vt:lpstr>Times New Roman</vt:lpstr>
      <vt:lpstr>Wingdings</vt:lpstr>
      <vt:lpstr>Thermal</vt:lpstr>
      <vt:lpstr>PowerPoint Presentation</vt:lpstr>
      <vt:lpstr>PowerPoint Presentation</vt:lpstr>
      <vt:lpstr>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Normal Form</vt:lpstr>
      <vt:lpstr>PowerPoint Presentation</vt:lpstr>
      <vt:lpstr>Second Normal Form</vt:lpstr>
      <vt:lpstr>Second Normal Form</vt:lpstr>
      <vt:lpstr>keys and dependencies</vt:lpstr>
      <vt:lpstr>PowerPoint Presentation</vt:lpstr>
      <vt:lpstr>PowerPoint Presentation</vt:lpstr>
      <vt:lpstr>Third Normal Form</vt:lpstr>
      <vt:lpstr>Transitive Dependency</vt:lpstr>
      <vt:lpstr>PowerPoint Presentation</vt:lpstr>
      <vt:lpstr>PowerPoint Presentation</vt:lpstr>
      <vt:lpstr>Example 1</vt:lpstr>
      <vt:lpstr>PowerPoint Presentation</vt:lpstr>
      <vt:lpstr>PowerPoint Presentation</vt:lpstr>
      <vt:lpstr>PowerPoint Presentation</vt:lpstr>
      <vt:lpstr>ITI Example</vt:lpstr>
      <vt:lpstr>1NF</vt:lpstr>
      <vt:lpstr>1NF</vt:lpstr>
      <vt:lpstr>2NF</vt:lpstr>
      <vt:lpstr>3NF</vt:lpstr>
      <vt:lpstr>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EDU-Doaa</dc:creator>
  <cp:lastModifiedBy>Mcit</cp:lastModifiedBy>
  <cp:revision>59</cp:revision>
  <dcterms:created xsi:type="dcterms:W3CDTF">2013-09-30T08:42:05Z</dcterms:created>
  <dcterms:modified xsi:type="dcterms:W3CDTF">2022-09-25T12:42:24Z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0x010100DEE1915C041D234DB7038381C78C7B29</vt:lpwstr>
  </property>
</Properties>
</file>