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7" r:id="rId5"/>
    <p:sldId id="264" r:id="rId6"/>
    <p:sldId id="269" r:id="rId7"/>
    <p:sldId id="271" r:id="rId8"/>
    <p:sldId id="268" r:id="rId9"/>
    <p:sldId id="270" r:id="rId10"/>
    <p:sldId id="272" r:id="rId11"/>
    <p:sldId id="263" r:id="rId12"/>
    <p:sldId id="265" r:id="rId13"/>
    <p:sldId id="262" r:id="rId14"/>
    <p:sldId id="266" r:id="rId15"/>
    <p:sldId id="260" r:id="rId16"/>
    <p:sldId id="25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3A1F-6AB9-4E2C-927A-3FBF133DAC4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C6D5-E99F-420F-83A4-F9F35B93407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3A1F-6AB9-4E2C-927A-3FBF133DAC4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C6D5-E99F-420F-83A4-F9F35B9340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3A1F-6AB9-4E2C-927A-3FBF133DAC4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C6D5-E99F-420F-83A4-F9F35B9340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3A1F-6AB9-4E2C-927A-3FBF133DAC4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C6D5-E99F-420F-83A4-F9F35B9340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3A1F-6AB9-4E2C-927A-3FBF133DAC4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C6D5-E99F-420F-83A4-F9F35B93407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3A1F-6AB9-4E2C-927A-3FBF133DAC4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C6D5-E99F-420F-83A4-F9F35B9340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3A1F-6AB9-4E2C-927A-3FBF133DAC4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C6D5-E99F-420F-83A4-F9F35B93407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3A1F-6AB9-4E2C-927A-3FBF133DAC4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C6D5-E99F-420F-83A4-F9F35B9340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3A1F-6AB9-4E2C-927A-3FBF133DAC4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C6D5-E99F-420F-83A4-F9F35B9340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3A1F-6AB9-4E2C-927A-3FBF133DAC4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C6D5-E99F-420F-83A4-F9F35B9340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3A1F-6AB9-4E2C-927A-3FBF133DAC4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C6D5-E99F-420F-83A4-F9F35B9340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7333A1F-6AB9-4E2C-927A-3FBF133DAC4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2AAC6D5-E99F-420F-83A4-F9F35B9340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/>
          <a:lstStyle/>
          <a:p>
            <a:r>
              <a:rPr lang="en-US" sz="4000" dirty="0" smtClean="0"/>
              <a:t>Inter-process Communications for Robotics Applications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Edward M. Roderick</a:t>
            </a:r>
          </a:p>
          <a:p>
            <a:r>
              <a:rPr lang="en-US" dirty="0" smtClean="0"/>
              <a:t>Advisor: Dan </a:t>
            </a:r>
            <a:r>
              <a:rPr lang="en-US" dirty="0" err="1" smtClean="0"/>
              <a:t>Lofaro</a:t>
            </a:r>
            <a:r>
              <a:rPr lang="en-US" dirty="0" smtClean="0"/>
              <a:t> </a:t>
            </a:r>
            <a:r>
              <a:rPr lang="en-US" dirty="0" err="1" smtClean="0"/>
              <a:t>Ph.D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257799"/>
            <a:ext cx="2598352" cy="11651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906939"/>
            <a:ext cx="2362200" cy="15160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85800" y="3411474"/>
            <a:ext cx="8001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72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924800" cy="990600"/>
          </a:xfrm>
        </p:spPr>
        <p:txBody>
          <a:bodyPr/>
          <a:lstStyle/>
          <a:p>
            <a:r>
              <a:rPr lang="en-US" sz="2500" dirty="0" smtClean="0"/>
              <a:t>ROS</a:t>
            </a:r>
            <a:endParaRPr lang="en-US" sz="2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739572"/>
            <a:ext cx="1523999" cy="6834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542697"/>
            <a:ext cx="1371600" cy="88028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8600" y="1295400"/>
            <a:ext cx="868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08653" y="2006047"/>
            <a:ext cx="43829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ROS excels at quickly incorporating off the shelf robots into large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Large community with modular open source nodes reduces development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 smtClean="0"/>
              <a:t>ROScore</a:t>
            </a:r>
            <a:r>
              <a:rPr lang="en-US" sz="1500" dirty="0" smtClean="0"/>
              <a:t> and heavy computation can be offloaded over computers defined in the </a:t>
            </a:r>
            <a:r>
              <a:rPr lang="en-US" sz="1500" dirty="0" err="1" smtClean="0"/>
              <a:t>ROSnetwork</a:t>
            </a:r>
            <a:r>
              <a:rPr lang="en-US" sz="1500" dirty="0" smtClean="0"/>
              <a:t> (TCP).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Allows for cheaper, smaller and more power efficient robots.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Ideal for educational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13" name="Rectangle 12"/>
          <p:cNvSpPr/>
          <p:nvPr/>
        </p:nvSpPr>
        <p:spPr>
          <a:xfrm>
            <a:off x="2322653" y="59436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01638">
              <a:tabLst>
                <a:tab pos="401638" algn="l"/>
              </a:tabLst>
            </a:pPr>
            <a:r>
              <a:rPr lang="pt-BR" sz="1000" dirty="0"/>
              <a:t>[12]	A. Araujo, D. Portugal, M. Couceiro, and R. Rocha, “Integrating </a:t>
            </a:r>
            <a:r>
              <a:rPr lang="en-US" sz="1000" dirty="0" err="1"/>
              <a:t>arduino</a:t>
            </a:r>
            <a:r>
              <a:rPr lang="en-US" sz="1000" dirty="0"/>
              <a:t>-based educational mobile robots in </a:t>
            </a:r>
            <a:r>
              <a:rPr lang="en-US" sz="1000" dirty="0" smtClean="0"/>
              <a:t> </a:t>
            </a:r>
            <a:r>
              <a:rPr lang="en-US" sz="1000" dirty="0" err="1" smtClean="0"/>
              <a:t>ros</a:t>
            </a:r>
            <a:r>
              <a:rPr lang="en-US" sz="1000" dirty="0"/>
              <a:t>,” in Autonomous Robot Systems (</a:t>
            </a:r>
            <a:r>
              <a:rPr lang="en-US" sz="1000" dirty="0" err="1"/>
              <a:t>Robotica</a:t>
            </a:r>
            <a:r>
              <a:rPr lang="en-US" sz="1000" dirty="0"/>
              <a:t>), 2013 13th International Conference on, April 2013, pp. </a:t>
            </a:r>
          </a:p>
          <a:p>
            <a:pPr defTabSz="401638">
              <a:tabLst>
                <a:tab pos="401638" algn="l"/>
              </a:tabLst>
            </a:pPr>
            <a:r>
              <a:rPr lang="en-US" sz="1000" dirty="0" smtClean="0"/>
              <a:t>1–6</a:t>
            </a:r>
            <a:r>
              <a:rPr lang="en-US" sz="1000" dirty="0"/>
              <a:t>.</a:t>
            </a:r>
            <a:endParaRPr lang="en-US" sz="1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352800" y="1149952"/>
            <a:ext cx="5599253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/>
              <a:t>Educational Platforms for ROS</a:t>
            </a: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0" y="2140552"/>
            <a:ext cx="3922476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34568" y="4819212"/>
            <a:ext cx="3599538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b="1" dirty="0" smtClean="0"/>
              <a:t>Figure 7: </a:t>
            </a:r>
            <a:r>
              <a:rPr lang="en-US" sz="1200" dirty="0" smtClean="0"/>
              <a:t>Network topology example with multiple robots, sensors, and tele-operation devices. All off the shelf hardware.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52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500" dirty="0" smtClean="0"/>
              <a:t>Typical System Layout</a:t>
            </a:r>
            <a:endParaRPr lang="en-US" sz="2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739572"/>
            <a:ext cx="1523999" cy="6834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542697"/>
            <a:ext cx="1371600" cy="8802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76400"/>
            <a:ext cx="8229600" cy="21712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28775" y="4520193"/>
            <a:ext cx="655320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Modular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Network communications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Integration of preexisting hardware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Choice software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Dealing with predetermined hardware communication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57500" y="3861423"/>
            <a:ext cx="327660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b="1" dirty="0" smtClean="0"/>
              <a:t>Figure 8: </a:t>
            </a:r>
            <a:r>
              <a:rPr lang="en-US" sz="1200" dirty="0" smtClean="0"/>
              <a:t>Typical layout of a robotic system</a:t>
            </a:r>
            <a:endParaRPr 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1295400"/>
            <a:ext cx="868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17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500" dirty="0" smtClean="0"/>
              <a:t>Test Setup</a:t>
            </a:r>
            <a:endParaRPr lang="en-US" sz="2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739572"/>
            <a:ext cx="1523999" cy="6834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542697"/>
            <a:ext cx="1371600" cy="8802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4" y="1620063"/>
            <a:ext cx="3824032" cy="236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797" y="3886200"/>
            <a:ext cx="4379903" cy="13716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9628" y="4039374"/>
            <a:ext cx="327660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b="1" dirty="0" smtClean="0"/>
              <a:t>Figure 9: </a:t>
            </a:r>
            <a:r>
              <a:rPr lang="en-US" sz="1200" dirty="0" smtClean="0"/>
              <a:t>Operational flow chart of test setup.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953000" y="5265698"/>
            <a:ext cx="327660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b="1" dirty="0" smtClean="0"/>
              <a:t>Figure 10: </a:t>
            </a:r>
            <a:r>
              <a:rPr lang="en-US" sz="1200" dirty="0" smtClean="0"/>
              <a:t>System diagram of test setup.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742978" y="1929451"/>
            <a:ext cx="369664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Single byte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Test message eliminates handshaking from results[7].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10,000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Millisecond accuracy of clock.</a:t>
            </a:r>
            <a:endParaRPr lang="en-US" sz="1500" dirty="0"/>
          </a:p>
        </p:txBody>
      </p:sp>
      <p:sp>
        <p:nvSpPr>
          <p:cNvPr id="14" name="Rectangle 13"/>
          <p:cNvSpPr/>
          <p:nvPr/>
        </p:nvSpPr>
        <p:spPr>
          <a:xfrm>
            <a:off x="2324100" y="589664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01638">
              <a:tabLst>
                <a:tab pos="401638" algn="l"/>
              </a:tabLst>
            </a:pPr>
            <a:r>
              <a:rPr lang="en-US" sz="1000" dirty="0"/>
              <a:t>[7]	D. K. Cho, S. H. Chun, J. G. </a:t>
            </a:r>
            <a:r>
              <a:rPr lang="en-US" sz="1000" dirty="0" err="1"/>
              <a:t>Ahn</a:t>
            </a:r>
            <a:r>
              <a:rPr lang="en-US" sz="1000" dirty="0"/>
              <a:t>, Y. S. Kwon, J. H. </a:t>
            </a:r>
            <a:r>
              <a:rPr lang="en-US" sz="1000" dirty="0" err="1"/>
              <a:t>Eom</a:t>
            </a:r>
            <a:r>
              <a:rPr lang="en-US" sz="1000" dirty="0"/>
              <a:t>, and Y. I. Kim, “A </a:t>
            </a:r>
            <a:r>
              <a:rPr lang="en-US" sz="1000" dirty="0" err="1"/>
              <a:t>udp</a:t>
            </a:r>
            <a:r>
              <a:rPr lang="en-US" sz="1000" dirty="0"/>
              <a:t>-based protocol for mobile 	robot control over wireless internet,” in Robot Communication and Coordination, 2009. ROBOCOMM ’09. </a:t>
            </a:r>
            <a:r>
              <a:rPr lang="en-US" sz="1000" dirty="0" smtClean="0"/>
              <a:t>Second </a:t>
            </a:r>
            <a:r>
              <a:rPr lang="en-US" sz="1000" dirty="0"/>
              <a:t>International Conference on, March 2009, pp. 1–4.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61291" y="4619367"/>
            <a:ext cx="40374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Link 1: UDP, TCP,  </a:t>
            </a:r>
            <a:r>
              <a:rPr lang="en-US" sz="1500" dirty="0" err="1" smtClean="0"/>
              <a:t>ZeroMQ</a:t>
            </a:r>
            <a:r>
              <a:rPr lang="en-US" sz="1500" dirty="0" smtClean="0"/>
              <a:t>, or ROS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Link 2: </a:t>
            </a:r>
            <a:r>
              <a:rPr lang="en-US" sz="1500" dirty="0"/>
              <a:t>UDP, TCP,  </a:t>
            </a:r>
            <a:r>
              <a:rPr lang="en-US" sz="1500" dirty="0" err="1"/>
              <a:t>ZeroMQ</a:t>
            </a:r>
            <a:r>
              <a:rPr lang="en-US" sz="1500" dirty="0" smtClean="0"/>
              <a:t>, ROS, or 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Laptop, Raspberry Pi, </a:t>
            </a:r>
            <a:r>
              <a:rPr lang="en-US" sz="1500" dirty="0" err="1" smtClean="0"/>
              <a:t>OpenCM</a:t>
            </a:r>
            <a:r>
              <a:rPr lang="en-US" sz="1500" dirty="0" smtClean="0"/>
              <a:t> (Arduino)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28600" y="1295400"/>
            <a:ext cx="868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27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500" dirty="0" smtClean="0"/>
              <a:t>Test Results: Network Communication (Link 1)</a:t>
            </a:r>
            <a:endParaRPr lang="en-US" sz="2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739572"/>
            <a:ext cx="1523999" cy="6834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542697"/>
            <a:ext cx="1371600" cy="8802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02080"/>
            <a:ext cx="4066571" cy="8793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855632"/>
            <a:ext cx="4023709" cy="8649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40891"/>
            <a:ext cx="4006088" cy="8784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512" y="2894443"/>
            <a:ext cx="4006088" cy="859788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48864"/>
              </p:ext>
            </p:extLst>
          </p:nvPr>
        </p:nvGraphicFramePr>
        <p:xfrm>
          <a:off x="2301413" y="4650058"/>
          <a:ext cx="4643105" cy="17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830"/>
                <a:gridCol w="770875"/>
                <a:gridCol w="762000"/>
                <a:gridCol w="838200"/>
                <a:gridCol w="838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UDP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TCP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ZMQ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ROS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Average (</a:t>
                      </a:r>
                      <a:r>
                        <a:rPr lang="en-US" sz="1200" dirty="0" err="1" smtClean="0"/>
                        <a:t>ms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3.834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3.829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5.285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13.09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Min (</a:t>
                      </a:r>
                      <a:r>
                        <a:rPr lang="en-US" sz="1200" dirty="0" err="1" smtClean="0"/>
                        <a:t>ms</a:t>
                      </a:r>
                      <a:r>
                        <a:rPr lang="en-US" sz="12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3.359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3.399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3.943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4.860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Max (</a:t>
                      </a:r>
                      <a:r>
                        <a:rPr lang="en-US" sz="1200" dirty="0" err="1" smtClean="0"/>
                        <a:t>ms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95.063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42.006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92.746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706.840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Std</a:t>
                      </a:r>
                      <a:r>
                        <a:rPr lang="en-US" sz="1200" dirty="0" smtClean="0"/>
                        <a:t> Deviation(</a:t>
                      </a:r>
                      <a:r>
                        <a:rPr lang="en-US" sz="1200" dirty="0" err="1" smtClean="0"/>
                        <a:t>ms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1.441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.768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3.639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12.921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1001" y="3754231"/>
            <a:ext cx="399037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b="1" dirty="0" smtClean="0"/>
              <a:t>Figure 12: </a:t>
            </a:r>
            <a:r>
              <a:rPr lang="en-US" sz="1200" dirty="0" smtClean="0"/>
              <a:t>TCP (Link 1) and UDP (Link 2) Test Results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2321884"/>
            <a:ext cx="3891628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b="1" dirty="0" smtClean="0"/>
              <a:t>Figure 11</a:t>
            </a:r>
            <a:r>
              <a:rPr lang="en-US" sz="1200" dirty="0" smtClean="0"/>
              <a:t>: UDP (Link 1 and 2) Test Results - Control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765040" y="2343867"/>
            <a:ext cx="415036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b="1" dirty="0" smtClean="0"/>
              <a:t>Figure 13: </a:t>
            </a:r>
            <a:r>
              <a:rPr lang="en-US" sz="1200" dirty="0" smtClean="0"/>
              <a:t>ZMQ (Link 1) and UDP (Link 2) Test Results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64964" y="3774939"/>
            <a:ext cx="397256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b="1" dirty="0" smtClean="0"/>
              <a:t>Figure 14: </a:t>
            </a:r>
            <a:r>
              <a:rPr lang="en-US" sz="1200" dirty="0" smtClean="0"/>
              <a:t>ROS (Link 1 and Link 2) Test Results</a:t>
            </a:r>
            <a:endParaRPr lang="en-US" sz="12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8600" y="1295400"/>
            <a:ext cx="868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5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500" dirty="0" smtClean="0"/>
              <a:t>Test Results: Internal Communication (Link 2)</a:t>
            </a:r>
            <a:endParaRPr lang="en-US" sz="2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739572"/>
            <a:ext cx="1523999" cy="6834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542697"/>
            <a:ext cx="1371600" cy="880281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30328"/>
              </p:ext>
            </p:extLst>
          </p:nvPr>
        </p:nvGraphicFramePr>
        <p:xfrm>
          <a:off x="2148464" y="5015672"/>
          <a:ext cx="5032999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830"/>
                <a:gridCol w="652993"/>
                <a:gridCol w="689293"/>
                <a:gridCol w="773430"/>
                <a:gridCol w="773430"/>
                <a:gridCol w="71002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UDP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TCP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ZMQ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ROS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ACH</a:t>
                      </a:r>
                      <a:endParaRPr lang="en-US" sz="12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Average (</a:t>
                      </a:r>
                      <a:r>
                        <a:rPr lang="en-US" sz="1200" dirty="0" err="1" smtClean="0"/>
                        <a:t>ms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3.834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4.774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5.000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17.571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3.752</a:t>
                      </a:r>
                      <a:endParaRPr lang="en-US" sz="1200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Min (</a:t>
                      </a:r>
                      <a:r>
                        <a:rPr lang="en-US" sz="1200" dirty="0" err="1" smtClean="0"/>
                        <a:t>ms</a:t>
                      </a:r>
                      <a:r>
                        <a:rPr lang="en-US" sz="12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3.359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4.079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3.853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5.680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3.219</a:t>
                      </a:r>
                      <a:endParaRPr lang="en-US" sz="1200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Max (</a:t>
                      </a:r>
                      <a:r>
                        <a:rPr lang="en-US" sz="1200" dirty="0" err="1" smtClean="0"/>
                        <a:t>ms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95.063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43.974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161.833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709.943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73.533</a:t>
                      </a:r>
                      <a:endParaRPr lang="en-US" sz="1200" dirty="0"/>
                    </a:p>
                  </a:txBody>
                  <a:tcPr/>
                </a:tc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Std</a:t>
                      </a:r>
                      <a:r>
                        <a:rPr lang="en-US" sz="1200" dirty="0" smtClean="0"/>
                        <a:t> Deviation(</a:t>
                      </a:r>
                      <a:r>
                        <a:rPr lang="en-US" sz="1200" dirty="0" err="1" smtClean="0"/>
                        <a:t>ms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1.441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1.160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3.171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9.958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1.705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4800" y="3754231"/>
            <a:ext cx="419100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b="1" dirty="0" smtClean="0"/>
              <a:t>Figure 16: </a:t>
            </a:r>
            <a:r>
              <a:rPr lang="en-US" sz="1200" dirty="0" smtClean="0"/>
              <a:t>UDP (Link 1) and </a:t>
            </a:r>
            <a:r>
              <a:rPr lang="en-US" sz="1200" dirty="0" err="1" smtClean="0"/>
              <a:t>ZeroMQ</a:t>
            </a:r>
            <a:r>
              <a:rPr lang="en-US" sz="1200" dirty="0" smtClean="0"/>
              <a:t> (Link 2) Test Results.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2321884"/>
            <a:ext cx="419100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b="1" dirty="0" smtClean="0"/>
              <a:t>Figure 15</a:t>
            </a:r>
            <a:r>
              <a:rPr lang="en-US" sz="1200" dirty="0" smtClean="0"/>
              <a:t>: UDP (Link 1) and TCP (Link 2) Test Results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765040" y="2343867"/>
            <a:ext cx="415036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b="1" dirty="0" smtClean="0"/>
              <a:t>Figure 17: </a:t>
            </a:r>
            <a:r>
              <a:rPr lang="en-US" sz="1200" dirty="0" smtClean="0"/>
              <a:t>UDP (Link 1) and ROS (Link 2) Test Results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64964" y="3774939"/>
            <a:ext cx="397256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b="1" dirty="0" smtClean="0"/>
              <a:t>Figure 18: </a:t>
            </a:r>
            <a:r>
              <a:rPr lang="en-US" sz="1200" dirty="0"/>
              <a:t>UDP (Link 1) and ACH (Link 2) Test Results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" y="4309235"/>
            <a:ext cx="4210051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/>
            <a:r>
              <a:rPr lang="en-US" sz="1200" b="1" dirty="0" smtClean="0"/>
              <a:t>Note: </a:t>
            </a:r>
            <a:r>
              <a:rPr lang="en-US" sz="1200" dirty="0" smtClean="0"/>
              <a:t>Control Data (UDP links 1 and 2) not repeated 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45" y="1368800"/>
            <a:ext cx="4023709" cy="911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" y="2849527"/>
            <a:ext cx="3962751" cy="904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4" y="2874927"/>
            <a:ext cx="4016088" cy="8725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40" y="1406760"/>
            <a:ext cx="4023709" cy="873069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228600" y="1295400"/>
            <a:ext cx="868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41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500" dirty="0" smtClean="0"/>
              <a:t>Ideal System Design</a:t>
            </a:r>
            <a:endParaRPr lang="en-US" sz="2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739572"/>
            <a:ext cx="1523999" cy="6834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542697"/>
            <a:ext cx="1371600" cy="8802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1" y="1668660"/>
            <a:ext cx="6836288" cy="18036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3869893"/>
            <a:ext cx="6851528" cy="1783535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228600" y="1295400"/>
            <a:ext cx="868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90800" y="3444240"/>
            <a:ext cx="419100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b="1" dirty="0" smtClean="0"/>
              <a:t>Figure 19: </a:t>
            </a:r>
            <a:r>
              <a:rPr lang="en-US" sz="1200" dirty="0" smtClean="0"/>
              <a:t>Ideal robotic system favoring minimal latency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567940" y="5678366"/>
            <a:ext cx="419100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b="1" dirty="0" smtClean="0"/>
              <a:t>Figure 20: </a:t>
            </a:r>
            <a:r>
              <a:rPr lang="en-US" sz="1200" dirty="0" smtClean="0"/>
              <a:t>Ideal robotic system favoring data reliability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613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500" dirty="0" smtClean="0"/>
              <a:t>References</a:t>
            </a:r>
            <a:endParaRPr lang="en-US" sz="25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0" y="1371600"/>
            <a:ext cx="7467601" cy="4876800"/>
          </a:xfrm>
        </p:spPr>
        <p:txBody>
          <a:bodyPr>
            <a:normAutofit fontScale="47500" lnSpcReduction="20000"/>
          </a:bodyPr>
          <a:lstStyle/>
          <a:p>
            <a:pPr marL="0" indent="0" defTabSz="401638">
              <a:buNone/>
              <a:tabLst>
                <a:tab pos="401638" algn="l"/>
              </a:tabLst>
            </a:pPr>
            <a:r>
              <a:rPr lang="en-US" dirty="0" smtClean="0"/>
              <a:t>[</a:t>
            </a:r>
            <a:r>
              <a:rPr lang="en-US" dirty="0"/>
              <a:t>1] </a:t>
            </a:r>
            <a:r>
              <a:rPr lang="en-US" dirty="0" smtClean="0"/>
              <a:t> 	N</a:t>
            </a:r>
            <a:r>
              <a:rPr lang="en-US" dirty="0"/>
              <a:t>. </a:t>
            </a:r>
            <a:r>
              <a:rPr lang="en-US" dirty="0" err="1"/>
              <a:t>Dantam</a:t>
            </a:r>
            <a:r>
              <a:rPr lang="en-US" dirty="0"/>
              <a:t>, D. </a:t>
            </a:r>
            <a:r>
              <a:rPr lang="en-US" dirty="0" err="1"/>
              <a:t>Lofaro</a:t>
            </a:r>
            <a:r>
              <a:rPr lang="en-US" dirty="0"/>
              <a:t>, A. </a:t>
            </a:r>
            <a:r>
              <a:rPr lang="en-US" dirty="0" err="1"/>
              <a:t>Hereid</a:t>
            </a:r>
            <a:r>
              <a:rPr lang="en-US" dirty="0"/>
              <a:t>, P. Oh, A. Ames, and M. </a:t>
            </a:r>
            <a:r>
              <a:rPr lang="en-US" dirty="0" err="1"/>
              <a:t>Stilman</a:t>
            </a:r>
            <a:r>
              <a:rPr lang="en-US" dirty="0" smtClean="0"/>
              <a:t>, “</a:t>
            </a:r>
            <a:r>
              <a:rPr lang="en-US" dirty="0"/>
              <a:t>The ach library: A new framework for </a:t>
            </a:r>
            <a:r>
              <a:rPr lang="en-US" dirty="0" smtClean="0"/>
              <a:t>	real-time communication,” Robotics </a:t>
            </a:r>
            <a:r>
              <a:rPr lang="en-US" dirty="0"/>
              <a:t> </a:t>
            </a:r>
            <a:r>
              <a:rPr lang="en-US" dirty="0" smtClean="0"/>
              <a:t>Automation Magazine</a:t>
            </a:r>
            <a:r>
              <a:rPr lang="en-US" dirty="0"/>
              <a:t>, IEEE, vol. 22, no. 1, pp. 76–85, </a:t>
            </a:r>
            <a:r>
              <a:rPr lang="en-US" dirty="0" smtClean="0"/>
              <a:t>March 2015</a:t>
            </a:r>
            <a:r>
              <a:rPr lang="en-US" dirty="0"/>
              <a:t>.</a:t>
            </a:r>
          </a:p>
          <a:p>
            <a:pPr marL="0" indent="0" defTabSz="401638">
              <a:buNone/>
              <a:tabLst>
                <a:tab pos="401638" algn="l"/>
              </a:tabLst>
            </a:pPr>
            <a:r>
              <a:rPr lang="en-US" dirty="0"/>
              <a:t>[2] </a:t>
            </a:r>
            <a:r>
              <a:rPr lang="en-US" dirty="0"/>
              <a:t>	</a:t>
            </a:r>
            <a:r>
              <a:rPr lang="en-US" dirty="0" smtClean="0"/>
              <a:t>N</a:t>
            </a:r>
            <a:r>
              <a:rPr lang="en-US" dirty="0"/>
              <a:t>. </a:t>
            </a:r>
            <a:r>
              <a:rPr lang="en-US" dirty="0" err="1"/>
              <a:t>Dantam</a:t>
            </a:r>
            <a:r>
              <a:rPr lang="en-US" dirty="0"/>
              <a:t> and M. </a:t>
            </a:r>
            <a:r>
              <a:rPr lang="en-US" dirty="0" err="1"/>
              <a:t>Stilman</a:t>
            </a:r>
            <a:r>
              <a:rPr lang="en-US" dirty="0"/>
              <a:t>, “Robust and efficient </a:t>
            </a:r>
            <a:r>
              <a:rPr lang="en-US" dirty="0" smtClean="0"/>
              <a:t>communication for </a:t>
            </a:r>
            <a:r>
              <a:rPr lang="en-US" dirty="0"/>
              <a:t>real-time multi-process robot software,” </a:t>
            </a:r>
            <a:r>
              <a:rPr lang="en-US" dirty="0" smtClean="0"/>
              <a:t>	in </a:t>
            </a:r>
            <a:r>
              <a:rPr lang="en-US" dirty="0"/>
              <a:t>Humanoid </a:t>
            </a:r>
            <a:r>
              <a:rPr lang="en-US" dirty="0" smtClean="0"/>
              <a:t>Robots (Humanoids</a:t>
            </a:r>
            <a:r>
              <a:rPr lang="en-US" dirty="0"/>
              <a:t>), 2012 12th IEEE-RAS International Conference on, </a:t>
            </a:r>
            <a:r>
              <a:rPr lang="en-US" dirty="0" smtClean="0"/>
              <a:t>Nov 2012</a:t>
            </a:r>
            <a:r>
              <a:rPr lang="en-US" dirty="0"/>
              <a:t>, pp. 316</a:t>
            </a:r>
            <a:r>
              <a:rPr lang="en-US" dirty="0" smtClean="0"/>
              <a:t>–	322</a:t>
            </a:r>
            <a:r>
              <a:rPr lang="en-US" dirty="0"/>
              <a:t>.</a:t>
            </a:r>
          </a:p>
          <a:p>
            <a:pPr marL="0" indent="0" defTabSz="401638">
              <a:buNone/>
              <a:tabLst>
                <a:tab pos="401638" algn="l"/>
              </a:tabLst>
            </a:pPr>
            <a:r>
              <a:rPr lang="en-US" dirty="0"/>
              <a:t>[</a:t>
            </a:r>
            <a:r>
              <a:rPr lang="en-US" dirty="0" smtClean="0"/>
              <a:t>3] 	P</a:t>
            </a:r>
            <a:r>
              <a:rPr lang="en-US" dirty="0"/>
              <a:t>. </a:t>
            </a:r>
            <a:r>
              <a:rPr lang="en-US" dirty="0" err="1"/>
              <a:t>Bouchier</a:t>
            </a:r>
            <a:r>
              <a:rPr lang="en-US" dirty="0"/>
              <a:t>, “Embedded </a:t>
            </a:r>
            <a:r>
              <a:rPr lang="en-US" dirty="0" err="1"/>
              <a:t>ros</a:t>
            </a:r>
            <a:r>
              <a:rPr lang="en-US" dirty="0"/>
              <a:t> [</a:t>
            </a:r>
            <a:r>
              <a:rPr lang="en-US" dirty="0" err="1"/>
              <a:t>ros</a:t>
            </a:r>
            <a:r>
              <a:rPr lang="en-US" dirty="0"/>
              <a:t> topics],” Robotics Automation </a:t>
            </a:r>
            <a:r>
              <a:rPr lang="en-US" dirty="0" smtClean="0"/>
              <a:t>Magazine, </a:t>
            </a:r>
            <a:r>
              <a:rPr lang="nl-NL" dirty="0" smtClean="0"/>
              <a:t>IEEE</a:t>
            </a:r>
            <a:r>
              <a:rPr lang="nl-NL" dirty="0"/>
              <a:t>, vol. 20, no. 2, pp. 17–19, </a:t>
            </a:r>
            <a:r>
              <a:rPr lang="nl-NL" dirty="0" smtClean="0"/>
              <a:t>	June </a:t>
            </a:r>
            <a:r>
              <a:rPr lang="nl-NL" dirty="0"/>
              <a:t>2013.</a:t>
            </a:r>
          </a:p>
          <a:p>
            <a:pPr marL="0" indent="0" defTabSz="401638">
              <a:buNone/>
              <a:tabLst>
                <a:tab pos="401638" algn="l"/>
              </a:tabLst>
            </a:pPr>
            <a:r>
              <a:rPr lang="en-US" dirty="0"/>
              <a:t>[4</a:t>
            </a:r>
            <a:r>
              <a:rPr lang="en-US" dirty="0" smtClean="0"/>
              <a:t>]	M</a:t>
            </a:r>
            <a:r>
              <a:rPr lang="en-US" dirty="0"/>
              <a:t>. Grey, N. </a:t>
            </a:r>
            <a:r>
              <a:rPr lang="en-US" dirty="0" err="1"/>
              <a:t>Dantam</a:t>
            </a:r>
            <a:r>
              <a:rPr lang="en-US" dirty="0"/>
              <a:t>, D. </a:t>
            </a:r>
            <a:r>
              <a:rPr lang="en-US" dirty="0" err="1"/>
              <a:t>Lofaro</a:t>
            </a:r>
            <a:r>
              <a:rPr lang="en-US" dirty="0"/>
              <a:t>, A. </a:t>
            </a:r>
            <a:r>
              <a:rPr lang="en-US" dirty="0" err="1"/>
              <a:t>Bobick</a:t>
            </a:r>
            <a:r>
              <a:rPr lang="en-US" dirty="0"/>
              <a:t>, M. </a:t>
            </a:r>
            <a:r>
              <a:rPr lang="en-US" dirty="0" err="1"/>
              <a:t>Egerstedt</a:t>
            </a:r>
            <a:r>
              <a:rPr lang="en-US" dirty="0"/>
              <a:t>, P. Oh, </a:t>
            </a:r>
            <a:r>
              <a:rPr lang="en-US" dirty="0" smtClean="0"/>
              <a:t>and M</a:t>
            </a:r>
            <a:r>
              <a:rPr lang="en-US" dirty="0"/>
              <a:t>. </a:t>
            </a:r>
            <a:r>
              <a:rPr lang="en-US" dirty="0" err="1"/>
              <a:t>Stilman</a:t>
            </a:r>
            <a:r>
              <a:rPr lang="en-US" dirty="0"/>
              <a:t>, “Multi-process control </a:t>
            </a:r>
            <a:r>
              <a:rPr lang="en-US" dirty="0" smtClean="0"/>
              <a:t>	software </a:t>
            </a:r>
            <a:r>
              <a:rPr lang="en-US" dirty="0"/>
              <a:t>for hubo2 plus robot,” </a:t>
            </a:r>
            <a:r>
              <a:rPr lang="en-US" dirty="0" smtClean="0"/>
              <a:t>in Technologies </a:t>
            </a:r>
            <a:r>
              <a:rPr lang="en-US" dirty="0"/>
              <a:t>for Practical Robot Applications (</a:t>
            </a:r>
            <a:r>
              <a:rPr lang="en-US" dirty="0" err="1"/>
              <a:t>TePRA</a:t>
            </a:r>
            <a:r>
              <a:rPr lang="en-US" dirty="0"/>
              <a:t>), 2013 </a:t>
            </a:r>
            <a:r>
              <a:rPr lang="en-US" dirty="0" smtClean="0"/>
              <a:t>IEEE 	International </a:t>
            </a:r>
            <a:r>
              <a:rPr lang="en-US" dirty="0"/>
              <a:t>Conference on, April 2013, pp. 1–6</a:t>
            </a:r>
            <a:r>
              <a:rPr lang="en-US" dirty="0" smtClean="0"/>
              <a:t>. </a:t>
            </a:r>
          </a:p>
          <a:p>
            <a:pPr marL="0" indent="0" defTabSz="401638">
              <a:buNone/>
              <a:tabLst>
                <a:tab pos="401638" algn="l"/>
              </a:tabLst>
            </a:pPr>
            <a:r>
              <a:rPr lang="de-DE" dirty="0" smtClean="0"/>
              <a:t>[</a:t>
            </a:r>
            <a:r>
              <a:rPr lang="de-DE" dirty="0"/>
              <a:t>5] </a:t>
            </a:r>
            <a:r>
              <a:rPr lang="de-DE" dirty="0" smtClean="0"/>
              <a:t>	A</a:t>
            </a:r>
            <a:r>
              <a:rPr lang="de-DE" dirty="0"/>
              <a:t>. Shakhimardanov, N. Hochgeschwender, M. Reckhaus, and G. </a:t>
            </a:r>
            <a:r>
              <a:rPr lang="de-DE" dirty="0" smtClean="0"/>
              <a:t>K. </a:t>
            </a:r>
            <a:r>
              <a:rPr lang="en-US" dirty="0" err="1" smtClean="0"/>
              <a:t>Kraetzschmar</a:t>
            </a:r>
            <a:r>
              <a:rPr lang="en-US" dirty="0"/>
              <a:t>, “Analysis of software </a:t>
            </a:r>
            <a:r>
              <a:rPr lang="en-US" dirty="0" smtClean="0"/>
              <a:t>	connectors </a:t>
            </a:r>
            <a:r>
              <a:rPr lang="en-US" dirty="0"/>
              <a:t>in robotics,” in </a:t>
            </a:r>
            <a:r>
              <a:rPr lang="en-US" dirty="0" smtClean="0"/>
              <a:t>Intelligent Robots </a:t>
            </a:r>
            <a:r>
              <a:rPr lang="en-US" dirty="0"/>
              <a:t>and Systems (IROS), 2011 IEEE/RSJ </a:t>
            </a:r>
            <a:r>
              <a:rPr lang="en-US" dirty="0" smtClean="0"/>
              <a:t>International Conference 	on</a:t>
            </a:r>
            <a:r>
              <a:rPr lang="en-US" dirty="0"/>
              <a:t>, Sept 2011, pp. 1030–1035</a:t>
            </a:r>
            <a:r>
              <a:rPr lang="en-US" dirty="0" smtClean="0"/>
              <a:t>. </a:t>
            </a:r>
          </a:p>
          <a:p>
            <a:pPr marL="0" indent="0" defTabSz="401638">
              <a:buNone/>
              <a:tabLst>
                <a:tab pos="401638" algn="l"/>
              </a:tabLst>
            </a:pPr>
            <a:r>
              <a:rPr lang="en-US" dirty="0" smtClean="0"/>
              <a:t>[</a:t>
            </a:r>
            <a:r>
              <a:rPr lang="en-US" dirty="0"/>
              <a:t>6] </a:t>
            </a:r>
            <a:r>
              <a:rPr lang="en-US" dirty="0" smtClean="0"/>
              <a:t>	J</a:t>
            </a:r>
            <a:r>
              <a:rPr lang="en-US" dirty="0"/>
              <a:t>. Vella and S. </a:t>
            </a:r>
            <a:r>
              <a:rPr lang="en-US" dirty="0" err="1"/>
              <a:t>Zammit</a:t>
            </a:r>
            <a:r>
              <a:rPr lang="en-US" dirty="0"/>
              <a:t>, “Packet losses of multicast over </a:t>
            </a:r>
            <a:r>
              <a:rPr lang="en-US" dirty="0" smtClean="0"/>
              <a:t>802.11n heterogeneous </a:t>
            </a:r>
            <a:r>
              <a:rPr lang="en-US" dirty="0"/>
              <a:t>wireless local area </a:t>
            </a:r>
            <a:r>
              <a:rPr lang="en-US" dirty="0" smtClean="0"/>
              <a:t>	network</a:t>
            </a:r>
            <a:r>
              <a:rPr lang="en-US" dirty="0"/>
              <a:t>,” in Systems, Signals </a:t>
            </a:r>
            <a:r>
              <a:rPr lang="en-US" dirty="0" smtClean="0"/>
              <a:t>and Image </a:t>
            </a:r>
            <a:r>
              <a:rPr lang="en-US" dirty="0"/>
              <a:t>Processing (IWSSIP), 2012 19th International Conference on,</a:t>
            </a:r>
          </a:p>
          <a:p>
            <a:pPr marL="0" indent="0" defTabSz="401638">
              <a:buNone/>
              <a:tabLst>
                <a:tab pos="401638" algn="l"/>
              </a:tabLst>
            </a:pPr>
            <a:r>
              <a:rPr lang="en-US" dirty="0" smtClean="0"/>
              <a:t>	April </a:t>
            </a:r>
            <a:r>
              <a:rPr lang="en-US" dirty="0"/>
              <a:t>2012, pp. 300–303.</a:t>
            </a:r>
          </a:p>
          <a:p>
            <a:pPr marL="0" indent="0" defTabSz="401638">
              <a:buNone/>
              <a:tabLst>
                <a:tab pos="401638" algn="l"/>
              </a:tabLst>
            </a:pPr>
            <a:r>
              <a:rPr lang="en-US" dirty="0"/>
              <a:t>[</a:t>
            </a:r>
            <a:r>
              <a:rPr lang="en-US" dirty="0" smtClean="0"/>
              <a:t>7]	D</a:t>
            </a:r>
            <a:r>
              <a:rPr lang="en-US" dirty="0"/>
              <a:t>. K. Cho, S. H. Chun, J. G. </a:t>
            </a:r>
            <a:r>
              <a:rPr lang="en-US" dirty="0" err="1"/>
              <a:t>Ahn</a:t>
            </a:r>
            <a:r>
              <a:rPr lang="en-US" dirty="0"/>
              <a:t>, Y. S. Kwon, J. H. </a:t>
            </a:r>
            <a:r>
              <a:rPr lang="en-US" dirty="0" err="1"/>
              <a:t>Eom</a:t>
            </a:r>
            <a:r>
              <a:rPr lang="en-US" dirty="0"/>
              <a:t>, </a:t>
            </a:r>
            <a:r>
              <a:rPr lang="en-US" dirty="0" smtClean="0"/>
              <a:t>and Y</a:t>
            </a:r>
            <a:r>
              <a:rPr lang="en-US" dirty="0"/>
              <a:t>. I. Kim, “A </a:t>
            </a:r>
            <a:r>
              <a:rPr lang="en-US" dirty="0" err="1"/>
              <a:t>udp</a:t>
            </a:r>
            <a:r>
              <a:rPr lang="en-US" dirty="0"/>
              <a:t>-based protocol for mobile </a:t>
            </a:r>
            <a:r>
              <a:rPr lang="en-US" dirty="0" smtClean="0"/>
              <a:t>	robot </a:t>
            </a:r>
            <a:r>
              <a:rPr lang="en-US" dirty="0"/>
              <a:t>control </a:t>
            </a:r>
            <a:r>
              <a:rPr lang="en-US" dirty="0" smtClean="0"/>
              <a:t>over wireless </a:t>
            </a:r>
            <a:r>
              <a:rPr lang="en-US" dirty="0"/>
              <a:t>internet,” in Robot Communication and Coordination, </a:t>
            </a:r>
            <a:r>
              <a:rPr lang="en-US" dirty="0" smtClean="0"/>
              <a:t>2009. ROBOCOMM </a:t>
            </a:r>
            <a:r>
              <a:rPr lang="en-US" dirty="0"/>
              <a:t>’09. </a:t>
            </a:r>
            <a:r>
              <a:rPr lang="en-US" dirty="0" smtClean="0"/>
              <a:t>	Second </a:t>
            </a:r>
            <a:r>
              <a:rPr lang="en-US" dirty="0"/>
              <a:t>International Conference on, March </a:t>
            </a:r>
            <a:r>
              <a:rPr lang="en-US" dirty="0" smtClean="0"/>
              <a:t>2009, pp</a:t>
            </a:r>
            <a:r>
              <a:rPr lang="en-US" dirty="0"/>
              <a:t>. 1–4.</a:t>
            </a:r>
          </a:p>
          <a:p>
            <a:pPr marL="0" indent="0" defTabSz="401638">
              <a:buNone/>
              <a:tabLst>
                <a:tab pos="401638" algn="l"/>
              </a:tabLst>
            </a:pPr>
            <a:r>
              <a:rPr lang="en-US" dirty="0"/>
              <a:t>[8</a:t>
            </a:r>
            <a:r>
              <a:rPr lang="en-US" dirty="0" smtClean="0"/>
              <a:t>]	A</a:t>
            </a:r>
            <a:r>
              <a:rPr lang="en-US" dirty="0"/>
              <a:t>. Harris and J. Conrad, “Improving and designing sensors for </a:t>
            </a:r>
            <a:r>
              <a:rPr lang="en-US" dirty="0" smtClean="0"/>
              <a:t>the simulation </a:t>
            </a:r>
            <a:r>
              <a:rPr lang="en-US" dirty="0"/>
              <a:t>environment for autonomous </a:t>
            </a:r>
            <a:r>
              <a:rPr lang="en-US" dirty="0" smtClean="0"/>
              <a:t>	robots </a:t>
            </a:r>
            <a:r>
              <a:rPr lang="en-US" dirty="0"/>
              <a:t>(sear),” in </a:t>
            </a:r>
            <a:r>
              <a:rPr lang="en-US" dirty="0" err="1" smtClean="0"/>
              <a:t>Southeastcon</a:t>
            </a:r>
            <a:r>
              <a:rPr lang="en-US" dirty="0" smtClean="0"/>
              <a:t>, 2013 </a:t>
            </a:r>
            <a:r>
              <a:rPr lang="en-US" dirty="0"/>
              <a:t>Proceedings of IEEE, April 2013, pp. 1–5</a:t>
            </a:r>
            <a:r>
              <a:rPr lang="en-US" dirty="0" smtClean="0"/>
              <a:t>. </a:t>
            </a:r>
          </a:p>
          <a:p>
            <a:pPr marL="0" indent="0" defTabSz="401638">
              <a:buNone/>
              <a:tabLst>
                <a:tab pos="401638" algn="l"/>
              </a:tabLst>
            </a:pPr>
            <a:r>
              <a:rPr lang="en-US" dirty="0" smtClean="0"/>
              <a:t>[</a:t>
            </a:r>
            <a:r>
              <a:rPr lang="en-US" dirty="0"/>
              <a:t>9] </a:t>
            </a:r>
            <a:r>
              <a:rPr lang="en-US" dirty="0" smtClean="0"/>
              <a:t>	M</a:t>
            </a:r>
            <a:r>
              <a:rPr lang="en-US" dirty="0"/>
              <a:t>. </a:t>
            </a:r>
            <a:r>
              <a:rPr lang="en-US" dirty="0" err="1"/>
              <a:t>Sstrik</a:t>
            </a:r>
            <a:r>
              <a:rPr lang="en-US" dirty="0"/>
              <a:t>, </a:t>
            </a:r>
            <a:r>
              <a:rPr lang="en-US" dirty="0" smtClean="0"/>
              <a:t>“</a:t>
            </a:r>
            <a:r>
              <a:rPr lang="en-US" dirty="0" err="1" smtClean="0"/>
              <a:t>zmq</a:t>
            </a:r>
            <a:r>
              <a:rPr lang="en-US" dirty="0"/>
              <a:t>: The </a:t>
            </a:r>
            <a:r>
              <a:rPr lang="en-US" dirty="0" smtClean="0"/>
              <a:t>theoretical </a:t>
            </a:r>
            <a:r>
              <a:rPr lang="en-US" dirty="0"/>
              <a:t>foundation,” 250bpm, Tech. Rep., </a:t>
            </a:r>
            <a:r>
              <a:rPr lang="en-US" dirty="0" smtClean="0"/>
              <a:t>09 2011</a:t>
            </a:r>
            <a:r>
              <a:rPr lang="en-US" dirty="0"/>
              <a:t>.</a:t>
            </a:r>
          </a:p>
          <a:p>
            <a:pPr marL="0" indent="0" defTabSz="401638">
              <a:buNone/>
              <a:tabLst>
                <a:tab pos="401638" algn="l"/>
              </a:tabLst>
            </a:pPr>
            <a:r>
              <a:rPr lang="en-US" dirty="0"/>
              <a:t>[10</a:t>
            </a:r>
            <a:r>
              <a:rPr lang="en-US" dirty="0" smtClean="0"/>
              <a:t>]	P</a:t>
            </a:r>
            <a:r>
              <a:rPr lang="en-US" dirty="0"/>
              <a:t>. </a:t>
            </a:r>
            <a:r>
              <a:rPr lang="en-US" dirty="0" err="1"/>
              <a:t>Hintjens</a:t>
            </a:r>
            <a:r>
              <a:rPr lang="en-US" dirty="0"/>
              <a:t> and M. </a:t>
            </a:r>
            <a:r>
              <a:rPr lang="en-US" dirty="0" err="1"/>
              <a:t>Sustrik</a:t>
            </a:r>
            <a:r>
              <a:rPr lang="en-US" dirty="0"/>
              <a:t>, “Multithreaded magic with </a:t>
            </a:r>
            <a:r>
              <a:rPr lang="en-US" dirty="0" err="1"/>
              <a:t>zmq</a:t>
            </a:r>
            <a:r>
              <a:rPr lang="en-US" dirty="0"/>
              <a:t>,” </a:t>
            </a:r>
            <a:r>
              <a:rPr lang="en-US" dirty="0" err="1" smtClean="0"/>
              <a:t>iMatrix</a:t>
            </a:r>
            <a:r>
              <a:rPr lang="en-US" dirty="0" smtClean="0"/>
              <a:t> Corporation</a:t>
            </a:r>
            <a:r>
              <a:rPr lang="en-US" dirty="0"/>
              <a:t>, Tech. Rep., 09 2010.</a:t>
            </a:r>
          </a:p>
          <a:p>
            <a:pPr marL="0" indent="0" defTabSz="401638">
              <a:buNone/>
              <a:tabLst>
                <a:tab pos="401638" algn="l"/>
              </a:tabLst>
            </a:pPr>
            <a:r>
              <a:rPr lang="en-US" dirty="0" smtClean="0"/>
              <a:t>[</a:t>
            </a:r>
            <a:r>
              <a:rPr lang="en-US" dirty="0"/>
              <a:t>11</a:t>
            </a:r>
            <a:r>
              <a:rPr lang="en-US" dirty="0" smtClean="0"/>
              <a:t>]	S</a:t>
            </a:r>
            <a:r>
              <a:rPr lang="en-US" dirty="0"/>
              <a:t>. Cousins, “Is </a:t>
            </a:r>
            <a:r>
              <a:rPr lang="en-US" dirty="0" err="1"/>
              <a:t>ros</a:t>
            </a:r>
            <a:r>
              <a:rPr lang="en-US" dirty="0"/>
              <a:t> good for robotics? [</a:t>
            </a:r>
            <a:r>
              <a:rPr lang="en-US" dirty="0" err="1"/>
              <a:t>ros</a:t>
            </a:r>
            <a:r>
              <a:rPr lang="en-US" dirty="0"/>
              <a:t> topics],” Robotics </a:t>
            </a:r>
            <a:r>
              <a:rPr lang="en-US" dirty="0" smtClean="0"/>
              <a:t>Automation Magazine</a:t>
            </a:r>
            <a:r>
              <a:rPr lang="en-US" dirty="0"/>
              <a:t>, IEEE, vol. 19, no. </a:t>
            </a:r>
            <a:r>
              <a:rPr lang="en-US" dirty="0" smtClean="0"/>
              <a:t>	2</a:t>
            </a:r>
            <a:r>
              <a:rPr lang="en-US" dirty="0"/>
              <a:t>, pp. </a:t>
            </a:r>
            <a:r>
              <a:rPr lang="en-US" dirty="0" smtClean="0"/>
              <a:t>	13–14</a:t>
            </a:r>
            <a:r>
              <a:rPr lang="en-US" dirty="0"/>
              <a:t>, June 2012.</a:t>
            </a:r>
          </a:p>
          <a:p>
            <a:pPr marL="0" indent="0" defTabSz="401638">
              <a:buNone/>
              <a:tabLst>
                <a:tab pos="401638" algn="l"/>
              </a:tabLst>
            </a:pPr>
            <a:r>
              <a:rPr lang="pt-BR" dirty="0"/>
              <a:t>[12</a:t>
            </a:r>
            <a:r>
              <a:rPr lang="pt-BR" dirty="0" smtClean="0"/>
              <a:t>]	A</a:t>
            </a:r>
            <a:r>
              <a:rPr lang="pt-BR" dirty="0"/>
              <a:t>. Araujo, D. Portugal, M. Couceiro, and R. Rocha, “</a:t>
            </a:r>
            <a:r>
              <a:rPr lang="pt-BR" dirty="0" smtClean="0"/>
              <a:t>Integrating </a:t>
            </a:r>
            <a:r>
              <a:rPr lang="en-US" dirty="0" err="1" smtClean="0"/>
              <a:t>arduino</a:t>
            </a:r>
            <a:r>
              <a:rPr lang="en-US" dirty="0" smtClean="0"/>
              <a:t>-based </a:t>
            </a:r>
            <a:r>
              <a:rPr lang="en-US" dirty="0"/>
              <a:t>educational mobile robots in </a:t>
            </a:r>
            <a:r>
              <a:rPr lang="en-US" dirty="0" smtClean="0"/>
              <a:t>	</a:t>
            </a:r>
            <a:r>
              <a:rPr lang="en-US" dirty="0" err="1" smtClean="0"/>
              <a:t>ros</a:t>
            </a:r>
            <a:r>
              <a:rPr lang="en-US" dirty="0"/>
              <a:t>,” in Autonomous </a:t>
            </a:r>
            <a:r>
              <a:rPr lang="en-US" dirty="0" smtClean="0"/>
              <a:t>Robot Systems </a:t>
            </a:r>
            <a:r>
              <a:rPr lang="en-US" dirty="0"/>
              <a:t>(</a:t>
            </a:r>
            <a:r>
              <a:rPr lang="en-US" dirty="0" err="1"/>
              <a:t>Robotica</a:t>
            </a:r>
            <a:r>
              <a:rPr lang="en-US" dirty="0"/>
              <a:t>), 2013 13th International Conference on, </a:t>
            </a:r>
            <a:r>
              <a:rPr lang="en-US" dirty="0" smtClean="0"/>
              <a:t>April 2013</a:t>
            </a:r>
            <a:r>
              <a:rPr lang="en-US" dirty="0"/>
              <a:t>, pp. </a:t>
            </a:r>
            <a:endParaRPr lang="en-US" dirty="0" smtClean="0"/>
          </a:p>
          <a:p>
            <a:pPr marL="0" indent="0" defTabSz="401638">
              <a:buNone/>
              <a:tabLst>
                <a:tab pos="401638" algn="l"/>
              </a:tabLst>
            </a:pPr>
            <a:r>
              <a:rPr lang="en-US" dirty="0"/>
              <a:t>	</a:t>
            </a:r>
            <a:r>
              <a:rPr lang="en-US" dirty="0" smtClean="0"/>
              <a:t>1–6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739572"/>
            <a:ext cx="1523999" cy="6834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542697"/>
            <a:ext cx="1371600" cy="88028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28600" y="1295400"/>
            <a:ext cx="868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0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500" dirty="0" smtClean="0"/>
              <a:t>Why Robotics Needs Inter-Process Communications (IPCs)</a:t>
            </a:r>
            <a:endParaRPr lang="en-US" sz="25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62000" y="1724803"/>
            <a:ext cx="4038600" cy="471830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Provides a Modular System</a:t>
            </a:r>
          </a:p>
          <a:p>
            <a:r>
              <a:rPr lang="en-US" sz="2000" dirty="0" smtClean="0"/>
              <a:t>Flexibility of connectivity</a:t>
            </a:r>
          </a:p>
          <a:p>
            <a:r>
              <a:rPr lang="en-US" sz="2000" dirty="0" smtClean="0"/>
              <a:t>Scalable</a:t>
            </a:r>
          </a:p>
          <a:p>
            <a:r>
              <a:rPr lang="en-US" sz="2000" dirty="0" smtClean="0"/>
              <a:t>Ideal for complex systems</a:t>
            </a:r>
          </a:p>
          <a:p>
            <a:r>
              <a:rPr lang="en-US" sz="2000" dirty="0" smtClean="0"/>
              <a:t>Reduces impact of subsystem failure</a:t>
            </a:r>
          </a:p>
          <a:p>
            <a:pPr lvl="1"/>
            <a:r>
              <a:rPr lang="en-US" sz="1800" dirty="0" smtClean="0"/>
              <a:t>Increases safety in human proximity</a:t>
            </a:r>
          </a:p>
          <a:p>
            <a:pPr lvl="1"/>
            <a:r>
              <a:rPr lang="en-US" sz="1800" dirty="0" smtClean="0"/>
              <a:t>More robust robot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00600" y="1704674"/>
            <a:ext cx="4038600" cy="471830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Eases robot limitations:</a:t>
            </a:r>
          </a:p>
          <a:p>
            <a:pPr lvl="1"/>
            <a:r>
              <a:rPr lang="en-US" sz="1800" dirty="0" smtClean="0"/>
              <a:t>Offloading computation</a:t>
            </a:r>
          </a:p>
          <a:p>
            <a:pPr lvl="1"/>
            <a:r>
              <a:rPr lang="en-US" sz="1800" dirty="0" smtClean="0"/>
              <a:t>Remote sensing</a:t>
            </a:r>
          </a:p>
          <a:p>
            <a:pPr lvl="1"/>
            <a:r>
              <a:rPr lang="en-US" sz="1800" dirty="0" smtClean="0"/>
              <a:t>Cloud databases</a:t>
            </a:r>
          </a:p>
          <a:p>
            <a:pPr lvl="1"/>
            <a:r>
              <a:rPr lang="en-US" sz="1800" dirty="0" smtClean="0"/>
              <a:t>Lighter/Smaller robot</a:t>
            </a:r>
          </a:p>
          <a:p>
            <a:r>
              <a:rPr lang="en-US" sz="2000" dirty="0" smtClean="0"/>
              <a:t>Communication to other robots</a:t>
            </a:r>
          </a:p>
          <a:p>
            <a:r>
              <a:rPr lang="en-US" sz="2000" dirty="0" smtClean="0"/>
              <a:t>Diversity of programming languages/styles</a:t>
            </a:r>
          </a:p>
          <a:p>
            <a:pPr lvl="1"/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739572"/>
            <a:ext cx="1523999" cy="6834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542697"/>
            <a:ext cx="1371600" cy="88028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28600" y="1295400"/>
            <a:ext cx="868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68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500" dirty="0" smtClean="0"/>
              <a:t>Existing IPC Protocols</a:t>
            </a:r>
            <a:endParaRPr lang="en-US" sz="2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739572"/>
            <a:ext cx="1523999" cy="6834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542697"/>
            <a:ext cx="1371600" cy="880281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603670"/>
              </p:ext>
            </p:extLst>
          </p:nvPr>
        </p:nvGraphicFramePr>
        <p:xfrm>
          <a:off x="310515" y="3288626"/>
          <a:ext cx="8252460" cy="2254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0480"/>
                <a:gridCol w="2633980"/>
                <a:gridCol w="3048000"/>
              </a:tblGrid>
              <a:tr h="3998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 Communication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Network Communication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UDP (Sockets)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 (Sockets)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ZeroMQ</a:t>
                      </a:r>
                      <a:r>
                        <a:rPr lang="en-US" baseline="0" dirty="0" smtClean="0"/>
                        <a:t> (TCP Based)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ROS (TCP Based)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ACH (Shared</a:t>
                      </a:r>
                      <a:r>
                        <a:rPr lang="en-US" baseline="0" dirty="0" smtClean="0"/>
                        <a:t> Memory)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5801" y="1371600"/>
            <a:ext cx="777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85950" indent="-1885950"/>
            <a:r>
              <a:rPr lang="en-US" dirty="0" smtClean="0"/>
              <a:t>Sockets: </a:t>
            </a:r>
            <a:r>
              <a:rPr lang="en-US" dirty="0"/>
              <a:t> </a:t>
            </a:r>
            <a:r>
              <a:rPr lang="en-US" dirty="0" smtClean="0"/>
              <a:t>	A library of IPC methods with the POSIX specification based on Internet and domain addresses[2].</a:t>
            </a:r>
          </a:p>
          <a:p>
            <a:endParaRPr lang="en-US" dirty="0"/>
          </a:p>
          <a:p>
            <a:pPr marL="1828800" indent="-1828800">
              <a:tabLst>
                <a:tab pos="1828800" algn="l"/>
              </a:tabLst>
            </a:pPr>
            <a:r>
              <a:rPr lang="en-US" dirty="0" smtClean="0"/>
              <a:t>Shared Memory:	A fast local IPC method based on reading and writing to the same memory address. Susceptible to synchronization issues[2].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38400" y="5996351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01638">
              <a:tabLst>
                <a:tab pos="401638" algn="l"/>
              </a:tabLst>
            </a:pPr>
            <a:r>
              <a:rPr lang="en-US" sz="1000" dirty="0"/>
              <a:t>[2] 	N. </a:t>
            </a:r>
            <a:r>
              <a:rPr lang="en-US" sz="1000" dirty="0" err="1"/>
              <a:t>Dantam</a:t>
            </a:r>
            <a:r>
              <a:rPr lang="en-US" sz="1000" dirty="0"/>
              <a:t> and M. </a:t>
            </a:r>
            <a:r>
              <a:rPr lang="en-US" sz="1000" dirty="0" err="1"/>
              <a:t>Stilman</a:t>
            </a:r>
            <a:r>
              <a:rPr lang="en-US" sz="1000" dirty="0"/>
              <a:t>, “Robust and efficient communication for real-time multi-process robot software,” 	in Humanoid Robots (Humanoids), 2012 12th IEEE-RAS International Conference on, Nov 2012, pp. 316–	322.</a:t>
            </a:r>
            <a:endParaRPr 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28600" y="1295400"/>
            <a:ext cx="868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0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924800" cy="990600"/>
          </a:xfrm>
        </p:spPr>
        <p:txBody>
          <a:bodyPr/>
          <a:lstStyle/>
          <a:p>
            <a:r>
              <a:rPr lang="en-US" sz="2500" dirty="0" smtClean="0"/>
              <a:t>Sockets: TCP/UDP</a:t>
            </a:r>
            <a:endParaRPr lang="en-US" sz="2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739572"/>
            <a:ext cx="1523999" cy="6834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542697"/>
            <a:ext cx="1371600" cy="88028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8600" y="1295400"/>
            <a:ext cx="868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4837253" y="1149952"/>
            <a:ext cx="4114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/>
              <a:t>Wireless control of mobile robots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17653" y="1982738"/>
            <a:ext cx="41148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Wireless controllers are common, as is Sockets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TCP retransmission causes delay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UDP message limit 64 </a:t>
            </a:r>
            <a:r>
              <a:rPr lang="en-US" sz="1500" dirty="0" err="1" smtClean="0"/>
              <a:t>kbytes</a:t>
            </a:r>
            <a:r>
              <a:rPr lang="en-US" sz="15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Retransmission algorithm overcomes message losses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Assigned priority correlates to amount of retransmissions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13" name="Rectangle 12"/>
          <p:cNvSpPr/>
          <p:nvPr/>
        </p:nvSpPr>
        <p:spPr>
          <a:xfrm>
            <a:off x="2322653" y="59436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01638">
              <a:tabLst>
                <a:tab pos="401638" algn="l"/>
              </a:tabLst>
            </a:pPr>
            <a:r>
              <a:rPr lang="en-US" sz="1000" dirty="0"/>
              <a:t>[7]	D. K. Cho, S. H. Chun, J. G. </a:t>
            </a:r>
            <a:r>
              <a:rPr lang="en-US" sz="1000" dirty="0" err="1"/>
              <a:t>Ahn</a:t>
            </a:r>
            <a:r>
              <a:rPr lang="en-US" sz="1000" dirty="0"/>
              <a:t>, Y. S. Kwon, J. H. </a:t>
            </a:r>
            <a:r>
              <a:rPr lang="en-US" sz="1000" dirty="0" err="1"/>
              <a:t>Eom</a:t>
            </a:r>
            <a:r>
              <a:rPr lang="en-US" sz="1000" dirty="0"/>
              <a:t>, and Y. I. Kim, “A </a:t>
            </a:r>
            <a:r>
              <a:rPr lang="en-US" sz="1000" dirty="0" err="1"/>
              <a:t>udp</a:t>
            </a:r>
            <a:r>
              <a:rPr lang="en-US" sz="1000" dirty="0"/>
              <a:t>-based protocol for mobile 	robot control over wireless internet,” in Robot Communication and Coordination, 2009. ROBOCOMM ’09. 	Second International Conference on, March 2009, pp. 1–4.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028235" y="3652606"/>
            <a:ext cx="3886200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b="1" dirty="0" smtClean="0"/>
              <a:t>Figure 1:  </a:t>
            </a:r>
            <a:r>
              <a:rPr lang="en-US" sz="1200" dirty="0" smtClean="0"/>
              <a:t>Network architecture for mobile robots[7].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209799" y="5380452"/>
            <a:ext cx="5162309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b="1" dirty="0" smtClean="0"/>
              <a:t>Figure x:  </a:t>
            </a:r>
            <a:r>
              <a:rPr lang="en-US" sz="1200" dirty="0" smtClean="0"/>
              <a:t>Retransmission algorithm at the base station (left) and mobile robot (right) [7].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805" y="2131802"/>
            <a:ext cx="3899695" cy="152080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570" y="4083111"/>
            <a:ext cx="4976935" cy="1275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7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924800" cy="990600"/>
          </a:xfrm>
        </p:spPr>
        <p:txBody>
          <a:bodyPr/>
          <a:lstStyle/>
          <a:p>
            <a:r>
              <a:rPr lang="en-US" sz="2500" dirty="0" smtClean="0"/>
              <a:t>Sockets: </a:t>
            </a:r>
            <a:r>
              <a:rPr lang="en-US" sz="2500" dirty="0" err="1" smtClean="0"/>
              <a:t>ZeroMQ</a:t>
            </a:r>
            <a:endParaRPr lang="en-US" sz="2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739572"/>
            <a:ext cx="1523999" cy="6834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542697"/>
            <a:ext cx="1371600" cy="88028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8600" y="1295400"/>
            <a:ext cx="868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653" y="2223019"/>
            <a:ext cx="4114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Topology is the primary concept in ZMQ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Uses TCP as underlying transport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Abstracts networking layer. Messages sent to topology instead of IP addresses.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Several messaging patterns: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Server/client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Publish/Subscribe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Request/Reply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Nodes can join and leave topologies dynamically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13" name="Rectangle 12"/>
          <p:cNvSpPr/>
          <p:nvPr/>
        </p:nvSpPr>
        <p:spPr>
          <a:xfrm>
            <a:off x="2322653" y="59436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01638">
              <a:tabLst>
                <a:tab pos="401638" algn="l"/>
              </a:tabLst>
            </a:pPr>
            <a:r>
              <a:rPr lang="en-US" sz="1000" dirty="0"/>
              <a:t>[9] 	M. </a:t>
            </a:r>
            <a:r>
              <a:rPr lang="en-US" sz="1000" dirty="0" err="1"/>
              <a:t>Sstrik</a:t>
            </a:r>
            <a:r>
              <a:rPr lang="en-US" sz="1000" dirty="0"/>
              <a:t>, </a:t>
            </a:r>
            <a:r>
              <a:rPr lang="en-US" sz="1000" dirty="0" smtClean="0"/>
              <a:t>“</a:t>
            </a:r>
            <a:r>
              <a:rPr lang="en-US" sz="1000" dirty="0" err="1"/>
              <a:t>z</a:t>
            </a:r>
            <a:r>
              <a:rPr lang="en-US" sz="1000" dirty="0" err="1" smtClean="0"/>
              <a:t>mq</a:t>
            </a:r>
            <a:r>
              <a:rPr lang="en-US" sz="1000" dirty="0"/>
              <a:t>: The theoretical foundation,” 250bpm, Tech. Rep., 09 2011.</a:t>
            </a:r>
            <a:endParaRPr lang="en-US" sz="1000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252" y="1982738"/>
            <a:ext cx="4094069" cy="281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4837253" y="1149952"/>
            <a:ext cx="4114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err="1" smtClean="0"/>
              <a:t>ZeroMQ</a:t>
            </a:r>
            <a:r>
              <a:rPr lang="en-US" sz="2000" dirty="0" smtClean="0"/>
              <a:t> Theoretical Foundation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837251" y="4861837"/>
            <a:ext cx="4094069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b="1" dirty="0" smtClean="0"/>
              <a:t>Figure 2:  </a:t>
            </a:r>
            <a:r>
              <a:rPr lang="en-US" sz="1200" dirty="0" smtClean="0"/>
              <a:t>Example topologies of ZMQ messaging patterns.  The flexibility of design is shown here [9].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917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924800" cy="990600"/>
          </a:xfrm>
        </p:spPr>
        <p:txBody>
          <a:bodyPr/>
          <a:lstStyle/>
          <a:p>
            <a:r>
              <a:rPr lang="en-US" sz="2500" dirty="0" smtClean="0"/>
              <a:t>Sockets: </a:t>
            </a:r>
            <a:r>
              <a:rPr lang="en-US" sz="2500" dirty="0" err="1" smtClean="0"/>
              <a:t>ZeroMQ</a:t>
            </a:r>
            <a:endParaRPr lang="en-US" sz="2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739572"/>
            <a:ext cx="1523999" cy="6834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542697"/>
            <a:ext cx="1371600" cy="88028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8600" y="1295400"/>
            <a:ext cx="868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08653" y="2415585"/>
            <a:ext cx="4114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Easy to implement; very similar to sockets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Lock free code, avoids synchronization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Prevents priority inversion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Multiple threads communicate over ZMQ topologies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Wide array of available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837253" y="1149952"/>
            <a:ext cx="4114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/>
              <a:t>Multithreading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322653" y="59436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01638">
              <a:tabLst>
                <a:tab pos="401638" algn="l"/>
              </a:tabLst>
            </a:pPr>
            <a:r>
              <a:rPr lang="en-US" sz="1000" dirty="0"/>
              <a:t>[10]	P. </a:t>
            </a:r>
            <a:r>
              <a:rPr lang="en-US" sz="1000" dirty="0" err="1"/>
              <a:t>Hintjens</a:t>
            </a:r>
            <a:r>
              <a:rPr lang="en-US" sz="1000" dirty="0"/>
              <a:t> and M. </a:t>
            </a:r>
            <a:r>
              <a:rPr lang="en-US" sz="1000" dirty="0" err="1"/>
              <a:t>Sustrik</a:t>
            </a:r>
            <a:r>
              <a:rPr lang="en-US" sz="1000" dirty="0"/>
              <a:t>, “Multithreaded magic with </a:t>
            </a:r>
            <a:r>
              <a:rPr lang="en-US" sz="1000" dirty="0" err="1"/>
              <a:t>zmq</a:t>
            </a:r>
            <a:r>
              <a:rPr lang="en-US" sz="1000" dirty="0"/>
              <a:t>,” </a:t>
            </a:r>
            <a:r>
              <a:rPr lang="en-US" sz="1000" dirty="0" err="1"/>
              <a:t>iMatrix</a:t>
            </a:r>
            <a:r>
              <a:rPr lang="en-US" sz="1000" dirty="0"/>
              <a:t> Corporation, Tech. Rep., 09 2010.</a:t>
            </a:r>
            <a:endParaRPr lang="en-US" sz="1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7" y="2590800"/>
            <a:ext cx="37909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57200" y="2140552"/>
            <a:ext cx="28955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Example Code (python) [10]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9306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924800" cy="990600"/>
          </a:xfrm>
        </p:spPr>
        <p:txBody>
          <a:bodyPr/>
          <a:lstStyle/>
          <a:p>
            <a:r>
              <a:rPr lang="en-US" sz="2500" dirty="0" smtClean="0"/>
              <a:t>Shared Memory: ACH</a:t>
            </a:r>
            <a:endParaRPr lang="en-US" sz="2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739572"/>
            <a:ext cx="1523999" cy="6834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542697"/>
            <a:ext cx="1371600" cy="88028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8600" y="1295400"/>
            <a:ext cx="868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4837253" y="1149952"/>
            <a:ext cx="4114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/>
              <a:t>Real-Time Multi-Process Robots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905000"/>
            <a:ext cx="3554635" cy="251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22653" y="586898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01638">
              <a:tabLst>
                <a:tab pos="401638" algn="l"/>
              </a:tabLst>
            </a:pPr>
            <a:r>
              <a:rPr lang="en-US" sz="1000" dirty="0"/>
              <a:t>[2] 	N. </a:t>
            </a:r>
            <a:r>
              <a:rPr lang="en-US" sz="1000" dirty="0" err="1"/>
              <a:t>Dantam</a:t>
            </a:r>
            <a:r>
              <a:rPr lang="en-US" sz="1000" dirty="0"/>
              <a:t> and M. </a:t>
            </a:r>
            <a:r>
              <a:rPr lang="en-US" sz="1000" dirty="0" err="1"/>
              <a:t>Stilman</a:t>
            </a:r>
            <a:r>
              <a:rPr lang="en-US" sz="1000" dirty="0"/>
              <a:t>, “Robust and efficient communication for real-time multi-process robot software,” 	in Humanoid Robots (Humanoids), 2012 12th IEEE-RAS International Conference on, Nov 2012, pp. 316–	322.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87767" y="4423642"/>
            <a:ext cx="306977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b="1" dirty="0" smtClean="0"/>
              <a:t>Figure 3:  </a:t>
            </a:r>
            <a:r>
              <a:rPr lang="en-US" sz="1200" dirty="0" smtClean="0"/>
              <a:t>Logical memory structure of ACH shared memory file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837253" y="2140552"/>
            <a:ext cx="40019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 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Separate Data and index arrays allow for non head of line blocking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data is lost when read or replaced, unlike sockets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readers and writers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Threadsafe</a:t>
            </a:r>
            <a:r>
              <a:rPr lang="en-US" dirty="0" smtClean="0"/>
              <a:t> via a </a:t>
            </a:r>
            <a:r>
              <a:rPr lang="en-US" dirty="0" err="1" smtClean="0"/>
              <a:t>mutex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Formally verified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2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924800" cy="990600"/>
          </a:xfrm>
        </p:spPr>
        <p:txBody>
          <a:bodyPr/>
          <a:lstStyle/>
          <a:p>
            <a:r>
              <a:rPr lang="en-US" sz="2500" dirty="0" smtClean="0"/>
              <a:t>Shared Memory: ACH</a:t>
            </a:r>
            <a:endParaRPr lang="en-US" sz="2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739572"/>
            <a:ext cx="1523999" cy="6834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542697"/>
            <a:ext cx="1371600" cy="88028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8600" y="1295400"/>
            <a:ext cx="868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17048" y="2140552"/>
            <a:ext cx="5677865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Minimal latency is crucial for real time humanoid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Allows for proper priority </a:t>
            </a:r>
            <a:r>
              <a:rPr lang="en-US" sz="1600" dirty="0" smtClean="0"/>
              <a:t>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Prevents starvation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Publish/Subscribe  or message bus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Muliple</a:t>
            </a:r>
            <a:r>
              <a:rPr lang="en-US" sz="1600" dirty="0" smtClean="0"/>
              <a:t> processes with varied priorities ensures critical processes run on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726595"/>
            <a:ext cx="5401024" cy="1450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33736" y="5176606"/>
            <a:ext cx="5162309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b="1" dirty="0" smtClean="0"/>
              <a:t>Figure 4:  </a:t>
            </a:r>
            <a:r>
              <a:rPr lang="en-US" sz="1200" dirty="0" smtClean="0"/>
              <a:t>HUBO2 Platform[1]</a:t>
            </a:r>
            <a:endParaRPr 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53" y="1524000"/>
            <a:ext cx="1815030" cy="3652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914891" y="5286223"/>
            <a:ext cx="5162309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b="1" dirty="0" smtClean="0"/>
              <a:t>Figure 5:  </a:t>
            </a:r>
            <a:r>
              <a:rPr lang="en-US" sz="1200" dirty="0" smtClean="0"/>
              <a:t>Hubo2 Plus daemon communication flow chart[1].</a:t>
            </a:r>
            <a:endParaRPr lang="en-US" sz="120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352800" y="1149952"/>
            <a:ext cx="5599253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/>
              <a:t>Real-Time Multi-Process Robots / The ACH Library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209800" y="5705838"/>
            <a:ext cx="4953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01638">
              <a:tabLst>
                <a:tab pos="401638" algn="l"/>
              </a:tabLst>
            </a:pPr>
            <a:r>
              <a:rPr lang="en-US" sz="1000" dirty="0"/>
              <a:t>[1]  	N. </a:t>
            </a:r>
            <a:r>
              <a:rPr lang="en-US" sz="1000" dirty="0" err="1"/>
              <a:t>Dantam</a:t>
            </a:r>
            <a:r>
              <a:rPr lang="en-US" sz="1000" dirty="0"/>
              <a:t>, D. </a:t>
            </a:r>
            <a:r>
              <a:rPr lang="en-US" sz="1000" dirty="0" err="1"/>
              <a:t>Lofaro</a:t>
            </a:r>
            <a:r>
              <a:rPr lang="en-US" sz="1000" dirty="0"/>
              <a:t>, A. </a:t>
            </a:r>
            <a:r>
              <a:rPr lang="en-US" sz="1000" dirty="0" err="1"/>
              <a:t>Hereid</a:t>
            </a:r>
            <a:r>
              <a:rPr lang="en-US" sz="1000" dirty="0"/>
              <a:t>, P. Oh, A. Ames, and M. </a:t>
            </a:r>
            <a:r>
              <a:rPr lang="en-US" sz="1000" dirty="0" err="1"/>
              <a:t>Stilman</a:t>
            </a:r>
            <a:r>
              <a:rPr lang="en-US" sz="1000" dirty="0"/>
              <a:t>, “The ach library: A new framework for </a:t>
            </a:r>
            <a:r>
              <a:rPr lang="en-US" sz="1000" dirty="0" smtClean="0"/>
              <a:t> real-time </a:t>
            </a:r>
            <a:r>
              <a:rPr lang="en-US" sz="1000" dirty="0"/>
              <a:t>communication,” Robotics  Automation Magazine, IEEE, vol. 22, no. 1, pp. 76–85, March 2015</a:t>
            </a:r>
            <a:r>
              <a:rPr lang="en-US" sz="1000" dirty="0" smtClean="0"/>
              <a:t>.</a:t>
            </a:r>
          </a:p>
          <a:p>
            <a:pPr defTabSz="401638">
              <a:tabLst>
                <a:tab pos="401638" algn="l"/>
              </a:tabLst>
            </a:pPr>
            <a:r>
              <a:rPr lang="en-US" sz="1000" dirty="0"/>
              <a:t>[4]	M. Grey, N. </a:t>
            </a:r>
            <a:r>
              <a:rPr lang="en-US" sz="1000" dirty="0" err="1"/>
              <a:t>Dantam</a:t>
            </a:r>
            <a:r>
              <a:rPr lang="en-US" sz="1000" dirty="0"/>
              <a:t>, D. </a:t>
            </a:r>
            <a:r>
              <a:rPr lang="en-US" sz="1000" dirty="0" err="1"/>
              <a:t>Lofaro</a:t>
            </a:r>
            <a:r>
              <a:rPr lang="en-US" sz="1000" dirty="0"/>
              <a:t>, A. </a:t>
            </a:r>
            <a:r>
              <a:rPr lang="en-US" sz="1000" dirty="0" err="1"/>
              <a:t>Bobick</a:t>
            </a:r>
            <a:r>
              <a:rPr lang="en-US" sz="1000" dirty="0"/>
              <a:t>, M. </a:t>
            </a:r>
            <a:r>
              <a:rPr lang="en-US" sz="1000" dirty="0" err="1"/>
              <a:t>Egerstedt</a:t>
            </a:r>
            <a:r>
              <a:rPr lang="en-US" sz="1000" dirty="0"/>
              <a:t>, P. Oh, and M. </a:t>
            </a:r>
            <a:r>
              <a:rPr lang="en-US" sz="1000" dirty="0" err="1" smtClean="0"/>
              <a:t>Stilman</a:t>
            </a:r>
            <a:r>
              <a:rPr lang="en-US" sz="1000" dirty="0"/>
              <a:t>, “Multi-process control 	software for hubo2 plus robot,” in </a:t>
            </a:r>
            <a:r>
              <a:rPr lang="en-US" sz="1000" dirty="0" smtClean="0"/>
              <a:t> Technologies </a:t>
            </a:r>
            <a:r>
              <a:rPr lang="en-US" sz="1000" dirty="0"/>
              <a:t>for Practical Robot Applications (</a:t>
            </a:r>
            <a:r>
              <a:rPr lang="en-US" sz="1000" dirty="0" err="1"/>
              <a:t>TePRA</a:t>
            </a:r>
            <a:r>
              <a:rPr lang="en-US" sz="1000" dirty="0"/>
              <a:t>), 2013 IEEE 	International Conference on, April 2013, pp. 1–6. </a:t>
            </a:r>
          </a:p>
          <a:p>
            <a:pPr defTabSz="401638">
              <a:tabLst>
                <a:tab pos="401638" algn="l"/>
              </a:tabLst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07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924800" cy="990600"/>
          </a:xfrm>
        </p:spPr>
        <p:txBody>
          <a:bodyPr/>
          <a:lstStyle/>
          <a:p>
            <a:r>
              <a:rPr lang="en-US" sz="2500" dirty="0" smtClean="0"/>
              <a:t>ROS</a:t>
            </a:r>
            <a:endParaRPr lang="en-US" sz="2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739572"/>
            <a:ext cx="1523999" cy="6834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542697"/>
            <a:ext cx="1371600" cy="88028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8600" y="1295400"/>
            <a:ext cx="868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6316" y="2140552"/>
            <a:ext cx="4354284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ROS cannot currently run on low level embedded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Several interfaces exist for incorporating embedded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Uses TCP as transport mechanism. Overhead can be detrimental to low powered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Relies on communication links (Topics) and multiple processes (Nodes) to communicate between the core </a:t>
            </a:r>
            <a:r>
              <a:rPr lang="en-US" sz="1500" dirty="0" err="1" smtClean="0"/>
              <a:t>linux</a:t>
            </a:r>
            <a:r>
              <a:rPr lang="en-US" sz="1500" dirty="0" smtClean="0"/>
              <a:t> system and peripherals.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Must run a </a:t>
            </a:r>
            <a:r>
              <a:rPr lang="en-US" sz="1500" dirty="0" err="1" smtClean="0"/>
              <a:t>ROScore</a:t>
            </a:r>
            <a:r>
              <a:rPr lang="en-US" sz="1500" dirty="0" smtClean="0"/>
              <a:t> process that acts as intermediary between all nodes and topics. Can induce additional latency.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13" name="Rectangle 12"/>
          <p:cNvSpPr/>
          <p:nvPr/>
        </p:nvSpPr>
        <p:spPr>
          <a:xfrm>
            <a:off x="2322653" y="59436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01638">
              <a:tabLst>
                <a:tab pos="401638" algn="l"/>
              </a:tabLst>
            </a:pPr>
            <a:r>
              <a:rPr lang="en-US" sz="1000" dirty="0"/>
              <a:t>[3] 	P. </a:t>
            </a:r>
            <a:r>
              <a:rPr lang="en-US" sz="1000" dirty="0" err="1"/>
              <a:t>Bouchier</a:t>
            </a:r>
            <a:r>
              <a:rPr lang="en-US" sz="1000" dirty="0"/>
              <a:t>, “Embedded </a:t>
            </a:r>
            <a:r>
              <a:rPr lang="en-US" sz="1000" dirty="0" err="1"/>
              <a:t>ros</a:t>
            </a:r>
            <a:r>
              <a:rPr lang="en-US" sz="1000" dirty="0"/>
              <a:t> [</a:t>
            </a:r>
            <a:r>
              <a:rPr lang="en-US" sz="1000" dirty="0" err="1"/>
              <a:t>ros</a:t>
            </a:r>
            <a:r>
              <a:rPr lang="en-US" sz="1000" dirty="0"/>
              <a:t> topics],” Robotics Automation Magazine, </a:t>
            </a:r>
            <a:r>
              <a:rPr lang="nl-NL" sz="1000" dirty="0"/>
              <a:t>IEEE, vol. 20, no. 2, pp. 17–19, 	June 2013.</a:t>
            </a:r>
            <a:endParaRPr lang="nl-NL" sz="1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352800" y="1149952"/>
            <a:ext cx="5599253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/>
              <a:t>Embedded Systems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653" y="2427514"/>
            <a:ext cx="4522069" cy="2209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57845" y="4498814"/>
            <a:ext cx="5162309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b="1" dirty="0" smtClean="0"/>
              <a:t>Figure 6:  </a:t>
            </a:r>
            <a:r>
              <a:rPr lang="en-US" sz="1200" dirty="0" smtClean="0"/>
              <a:t>ROS example network diagram [3].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9306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413</TotalTime>
  <Words>956</Words>
  <Application>Microsoft Office PowerPoint</Application>
  <PresentationFormat>On-screen Show (4:3)</PresentationFormat>
  <Paragraphs>229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Inter-process Communications for Robotics Applications</vt:lpstr>
      <vt:lpstr>Why Robotics Needs Inter-Process Communications (IPCs)</vt:lpstr>
      <vt:lpstr>Existing IPC Protocols</vt:lpstr>
      <vt:lpstr>Sockets: TCP/UDP</vt:lpstr>
      <vt:lpstr>Sockets: ZeroMQ</vt:lpstr>
      <vt:lpstr>Sockets: ZeroMQ</vt:lpstr>
      <vt:lpstr>Shared Memory: ACH</vt:lpstr>
      <vt:lpstr>Shared Memory: ACH</vt:lpstr>
      <vt:lpstr>ROS</vt:lpstr>
      <vt:lpstr>ROS</vt:lpstr>
      <vt:lpstr>Typical System Layout</vt:lpstr>
      <vt:lpstr>Test Setup</vt:lpstr>
      <vt:lpstr>Test Results: Network Communication (Link 1)</vt:lpstr>
      <vt:lpstr>Test Results: Internal Communication (Link 2)</vt:lpstr>
      <vt:lpstr>Ideal System Design</vt:lpstr>
      <vt:lpstr>References</vt:lpstr>
    </vt:vector>
  </TitlesOfParts>
  <Company>Leidos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Inter-process Communications for Robotics Applications</dc:title>
  <dc:creator>Edward Roderick</dc:creator>
  <cp:lastModifiedBy>Edward Roderick</cp:lastModifiedBy>
  <cp:revision>59</cp:revision>
  <dcterms:created xsi:type="dcterms:W3CDTF">2015-04-29T23:38:50Z</dcterms:created>
  <dcterms:modified xsi:type="dcterms:W3CDTF">2015-04-30T06:33:24Z</dcterms:modified>
</cp:coreProperties>
</file>