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2" r:id="rId7"/>
    <p:sldId id="273" r:id="rId8"/>
    <p:sldId id="258" r:id="rId9"/>
    <p:sldId id="275" r:id="rId10"/>
    <p:sldId id="265" r:id="rId11"/>
    <p:sldId id="276" r:id="rId12"/>
    <p:sldId id="277" r:id="rId13"/>
    <p:sldId id="27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45" autoAdjust="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2094F-B713-C653-69AA-9CF20BD1A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D17F7-A9A0-F1A7-CAF4-0C88C97C6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A117E-B3EC-0EE9-A063-4D7E75834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D1F79-BFAE-54A6-2FE3-EA23316EE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2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9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8EA3-B846-4160-95E9-486302147031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abay.com/illustrations/thumbs-up-smiley-face-emoji-happy-400757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iqsels.com/id/public-domain-photo-jmlo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_Berners-Lee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lon.edu/u/imagining/event-coverage/arete-events/tim-berners-lee/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en.wikipedia.org/wiki/CER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863" y="4501896"/>
            <a:ext cx="8508273" cy="228600"/>
          </a:xfrm>
        </p:spPr>
        <p:txBody>
          <a:bodyPr/>
          <a:lstStyle/>
          <a:p>
            <a:r>
              <a:rPr lang="en-US" dirty="0"/>
              <a:t>World Wide Web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4859A-A3BD-4986-B21F-ABEBAC18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6A065B-2D3D-42F4-9025-E450DEF6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990005"/>
            <a:ext cx="10907016" cy="922516"/>
          </a:xfrm>
        </p:spPr>
        <p:txBody>
          <a:bodyPr/>
          <a:lstStyle/>
          <a:p>
            <a:pPr lvl="0"/>
            <a:r>
              <a:rPr lang="en-PH" sz="3600" b="1" dirty="0"/>
              <a:t>Summary</a:t>
            </a:r>
            <a:br>
              <a:rPr lang="en-PH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B40A70-183C-974D-4AAA-B989EA77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6" y="3059961"/>
            <a:ext cx="10907016" cy="2467383"/>
          </a:xfrm>
        </p:spPr>
        <p:txBody>
          <a:bodyPr/>
          <a:lstStyle/>
          <a:p>
            <a:r>
              <a:rPr lang="en-US" sz="2400" dirty="0"/>
              <a:t>In the future, ICT will continue to grow and bring many opportunities. It can make life easier by improving communication, education, business, and entertainment. Technologies like decentralization, cybersecurity, VR/AR, and edge computing will make systems faster and safer. there are also challenges such as addiction, fake news, and less face-to-face interaction. For us, the future of ICT is promising, but people must use it wisely and responsibly to enjoy its benefits while avoiding its negative effects.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073D-6E6F-ACF4-CA84-1732720A6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E9486-18D5-6BC0-21D2-FBCC2EC2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48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46" y="327023"/>
            <a:ext cx="5931354" cy="55614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8051-4856-FADE-1394-1BF8D4AFC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FCB1BC7D-EE8F-4610-B748-33D1F9065B77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2C7CD8-CD51-6F0C-20D4-0D40338E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16838" y="2250708"/>
            <a:ext cx="3103562" cy="2169260"/>
          </a:xfr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/>
          <a:p>
            <a:r>
              <a:rPr lang="en-PH" dirty="0"/>
              <a:t>How ICT use in this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2831182"/>
            <a:ext cx="4275364" cy="26602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PH" sz="2400" dirty="0"/>
              <a:t>system that enables content sharing over the Internet through user-friendly ways meant to appeal to users beyond IT specialists and hobbyists.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FBE7-3C46-903D-964E-091F74329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E9466343-3461-42CD-9CAB-EE1885623C25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606E-0B3D-E151-D6E8-FB4608C3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DF96F00-40EE-0A53-AD52-4086AB9F32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532" r="25532"/>
          <a:stretch>
            <a:fillRect/>
          </a:stretch>
        </p:blipFill>
        <p:spPr/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F7F012-D932-F6E0-7B58-2D00C05DE098}"/>
              </a:ext>
            </a:extLst>
          </p:cNvPr>
          <p:cNvSpPr txBox="1">
            <a:spLocks/>
          </p:cNvSpPr>
          <p:nvPr/>
        </p:nvSpPr>
        <p:spPr>
          <a:xfrm>
            <a:off x="686780" y="1072896"/>
            <a:ext cx="6274852" cy="464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PH" sz="4000" dirty="0"/>
              <a:t>The Web allows us to browse websites, watch videos, shop online, and connect with others around the world through our computers and phones.</a:t>
            </a:r>
          </a:p>
          <a:p>
            <a:pPr marL="0" lvl="0" indent="0" fontAlgn="base">
              <a:buNone/>
            </a:pPr>
            <a:r>
              <a:rPr lang="en-PH" sz="4000" dirty="0"/>
              <a:t>EXAMPLE:</a:t>
            </a:r>
          </a:p>
          <a:p>
            <a:pPr lvl="0" fontAlgn="base"/>
            <a:r>
              <a:rPr lang="en-PH" sz="4000" dirty="0"/>
              <a:t>Communication</a:t>
            </a:r>
          </a:p>
          <a:p>
            <a:pPr lvl="0" fontAlgn="base"/>
            <a:r>
              <a:rPr lang="en-PH" sz="4000" dirty="0"/>
              <a:t>Education</a:t>
            </a:r>
          </a:p>
          <a:p>
            <a:pPr lvl="0" fontAlgn="base"/>
            <a:r>
              <a:rPr lang="en-PH" sz="4000" dirty="0"/>
              <a:t>Business and E-commerce </a:t>
            </a:r>
          </a:p>
          <a:p>
            <a:pPr lvl="0" fontAlgn="base"/>
            <a:r>
              <a:rPr lang="en-PH" sz="4000" dirty="0"/>
              <a:t>Entertainment and etc.</a:t>
            </a:r>
          </a:p>
          <a:p>
            <a:pPr lvl="0" fontAlgn="base"/>
            <a:endParaRPr lang="en-PH" sz="4000" dirty="0"/>
          </a:p>
          <a:p>
            <a:pPr lvl="0" fontAlgn="base"/>
            <a:endParaRPr lang="en-PH" sz="6000" dirty="0"/>
          </a:p>
          <a:p>
            <a:pPr lvl="0" fontAlgn="base"/>
            <a:endParaRPr lang="en-PH" sz="1800" dirty="0"/>
          </a:p>
          <a:p>
            <a:pPr lvl="0" fontAlgn="base"/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8553-56F5-C0FF-9A78-9ED72306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90BC6E7-4694-D226-AE1D-EC0AA9ACD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672" y="999745"/>
            <a:ext cx="6008915" cy="23286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H" dirty="0"/>
              <a:t>The Web was invented by English computer scientist </a:t>
            </a:r>
            <a:r>
              <a:rPr lang="en-PH" u="sng" dirty="0">
                <a:hlinkClick r:id="rId3" tooltip="Tim Berners-Lee"/>
              </a:rPr>
              <a:t>Tim Berners-Lee</a:t>
            </a:r>
            <a:r>
              <a:rPr lang="en-PH" dirty="0"/>
              <a:t> while at </a:t>
            </a:r>
            <a:r>
              <a:rPr lang="en-PH" u="sng" dirty="0">
                <a:hlinkClick r:id="rId4" tooltip="CERN"/>
              </a:rPr>
              <a:t>CERN</a:t>
            </a:r>
            <a:r>
              <a:rPr lang="en-PH" dirty="0"/>
              <a:t> in 1989 and opened to the public in 1993. </a:t>
            </a:r>
            <a:br>
              <a:rPr lang="en-PH" dirty="0"/>
            </a:br>
            <a:r>
              <a:rPr lang="en-PH" dirty="0"/>
              <a:t> </a:t>
            </a:r>
            <a:br>
              <a:rPr lang="en-PH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0EE46-F57E-BAF2-011A-71BAC7245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E199-5107-8B06-F593-6C56B0D8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A5FAEB-1C68-4322-7D92-9B282E2E428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586" r="19586"/>
          <a:stretch>
            <a:fillRect/>
          </a:stretch>
        </p:blipFill>
        <p:spPr/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AEA5AF-C0A0-5514-B530-BF34569A6BF8}"/>
              </a:ext>
            </a:extLst>
          </p:cNvPr>
          <p:cNvSpPr txBox="1"/>
          <p:nvPr/>
        </p:nvSpPr>
        <p:spPr>
          <a:xfrm>
            <a:off x="7466631" y="5842989"/>
            <a:ext cx="4324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>
                <a:hlinkClick r:id="rId6" tooltip="https://www.elon.edu/u/imagining/event-coverage/arete-events/tim-berners-lee/"/>
              </a:rPr>
              <a:t>This Photo</a:t>
            </a:r>
            <a:r>
              <a:rPr lang="en-PH" sz="900"/>
              <a:t> by Unknown Author is licensed under </a:t>
            </a:r>
            <a:r>
              <a:rPr lang="en-PH" sz="900">
                <a:hlinkClick r:id="rId7" tooltip="https://creativecommons.org/licenses/by/3.0/"/>
              </a:rPr>
              <a:t>CC BY</a:t>
            </a:r>
            <a:endParaRPr lang="en-PH" sz="900"/>
          </a:p>
        </p:txBody>
      </p:sp>
    </p:spTree>
    <p:extLst>
      <p:ext uri="{BB962C8B-B14F-4D97-AF65-F5344CB8AC3E}">
        <p14:creationId xmlns:p14="http://schemas.microsoft.com/office/powerpoint/2010/main" val="281957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/>
          <a:lstStyle/>
          <a:p>
            <a:r>
              <a:rPr lang="en-US" dirty="0"/>
              <a:t>Positive                                                                  Negative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4579C-DA6D-B905-B710-1E6243E8C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EA52206C-522E-4279-9E0D-1C28CCBD7571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F801E7-9D95-3C83-B990-97EEAA420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05550"/>
              </p:ext>
            </p:extLst>
          </p:nvPr>
        </p:nvGraphicFramePr>
        <p:xfrm>
          <a:off x="674498" y="1515926"/>
          <a:ext cx="5421502" cy="3811978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5421502">
                  <a:extLst>
                    <a:ext uri="{9D8B030D-6E8A-4147-A177-3AD203B41FA5}">
                      <a16:colId xmlns:a16="http://schemas.microsoft.com/office/drawing/2014/main" val="23756822"/>
                    </a:ext>
                  </a:extLst>
                </a:gridCol>
              </a:tblGrid>
              <a:tr h="900257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PH" sz="2400" kern="100" dirty="0">
                          <a:solidFill>
                            <a:schemeClr val="tx1"/>
                          </a:solidFill>
                          <a:effectLst/>
                        </a:rPr>
                        <a:t>   Makes communication easier and faster.</a:t>
                      </a:r>
                      <a:endParaRPr lang="en-PH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04185"/>
                  </a:ext>
                </a:extLst>
              </a:tr>
              <a:tr h="103990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PH" sz="2400" kern="100" dirty="0">
                          <a:solidFill>
                            <a:schemeClr val="tx1"/>
                          </a:solidFill>
                          <a:effectLst/>
                        </a:rPr>
                        <a:t>   Improves education and learning.</a:t>
                      </a:r>
                      <a:endParaRPr lang="en-PH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476282"/>
                  </a:ext>
                </a:extLst>
              </a:tr>
              <a:tr h="845291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PH" sz="2400" kern="100" dirty="0">
                          <a:solidFill>
                            <a:schemeClr val="tx1"/>
                          </a:solidFill>
                          <a:effectLst/>
                        </a:rPr>
                        <a:t>   Helps businesses grow.</a:t>
                      </a:r>
                      <a:endParaRPr lang="en-PH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051769"/>
                  </a:ext>
                </a:extLst>
              </a:tr>
              <a:tr h="102653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PH" sz="2400" kern="100" dirty="0">
                          <a:solidFill>
                            <a:schemeClr val="tx1"/>
                          </a:solidFill>
                          <a:effectLst/>
                        </a:rPr>
                        <a:t>   Gives entertainment and new opportunities.</a:t>
                      </a:r>
                      <a:endParaRPr lang="en-PH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2519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820AAF-7803-746E-575C-9CFBF09AF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13754"/>
              </p:ext>
            </p:extLst>
          </p:nvPr>
        </p:nvGraphicFramePr>
        <p:xfrm>
          <a:off x="6324092" y="1515926"/>
          <a:ext cx="5193410" cy="3811977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5193410">
                  <a:extLst>
                    <a:ext uri="{9D8B030D-6E8A-4147-A177-3AD203B41FA5}">
                      <a16:colId xmlns:a16="http://schemas.microsoft.com/office/drawing/2014/main" val="1760269113"/>
                    </a:ext>
                  </a:extLst>
                </a:gridCol>
              </a:tblGrid>
              <a:tr h="123203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H" sz="2400" kern="100" dirty="0">
                          <a:solidFill>
                            <a:schemeClr val="tx1"/>
                          </a:solidFill>
                          <a:effectLst/>
                        </a:rPr>
                        <a:t>People can get addicted to gadgets or social media.</a:t>
                      </a:r>
                      <a:endParaRPr lang="en-PH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786654"/>
                  </a:ext>
                </a:extLst>
              </a:tr>
              <a:tr h="14231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H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PH" sz="2400" kern="100" dirty="0">
                          <a:solidFill>
                            <a:schemeClr val="tx1"/>
                          </a:solidFill>
                          <a:effectLst/>
                        </a:rPr>
                        <a:t>Can spread fake news that can lead into misinformation.</a:t>
                      </a:r>
                      <a:endParaRPr lang="en-PH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780432"/>
                  </a:ext>
                </a:extLst>
              </a:tr>
              <a:tr h="115680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PH" sz="2400" kern="100" dirty="0">
                          <a:solidFill>
                            <a:schemeClr val="tx1"/>
                          </a:solidFill>
                          <a:effectLst/>
                        </a:rPr>
                        <a:t>May reduce face-to-face interaction.</a:t>
                      </a:r>
                      <a:endParaRPr lang="en-PH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8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2607-79F4-9A91-3A0B-429BDED9C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326" y="1224098"/>
            <a:ext cx="8939349" cy="3717472"/>
          </a:xfrm>
        </p:spPr>
        <p:txBody>
          <a:bodyPr/>
          <a:lstStyle/>
          <a:p>
            <a:r>
              <a:rPr lang="en-PH" dirty="0"/>
              <a:t>The future predictions for how this technology evolved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E2AC3F-3A0B-14BC-D93E-2AF099DC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171" y="5175784"/>
            <a:ext cx="7271657" cy="652923"/>
          </a:xfrm>
        </p:spPr>
        <p:txBody>
          <a:bodyPr/>
          <a:lstStyle/>
          <a:p>
            <a:r>
              <a:rPr lang="en-PH" dirty="0"/>
              <a:t>Several trends are shaping the future of the web. These trends will determine the direction in which the digital world evolves.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773" y="576292"/>
            <a:ext cx="4771898" cy="1167164"/>
          </a:xfrm>
        </p:spPr>
        <p:txBody>
          <a:bodyPr/>
          <a:lstStyle/>
          <a:p>
            <a:r>
              <a:rPr lang="en-PH" sz="3600" b="1" dirty="0"/>
              <a:t>1. Decentralization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8999" y="2343150"/>
            <a:ext cx="4873446" cy="2994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PH" sz="2800" dirty="0"/>
              <a:t>is a major trend, driven by blockchain technology. This will result in data that is more secure and under greater user control.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96321" y="2343150"/>
            <a:ext cx="4873446" cy="2990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PH" sz="2800" dirty="0"/>
              <a:t>With increasing digital threats, cybersecurity is becoming more critical. Future web technologies will focus on robust security measures to protect user data.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9C110-6207-0F51-F464-AFBEF993F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8224D3FE-FC64-4F60-BC7C-E273976648BC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3542AA-82FB-8DD5-2A66-7F47BFF8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1FD26E-FAE4-7E58-41F7-173633595A48}"/>
              </a:ext>
            </a:extLst>
          </p:cNvPr>
          <p:cNvSpPr txBox="1">
            <a:spLocks/>
          </p:cNvSpPr>
          <p:nvPr/>
        </p:nvSpPr>
        <p:spPr>
          <a:xfrm>
            <a:off x="7115613" y="576292"/>
            <a:ext cx="4771898" cy="1167164"/>
          </a:xfrm>
          <a:prstGeom prst="rect">
            <a:avLst/>
          </a:prstGeom>
        </p:spPr>
        <p:txBody>
          <a:bodyPr vert="horz" lIns="91440" tIns="18288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/>
              <a:t>2. Enhanced Cybersecurity  </a:t>
            </a:r>
            <a:r>
              <a:rPr lang="en-PH" sz="3600" dirty="0"/>
              <a:t>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7173722" cy="1276892"/>
          </a:xfrm>
        </p:spPr>
        <p:txBody>
          <a:bodyPr/>
          <a:lstStyle/>
          <a:p>
            <a:r>
              <a:rPr lang="en-PH" sz="3600" b="1" dirty="0"/>
              <a:t>3.Virtual and Augmented Reality (VR/AR)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998" y="2343150"/>
            <a:ext cx="6762631" cy="2994868"/>
          </a:xfrm>
        </p:spPr>
        <p:txBody>
          <a:bodyPr/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PH" sz="3600" dirty="0"/>
              <a:t>VR and AR will provide immersive experiences, transforming industries like gaming, education, and real estate.</a:t>
            </a:r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96275" y="2343150"/>
            <a:ext cx="3062967" cy="299085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PH" sz="2400" dirty="0"/>
              <a:t>minimizes latency by handling data closer to its source, leading to quicker and more efficient operations.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8C6CB-8C13-0D9E-C7C6-7AB878D1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A352023-AD80-0965-8752-437BD247DDC8}"/>
              </a:ext>
            </a:extLst>
          </p:cNvPr>
          <p:cNvSpPr txBox="1">
            <a:spLocks/>
          </p:cNvSpPr>
          <p:nvPr/>
        </p:nvSpPr>
        <p:spPr>
          <a:xfrm>
            <a:off x="8296275" y="487680"/>
            <a:ext cx="3062967" cy="1365504"/>
          </a:xfrm>
          <a:prstGeom prst="rect">
            <a:avLst/>
          </a:prstGeom>
        </p:spPr>
        <p:txBody>
          <a:bodyPr vert="horz" lIns="91440" tIns="18288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/>
              <a:t>4. Edge Computing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851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4F4095-BDED-C078-22D5-1BF1E3AA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990005"/>
            <a:ext cx="10907016" cy="922516"/>
          </a:xfrm>
        </p:spPr>
        <p:txBody>
          <a:bodyPr/>
          <a:lstStyle/>
          <a:p>
            <a:pPr lvl="0"/>
            <a:r>
              <a:rPr lang="en-PH" sz="3600" b="1" dirty="0"/>
              <a:t>5. Ethical AI</a:t>
            </a:r>
            <a:r>
              <a:rPr lang="en-PH" sz="3600" dirty="0"/>
              <a:t> </a:t>
            </a:r>
            <a:br>
              <a:rPr lang="en-PH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BF529-2BDD-94C0-202F-CA0D13A1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6" y="3059961"/>
            <a:ext cx="10907016" cy="2467383"/>
          </a:xfrm>
        </p:spPr>
        <p:txBody>
          <a:bodyPr/>
          <a:lstStyle/>
          <a:p>
            <a:r>
              <a:rPr lang="en-PH" sz="3600" dirty="0"/>
              <a:t>The future web will emphasize ethical AI, ensuring transparency, fairness, and accountability in AI-driven decisions.</a:t>
            </a:r>
            <a:br>
              <a:rPr lang="en-PH" sz="3600" dirty="0"/>
            </a:b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5BE5-8D0B-3508-2011-1575B2405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72B8B865-6043-45BC-B48D-1676CB43D17A}" type="datetime1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31C35-FB2E-F9F7-8D1E-64ACCC0E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1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F1A99-35F0-4B73-B737-B4DCDCD8CA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7093E94-C176-4FB3-93BB-02AEE1FEC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5A16D6-EDBE-419D-AF8F-74F00E41AF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Fluorescent presentation</Template>
  <TotalTime>57</TotalTime>
  <Words>452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Century Gothic</vt:lpstr>
      <vt:lpstr>Jumble</vt:lpstr>
      <vt:lpstr>Custom</vt:lpstr>
      <vt:lpstr>World Wide Web  </vt:lpstr>
      <vt:lpstr>How ICT use in this application</vt:lpstr>
      <vt:lpstr>PowerPoint Presentation</vt:lpstr>
      <vt:lpstr>PowerPoint Presentation</vt:lpstr>
      <vt:lpstr>Positive                                                                  Negative</vt:lpstr>
      <vt:lpstr>The future predictions for how this technology evolved </vt:lpstr>
      <vt:lpstr>1. Decentralization</vt:lpstr>
      <vt:lpstr>3.Virtual and Augmented Reality (VR/AR)</vt:lpstr>
      <vt:lpstr>5. Ethical AI 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nina diane gabriel</dc:creator>
  <cp:lastModifiedBy>nina diane gabriel</cp:lastModifiedBy>
  <cp:revision>5</cp:revision>
  <dcterms:created xsi:type="dcterms:W3CDTF">2025-09-13T01:34:40Z</dcterms:created>
  <dcterms:modified xsi:type="dcterms:W3CDTF">2025-09-15T11:24:20Z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