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7" r:id="rId2"/>
    <p:sldId id="353" r:id="rId3"/>
    <p:sldId id="305" r:id="rId4"/>
    <p:sldId id="326" r:id="rId5"/>
    <p:sldId id="312" r:id="rId6"/>
    <p:sldId id="325" r:id="rId7"/>
    <p:sldId id="327" r:id="rId8"/>
    <p:sldId id="328" r:id="rId9"/>
    <p:sldId id="330" r:id="rId10"/>
    <p:sldId id="331" r:id="rId11"/>
    <p:sldId id="360" r:id="rId12"/>
    <p:sldId id="333" r:id="rId13"/>
    <p:sldId id="354" r:id="rId14"/>
    <p:sldId id="355" r:id="rId15"/>
    <p:sldId id="363" r:id="rId16"/>
    <p:sldId id="336" r:id="rId17"/>
    <p:sldId id="335" r:id="rId18"/>
    <p:sldId id="334" r:id="rId19"/>
    <p:sldId id="337" r:id="rId20"/>
    <p:sldId id="338" r:id="rId21"/>
    <p:sldId id="362" r:id="rId22"/>
    <p:sldId id="368" r:id="rId23"/>
    <p:sldId id="339" r:id="rId24"/>
    <p:sldId id="340" r:id="rId25"/>
    <p:sldId id="369" r:id="rId26"/>
    <p:sldId id="370" r:id="rId27"/>
    <p:sldId id="332" r:id="rId28"/>
    <p:sldId id="351" r:id="rId29"/>
    <p:sldId id="371" r:id="rId30"/>
    <p:sldId id="344" r:id="rId31"/>
    <p:sldId id="364" r:id="rId32"/>
    <p:sldId id="347" r:id="rId33"/>
    <p:sldId id="341" r:id="rId34"/>
    <p:sldId id="342" r:id="rId35"/>
    <p:sldId id="343" r:id="rId36"/>
    <p:sldId id="372" r:id="rId37"/>
    <p:sldId id="314" r:id="rId38"/>
    <p:sldId id="322" r:id="rId39"/>
    <p:sldId id="321" r:id="rId40"/>
    <p:sldId id="374" r:id="rId41"/>
    <p:sldId id="375" r:id="rId42"/>
    <p:sldId id="349" r:id="rId43"/>
    <p:sldId id="382" r:id="rId44"/>
    <p:sldId id="383" r:id="rId45"/>
    <p:sldId id="384" r:id="rId46"/>
    <p:sldId id="320" r:id="rId47"/>
    <p:sldId id="385" r:id="rId48"/>
    <p:sldId id="386" r:id="rId49"/>
    <p:sldId id="387" r:id="rId50"/>
    <p:sldId id="280" r:id="rId51"/>
  </p:sldIdLst>
  <p:sldSz cx="9144000" cy="6858000" type="screen4x3"/>
  <p:notesSz cx="7016750" cy="93027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4597A0"/>
    <a:srgbClr val="800000"/>
    <a:srgbClr val="800080"/>
    <a:srgbClr val="000080"/>
    <a:srgbClr val="969696"/>
    <a:srgbClr val="29292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2" autoAdjust="0"/>
    <p:restoredTop sz="94711" autoAdjust="0"/>
  </p:normalViewPr>
  <p:slideViewPr>
    <p:cSldViewPr snapToGrid="0">
      <p:cViewPr varScale="1">
        <p:scale>
          <a:sx n="123" d="100"/>
          <a:sy n="123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F93F073-6CFC-4780-ACFA-CB389C3486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59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AD2940-A575-4D54-9DD2-B953F4B119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4534" y="0"/>
            <a:ext cx="304059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584834-41BE-4E6E-B39E-83C47F315B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1E923009-A23A-469B-B129-3B4CC59436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806"/>
            <a:ext cx="5613400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1E4B17FA-5704-4A1B-9491-C236A923B7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5998"/>
            <a:ext cx="304059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C96A492A-3EE1-4F84-A453-FF45BEF97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534" y="8835998"/>
            <a:ext cx="304059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308C4A-7761-4B17-8A08-E3010FBA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371826-0C1C-4594-976B-B85682874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E5215-7766-41DB-BF80-10BFE394B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6C5A6A-FB1A-4364-805F-B6D6D3483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82628-29DF-4B56-B93A-65FB1123B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7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CD796-D2F4-4D31-940C-FDB7C769D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13EFDE-A7A8-40D0-8350-A979803E2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15751B-0904-462A-A220-31D46E1F5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2026-14A9-42E9-9862-FA057637C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D985F9-D083-436C-8856-581E7582D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A54E1E-E5C1-4821-A6B1-88844A3A3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35881-A235-4550-AA6A-08563A1CD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100D-57C6-4AC1-8252-EFFF4FA66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7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9E5FB7-F736-40D5-A9D8-10A80A6A3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B8411A-DE8D-4524-9DE5-F98DF1012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4AF161-42BB-40C1-9403-BE91A59EA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3F8E-87CB-4087-AFCA-C2A0AD02F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8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B6498F-4470-4859-95C2-A7AE1B4B7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BCE610-CA9C-417F-AC1A-5B10EE482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5C4FE2-A4C0-4E04-9892-06FA4F02E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9D861-B528-45AA-845F-BB1BEFD88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6189B-28AE-4E75-B5F7-F71BB0408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55A99-AB77-4FFC-B5E7-ECD1B11D6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576FF-71B1-4FBB-9868-E6BDEBEEE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0E5DD-FA40-450A-BC46-01DD95E6A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A6501B-672E-49B7-90B7-1BFF9CB68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CFD5B7-9BD4-4852-8BE6-2982BEA80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2CD215-533F-454D-A8A7-F8CAC4FC8B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255F2-E8DD-4E66-B08B-2276FBAF4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7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118A19-B44C-416C-844A-A28A0914D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E4E471-B83E-417C-A8C8-E003E78DB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9DB652-F9CD-4630-AEBC-FCC255A1F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4BC01-3806-4FFE-B25F-2EF6046FC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45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9A77BB-CC9A-4192-B33D-B6918D419F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49BA1F1-114F-4BBB-94BB-ADA087B30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87B61E-82A0-4F09-A461-0E0DC86F7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1D194-45A7-4206-8CB6-68E20B5EB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9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5FB9B-CF4B-4A8D-8731-73C9628FC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78205-214D-4F41-AEE5-CAEE1DE39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CCEDE-F3DB-45EE-BDB2-1C844C0A31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B8A3-DAB6-41F2-B14E-6B99627C6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47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FA1DE-A4DB-4092-95CC-8BCB32AA1E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C997A-E6B0-4E71-82C2-288F592C2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4C94-2B27-482D-BC23-C23982373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7CFD-B60D-4F98-A016-7FB76CFBB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28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731F2B-3452-4326-9624-382122205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2C82E7C-2987-43A0-8858-52165C616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A3BD8C-3346-455B-BF02-452F4FDF58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EC645C-9EBF-4208-8F12-F54F36500B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77741D-ADAA-4B04-B003-0DF4E734A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DB6991-5C22-49C0-8B70-7F4537391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itle Linz 2016">
            <a:extLst>
              <a:ext uri="{FF2B5EF4-FFF2-40B4-BE49-F238E27FC236}">
                <a16:creationId xmlns:a16="http://schemas.microsoft.com/office/drawing/2014/main" id="{46DB41BA-A76C-478C-BAED-652AB04B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56" y="3766116"/>
            <a:ext cx="61198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26">
            <a:extLst>
              <a:ext uri="{FF2B5EF4-FFF2-40B4-BE49-F238E27FC236}">
                <a16:creationId xmlns:a16="http://schemas.microsoft.com/office/drawing/2014/main" id="{9D8B7CBF-77A7-4889-8BB7-9316CF83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040"/>
            <a:ext cx="9144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Guest Lecture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/>
              <a:t>Bodo Linz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b="1" dirty="0"/>
              <a:t>02/11/20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04C15-AD3D-4CD2-8F79-6F1225FB3246}"/>
              </a:ext>
            </a:extLst>
          </p:cNvPr>
          <p:cNvSpPr txBox="1"/>
          <p:nvPr/>
        </p:nvSpPr>
        <p:spPr>
          <a:xfrm>
            <a:off x="0" y="25510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Comparative genomics of </a:t>
            </a:r>
            <a:r>
              <a:rPr lang="en-US" sz="3200" b="1" i="1" dirty="0"/>
              <a:t>Bordetella</a:t>
            </a:r>
            <a:endParaRPr lang="en-US" sz="32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D2D7105-40CD-4902-982B-6B03CBB0B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236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Approach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2081981F-B000-4289-82FE-CF55CB15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54113"/>
            <a:ext cx="57246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data format:  Sequence alignment in rows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Name	SEQUENCE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$1	$2	$1 = field 1; $2 = field 2</a:t>
            </a: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CAE4CD8D-AB29-49E9-A02D-9A2EFA1F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203575"/>
            <a:ext cx="7943850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awk</a:t>
            </a:r>
            <a:r>
              <a:rPr lang="en-US" altLang="en-US" sz="1900" b="1"/>
              <a:t>: change strain names to lower case and replace '-' by '_'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- python</a:t>
            </a:r>
            <a:r>
              <a:rPr lang="en-US" altLang="en-US" sz="1900" b="1"/>
              <a:t>: replace nucleotides by nucleotides plus tab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awk</a:t>
            </a:r>
            <a:r>
              <a:rPr lang="en-US" altLang="en-US" sz="1900" b="1"/>
              <a:t>: remove extra tab at the end of each line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python</a:t>
            </a:r>
            <a:r>
              <a:rPr lang="en-US" altLang="en-US" sz="1900" b="1"/>
              <a:t>: transpose rows to columns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awk</a:t>
            </a:r>
            <a:r>
              <a:rPr lang="en-US" altLang="en-US" sz="1900" b="1"/>
              <a:t>: select only core loci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900" b="1">
                <a:latin typeface="Courier New" panose="02070309020205020404" pitchFamily="49" charset="0"/>
              </a:rPr>
              <a:t> grep | wc</a:t>
            </a:r>
            <a:r>
              <a:rPr lang="en-US" altLang="en-US" sz="1900" b="1"/>
              <a:t>: determine the number of loci in the resulting file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python</a:t>
            </a:r>
            <a:r>
              <a:rPr lang="en-US" altLang="en-US" sz="1900" b="1"/>
              <a:t>: </a:t>
            </a:r>
            <a:r>
              <a:rPr lang="en-US" altLang="en-US" sz="1800" b="1"/>
              <a:t>replace nucleotides by numbers</a:t>
            </a:r>
            <a:endParaRPr lang="en-US" altLang="en-US" sz="1900" b="1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900" b="1">
                <a:latin typeface="Courier New" panose="02070309020205020404" pitchFamily="49" charset="0"/>
              </a:rPr>
              <a:t> R:</a:t>
            </a:r>
            <a:r>
              <a:rPr lang="en-US" altLang="en-US" sz="1900" b="1"/>
              <a:t> calculate matrix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python</a:t>
            </a:r>
            <a:r>
              <a:rPr lang="en-US" altLang="en-US" sz="1800" b="1"/>
              <a:t>: transpose columns to rows</a:t>
            </a:r>
            <a:endParaRPr lang="en-US" altLang="en-US" sz="1900" b="1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awk</a:t>
            </a:r>
            <a:r>
              <a:rPr lang="en-US" altLang="en-US" sz="1900" b="1"/>
              <a:t>: add extra tab at the end of each line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 python</a:t>
            </a:r>
            <a:r>
              <a:rPr lang="en-US" altLang="en-US" sz="1900" b="1"/>
              <a:t>: </a:t>
            </a:r>
            <a:r>
              <a:rPr lang="en-US" altLang="en-US" sz="1800" b="1"/>
              <a:t>replace nucleotides plus tab by nucleotides</a:t>
            </a:r>
            <a:endParaRPr lang="en-US" altLang="en-US" sz="1900" b="1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A804A4A-1DB5-427F-A0EE-B6ECE7CBA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387600"/>
            <a:ext cx="8686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SAMPLE-04	CGCTGCTGGCCAGATTTACGGAGC----------TTTCGTGGTCGTGCGCGTTGACGCCGGCGCGCGCGTCGACCAGGAACACCAC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SAMPLE05G	CGCTGCTGGCCGGATTTGCGCAGCAGGCGGGCGATTTCGTGGTCGTGCGCGTTGATGCCGGCACGGGCATCGACCAGGAACACGAC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SAMPLE-7A	CGCTGCTGACCGGACTTACGCAG---------------------------------------------------------------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1C3790-997B-47E8-91BD-EC2F4811B7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236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Approach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2EEE6942-C91C-47B1-A074-B8B44FB2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54113"/>
            <a:ext cx="57246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data format:  Sequence alignment in rows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Name	SEQUENCE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$1	$2	$1 = field 1; $2 = field 2</a:t>
            </a: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2D83473A-9EAB-4346-9962-AC6582BA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465513"/>
            <a:ext cx="79438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+mn-lt"/>
              </a:rPr>
              <a:t> need to manipulate nucleotide sequence in all rows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+mn-lt"/>
              </a:rPr>
              <a:t> problem: same letters in sequence names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+mn-lt"/>
              </a:rPr>
              <a:t> solution: sequence name lower case, sequence upper case,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+mn-lt"/>
              </a:rPr>
              <a:t>                  dashes in names as underline 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+mn-lt"/>
              </a:rPr>
              <a:t> </a:t>
            </a:r>
            <a:r>
              <a:rPr lang="en-US" altLang="en-US" sz="2000" b="1" dirty="0" err="1">
                <a:latin typeface="+mn-lt"/>
              </a:rPr>
              <a:t>awk</a:t>
            </a:r>
            <a:r>
              <a:rPr lang="en-US" altLang="en-US" sz="1900" b="1" dirty="0">
                <a:latin typeface="+mn-lt"/>
              </a:rPr>
              <a:t>: change strain names to lower case and replace '-' by '_'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9BF7882-F375-4DFF-BEB8-9DCC8C47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387600"/>
            <a:ext cx="8686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SAMPLE-04	CGCTGCTGGCCAGATTTACGGAGC----------TTTCGTGGTCGTGCGCGTTGACGCCGGCGCGCGCGTCGACCAGGAACACCAC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SAMPLE05G	CGCTGCTGGCCGGATTTGCGCAGCAGGCGGGCGATTTCGTGGTCGTGCGCGTTGATGCCGGCACGGGCATCGACCAGGAACACGAC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SAMPLE-7A	CGCTGCTGACCGGACTTACGCAG---------------------------------------------------------------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411B6E1B-6454-40E2-9CDF-51C14042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233988"/>
            <a:ext cx="58499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MAKE THE SCRIPT USER FRIENDLY!!!</a:t>
            </a: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40C93CC1-039F-4E3C-8D72-5CFBD13C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048375"/>
            <a:ext cx="586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- let the computer display what it’s currently doing</a:t>
            </a:r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id="{310CCFFB-AF75-4A62-BF38-E3DC810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703888"/>
            <a:ext cx="4545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- write instructions to yourself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5E919F5C-84FD-489D-BA7D-670F4254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689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change strain names to lower case and replace '-' by '_‘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3F1A2091-7C03-442D-A806-24E892C0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968375"/>
            <a:ext cx="8642350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#!/bin/bash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# PhyGenome_Align_remove_missing_data.sh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# remove variably present loci, keep only core loci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# enter file names as needed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9999"/>
                </a:solidFill>
                <a:latin typeface="Courier New" panose="02070309020205020404" pitchFamily="49" charset="0"/>
              </a:rPr>
              <a:t>FILESNP</a:t>
            </a:r>
            <a:r>
              <a:rPr lang="en-US" altLang="en-US" sz="1800" dirty="0">
                <a:latin typeface="Courier New" panose="02070309020205020404" pitchFamily="49" charset="0"/>
              </a:rPr>
              <a:t>=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128genomes.phy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9999"/>
                </a:solidFill>
                <a:latin typeface="Courier New" panose="02070309020205020404" pitchFamily="49" charset="0"/>
              </a:rPr>
              <a:t>NAMESNP</a:t>
            </a:r>
            <a:r>
              <a:rPr lang="en-US" altLang="en-US" sz="1800" dirty="0">
                <a:latin typeface="Courier New" panose="02070309020205020404" pitchFamily="49" charset="0"/>
              </a:rPr>
              <a:t>=</a:t>
            </a:r>
            <a:r>
              <a:rPr lang="en-US" altLang="en-US" sz="1800" dirty="0">
                <a:solidFill>
                  <a:srgbClr val="990099"/>
                </a:solidFill>
                <a:latin typeface="Courier New" panose="02070309020205020404" pitchFamily="49" charset="0"/>
              </a:rPr>
              <a:t>${FILESNP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%%"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993300"/>
                </a:solidFill>
                <a:latin typeface="Courier New" panose="02070309020205020404" pitchFamily="49" charset="0"/>
              </a:rPr>
              <a:t>phy</a:t>
            </a:r>
            <a:r>
              <a:rPr lang="en-US" altLang="en-US" sz="1800" dirty="0">
                <a:solidFill>
                  <a:srgbClr val="ACA8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 dirty="0">
                <a:latin typeface="Courier New" panose="02070309020205020404" pitchFamily="49" charset="0"/>
              </a:rPr>
              <a:t>loading input file $NAMESNP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	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 dirty="0" err="1">
                <a:solidFill>
                  <a:srgbClr val="993300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: change strain names to lower case and '-' to '_'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-----------------------------------------------------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# make sequence name lower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cat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 dirty="0">
                <a:latin typeface="Courier New" panose="02070309020205020404" pitchFamily="49" charset="0"/>
              </a:rPr>
              <a:t> | </a:t>
            </a:r>
            <a:r>
              <a:rPr lang="en-US" altLang="en-US" sz="1800" dirty="0" err="1">
                <a:latin typeface="Courier New" panose="02070309020205020404" pitchFamily="49" charset="0"/>
              </a:rPr>
              <a:t>awk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FS=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OFS=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{$1=</a:t>
            </a:r>
            <a:r>
              <a:rPr lang="en-US" altLang="en-US" sz="1800" dirty="0" err="1">
                <a:solidFill>
                  <a:srgbClr val="993300"/>
                </a:solidFill>
                <a:latin typeface="Courier New" panose="02070309020205020404" pitchFamily="49" charset="0"/>
              </a:rPr>
              <a:t>tolower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($1); print $0}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 dirty="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Let’s go through this command →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05262C1-C916-43B4-BB1F-2C7FE3A9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3289300"/>
            <a:ext cx="3154362" cy="569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echo “ ” </a:t>
            </a:r>
            <a:r>
              <a:rPr lang="en-US" altLang="en-US" sz="1300">
                <a:solidFill>
                  <a:srgbClr val="FF0000"/>
                </a:solidFill>
              </a:rPr>
              <a:t>- let the computer display to the user what it is currently doing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E02677F-A729-4994-8560-10E9E698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046288"/>
            <a:ext cx="2822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FF0000"/>
                </a:solidFill>
              </a:rPr>
              <a:t>write instructions to yourself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3DFA4-ACB2-43AE-B4FF-4DD335D8ABDB}"/>
              </a:ext>
            </a:extLst>
          </p:cNvPr>
          <p:cNvCxnSpPr/>
          <p:nvPr/>
        </p:nvCxnSpPr>
        <p:spPr>
          <a:xfrm flipH="1" flipV="1">
            <a:off x="4770438" y="2212975"/>
            <a:ext cx="898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696D4-5CCC-47A6-A0A0-09F8B92AA556}"/>
              </a:ext>
            </a:extLst>
          </p:cNvPr>
          <p:cNvCxnSpPr>
            <a:cxnSpLocks/>
          </p:cNvCxnSpPr>
          <p:nvPr/>
        </p:nvCxnSpPr>
        <p:spPr>
          <a:xfrm flipH="1">
            <a:off x="5230678" y="3571875"/>
            <a:ext cx="4382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EA5CF-F443-4172-AB35-3934C110D296}"/>
              </a:ext>
            </a:extLst>
          </p:cNvPr>
          <p:cNvCxnSpPr/>
          <p:nvPr/>
        </p:nvCxnSpPr>
        <p:spPr>
          <a:xfrm flipH="1" flipV="1">
            <a:off x="4768850" y="2511425"/>
            <a:ext cx="9001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Rectangle 14">
            <a:extLst>
              <a:ext uri="{FF2B5EF4-FFF2-40B4-BE49-F238E27FC236}">
                <a16:creationId xmlns:a16="http://schemas.microsoft.com/office/drawing/2014/main" id="{1037D2B3-0339-4C0B-896A-24206E45F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2336800"/>
            <a:ext cx="3171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FF0000"/>
                </a:solidFill>
              </a:rPr>
              <a:t>you can either define the input file once or enter it again and again throughout the script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F9364993-39FC-478A-8E46-08A5034F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689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change strain names to lower case and replace '-' by '_‘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69B81D45-5E4F-4949-8B5B-FBB48002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968375"/>
            <a:ext cx="8642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make sequence name lower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>
                <a:latin typeface="Courier New" panose="02070309020205020404" pitchFamily="49" charset="0"/>
              </a:rPr>
              <a:t> | awk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OFS=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{$1=tolower($1); print $0}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cat – concatenate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open 1 file, open and combine (=concatenate) several 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| pipe - string several commands together into a </a:t>
            </a:r>
            <a:r>
              <a:rPr lang="en-US" altLang="en-US" sz="1800" u="sng">
                <a:latin typeface="Courier New" panose="02070309020205020404" pitchFamily="49" charset="0"/>
              </a:rPr>
              <a:t>pipe</a:t>
            </a:r>
            <a:r>
              <a:rPr lang="en-US" altLang="en-US" sz="1800">
                <a:latin typeface="Courier New" panose="02070309020205020404" pitchFamily="49" charset="0"/>
              </a:rPr>
              <a:t>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       - input from memory, output into memory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 – </a:t>
            </a:r>
            <a:r>
              <a:rPr lang="en-US" altLang="en-US" sz="1800" u="sng">
                <a:latin typeface="Courier New" panose="02070309020205020404" pitchFamily="49" charset="0"/>
              </a:rPr>
              <a:t>F</a:t>
            </a:r>
            <a:r>
              <a:rPr lang="en-US" altLang="en-US" sz="1800">
                <a:latin typeface="Courier New" panose="02070309020205020404" pitchFamily="49" charset="0"/>
              </a:rPr>
              <a:t>ield </a:t>
            </a:r>
            <a:r>
              <a:rPr lang="en-US" altLang="en-US" sz="1800" u="sng">
                <a:latin typeface="Courier New" panose="02070309020205020404" pitchFamily="49" charset="0"/>
              </a:rPr>
              <a:t>S</a:t>
            </a:r>
            <a:r>
              <a:rPr lang="en-US" altLang="en-US" sz="1800">
                <a:latin typeface="Courier New" panose="02070309020205020404" pitchFamily="49" charset="0"/>
              </a:rPr>
              <a:t>eparator is tab: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 $1	$2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OFS=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– </a:t>
            </a:r>
            <a:r>
              <a:rPr lang="en-US" altLang="en-US" sz="1800" u="sng">
                <a:latin typeface="Courier New" panose="02070309020205020404" pitchFamily="49" charset="0"/>
              </a:rPr>
              <a:t>O</a:t>
            </a:r>
            <a:r>
              <a:rPr lang="en-US" altLang="en-US" sz="1800">
                <a:latin typeface="Courier New" panose="02070309020205020404" pitchFamily="49" charset="0"/>
              </a:rPr>
              <a:t>utput </a:t>
            </a:r>
            <a:r>
              <a:rPr lang="en-US" altLang="en-US" sz="1800" u="sng">
                <a:latin typeface="Courier New" panose="02070309020205020404" pitchFamily="49" charset="0"/>
              </a:rPr>
              <a:t>F</a:t>
            </a:r>
            <a:r>
              <a:rPr lang="en-US" altLang="en-US" sz="1800">
                <a:latin typeface="Courier New" panose="02070309020205020404" pitchFamily="49" charset="0"/>
              </a:rPr>
              <a:t>ield </a:t>
            </a:r>
            <a:r>
              <a:rPr lang="en-US" altLang="en-US" sz="1800" u="sng">
                <a:latin typeface="Courier New" panose="02070309020205020404" pitchFamily="49" charset="0"/>
              </a:rPr>
              <a:t>S</a:t>
            </a:r>
            <a:r>
              <a:rPr lang="en-US" altLang="en-US" sz="1800">
                <a:latin typeface="Courier New" panose="02070309020205020404" pitchFamily="49" charset="0"/>
              </a:rPr>
              <a:t>eparator is tab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 </a:t>
            </a:r>
            <a:r>
              <a:rPr lang="en-US" altLang="en-US" sz="1800">
                <a:latin typeface="Courier New" panose="02070309020205020404" pitchFamily="49" charset="0"/>
              </a:rPr>
              <a:t>– what to do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$1=tolower($1)</a:t>
            </a:r>
            <a:r>
              <a:rPr lang="en-US" altLang="en-US" sz="1800">
                <a:latin typeface="Courier New" panose="02070309020205020404" pitchFamily="49" charset="0"/>
              </a:rPr>
              <a:t> – new field $1 is lower case of current $1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print $0 </a:t>
            </a:r>
            <a:r>
              <a:rPr lang="en-US" altLang="en-US" sz="1800">
                <a:latin typeface="Courier New" panose="02070309020205020404" pitchFamily="49" charset="0"/>
              </a:rPr>
              <a:t>– print all fields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save 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75D8FF70-F5D0-4658-AAAC-4A7CC686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689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change strain names to lower case and replace '-' by '_‘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BB5CC9B7-160F-4A2F-9393-1E39EB3BF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968375"/>
            <a:ext cx="86423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# make sequence name lower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cat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 dirty="0">
                <a:latin typeface="Courier New" panose="02070309020205020404" pitchFamily="49" charset="0"/>
              </a:rPr>
              <a:t> | </a:t>
            </a:r>
            <a:r>
              <a:rPr lang="en-US" altLang="en-US" sz="1800" dirty="0" err="1">
                <a:latin typeface="Courier New" panose="02070309020205020404" pitchFamily="49" charset="0"/>
              </a:rPr>
              <a:t>awk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FS=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OFS=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{$1=</a:t>
            </a:r>
            <a:r>
              <a:rPr lang="en-US" altLang="en-US" sz="1800" dirty="0" err="1">
                <a:solidFill>
                  <a:srgbClr val="993300"/>
                </a:solidFill>
                <a:latin typeface="Courier New" panose="02070309020205020404" pitchFamily="49" charset="0"/>
              </a:rPr>
              <a:t>tolower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($1); print $0}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 dirty="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# replace (</a:t>
            </a:r>
            <a:r>
              <a:rPr lang="en-US" altLang="en-US" sz="1800" u="sng" dirty="0">
                <a:solidFill>
                  <a:srgbClr val="000099"/>
                </a:solidFill>
                <a:latin typeface="Courier New" panose="02070309020205020404" pitchFamily="49" charset="0"/>
              </a:rPr>
              <a:t>sub</a:t>
            </a: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</a:rPr>
              <a:t>stitute) "-" to "_" in strain names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cat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 dirty="0">
                <a:latin typeface="Courier New" panose="02070309020205020404" pitchFamily="49" charset="0"/>
              </a:rPr>
              <a:t> | </a:t>
            </a:r>
            <a:r>
              <a:rPr lang="en-US" altLang="en-US" sz="1800" dirty="0" err="1">
                <a:latin typeface="Courier New" panose="02070309020205020404" pitchFamily="49" charset="0"/>
              </a:rPr>
              <a:t>awk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FS="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latin typeface="Courier New" panose="02070309020205020404" pitchFamily="49" charset="0"/>
              </a:rPr>
              <a:t>"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 dirty="0">
                <a:latin typeface="Courier New" panose="02070309020205020404" pitchFamily="49" charset="0"/>
              </a:rPr>
              <a:t> OFS="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 dirty="0">
                <a:latin typeface="Courier New" panose="02070309020205020404" pitchFamily="49" charset="0"/>
              </a:rPr>
              <a:t>" 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 dirty="0" err="1">
                <a:solidFill>
                  <a:srgbClr val="993300"/>
                </a:solidFill>
                <a:latin typeface="Courier New" panose="02070309020205020404" pitchFamily="49" charset="0"/>
              </a:rPr>
              <a:t>gsub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(/-/,"_",$1); print $0}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' &gt;</a:t>
            </a:r>
            <a:r>
              <a:rPr lang="en-US" altLang="en-US" sz="1800" dirty="0">
                <a:latin typeface="Courier New" panose="02070309020205020404" pitchFamily="49" charset="0"/>
              </a:rPr>
              <a:t> fake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5E121B15-2AB4-4EED-8A8C-F463E54E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674654"/>
            <a:ext cx="8271495" cy="18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Why "</a:t>
            </a:r>
            <a:r>
              <a:rPr lang="en-US" altLang="en-US" sz="1800" u="sng" dirty="0" err="1">
                <a:solidFill>
                  <a:srgbClr val="00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lang="en-US" altLang="en-US" sz="1800" dirty="0" err="1">
                <a:solidFill>
                  <a:srgbClr val="00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en-US" altLang="en-US" sz="1800" dirty="0">
                <a:solidFill>
                  <a:srgbClr val="0000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and not "sub"?  </a:t>
            </a:r>
            <a:r>
              <a:rPr lang="en-US" alt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assume strain name: M1989-03-14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99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awk</a:t>
            </a: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'{sub(/-/"_",$1);print $0}'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replaces only 1st instance: M1989_03-14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awk</a:t>
            </a: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'{</a:t>
            </a:r>
            <a:r>
              <a:rPr lang="en-US" alt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gsub</a:t>
            </a: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(/-/,"_",$1);print $0}'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replaces ALL instances in a line: M1989_03_14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CFA97C90-F8ED-4EEE-82C4-9D1E4299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689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change strain names to lower case and replace '-' by '_‘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478DC724-61C4-4360-A3CE-A5170733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968375"/>
            <a:ext cx="86423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make sequence name lower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>
                <a:latin typeface="Courier New" panose="02070309020205020404" pitchFamily="49" charset="0"/>
              </a:rPr>
              <a:t> | awk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OFS=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{$1=tolower($1); print $0}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urier New" panose="02070309020205020404" pitchFamily="49" charset="0"/>
              </a:rPr>
              <a:t># replace (</a:t>
            </a:r>
            <a:r>
              <a:rPr lang="en-US" altLang="en-US" sz="1800" u="sng">
                <a:solidFill>
                  <a:srgbClr val="000099"/>
                </a:solidFill>
                <a:latin typeface="Courier New" panose="02070309020205020404" pitchFamily="49" charset="0"/>
              </a:rPr>
              <a:t>sub</a:t>
            </a:r>
            <a:r>
              <a:rPr lang="en-US" altLang="en-US" sz="1800">
                <a:solidFill>
                  <a:srgbClr val="000099"/>
                </a:solidFill>
                <a:latin typeface="Courier New" panose="02070309020205020404" pitchFamily="49" charset="0"/>
              </a:rPr>
              <a:t>stitute) "-" to "_" in strain names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>
                <a:latin typeface="Courier New" panose="02070309020205020404" pitchFamily="49" charset="0"/>
              </a:rPr>
              <a:t> | awk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FS="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latin typeface="Courier New" panose="02070309020205020404" pitchFamily="49" charset="0"/>
              </a:rPr>
              <a:t>"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OFS="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latin typeface="Courier New" panose="02070309020205020404" pitchFamily="49" charset="0"/>
              </a:rPr>
              <a:t>"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{gsub(/-/,"_",$1); print $0}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 &gt;</a:t>
            </a:r>
            <a:r>
              <a:rPr lang="en-US" altLang="en-US" sz="180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Let’s pipe 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urier New" panose="02070309020205020404" pitchFamily="49" charset="0"/>
              </a:rPr>
              <a:t># replace "-" to "_" in strain names and lower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$FILESNP</a:t>
            </a:r>
            <a:r>
              <a:rPr lang="en-US" altLang="en-US" sz="1800">
                <a:latin typeface="Courier New" panose="02070309020205020404" pitchFamily="49" charset="0"/>
              </a:rPr>
              <a:t> | awk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OFS=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{$1=tolower($1); print $0}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latin typeface="Courier New" panose="02070309020205020404" pitchFamily="49" charset="0"/>
              </a:rPr>
              <a:t> | awk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FS="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latin typeface="Courier New" panose="02070309020205020404" pitchFamily="49" charset="0"/>
              </a:rPr>
              <a:t>"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OFS="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z="1800">
                <a:latin typeface="Courier New" panose="02070309020205020404" pitchFamily="49" charset="0"/>
              </a:rPr>
              <a:t>"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{gsub(/-/,"_",$1); print $0}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 &gt;</a:t>
            </a:r>
            <a:r>
              <a:rPr lang="en-US" altLang="en-US" sz="1800">
                <a:latin typeface="Courier New" panose="02070309020205020404" pitchFamily="49" charset="0"/>
              </a:rPr>
              <a:t> fake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A3CD69A-467E-492D-8E1F-317BFDE5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311775"/>
            <a:ext cx="86868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SAMPLE-04	CGCTGCTGGCCAGATTTACGGAGC----------TTTCGTGGTCGTGCGCGTTGACGCCGGCGCGCGCGTCGACCAGGAACACCAC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sample_04	CGCTGCTGGCCAGATTTACGGAGC----------TTTCGTGGTCGTGCGCGTTGACGCCGGCGCGCGCGTCGACCAGGAACACCAC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BE1573F-AA83-4BF6-80B0-B48A90D7E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59683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 </a:t>
            </a:r>
            <a:r>
              <a:rPr lang="en-US" altLang="en-US" sz="1800" b="1" dirty="0"/>
              <a:t>python: change nucleotides to nucleotides plus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AEF6872-AE63-4E6B-BB04-043021F7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968375"/>
            <a:ext cx="86423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insert tab after each nucleotide to get independent loci, input_file "fake", output_file "fake2"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python: replace nucleotides by numbers plus tab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-----------------------------------------------------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python2.6 ../../bin/replace_nucs_to_nucsplustab_in_file.py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FDDDE5E-771A-4CAC-BD12-579024BF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4589463"/>
            <a:ext cx="86868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	G	T	T	G	C	T	G	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sample_04	C	G	C	T	G	C	T	G	G	</a:t>
            </a:r>
          </a:p>
        </p:txBody>
      </p:sp>
      <p:sp>
        <p:nvSpPr>
          <p:cNvPr id="18437" name="Rectangle 1">
            <a:extLst>
              <a:ext uri="{FF2B5EF4-FFF2-40B4-BE49-F238E27FC236}">
                <a16:creationId xmlns:a16="http://schemas.microsoft.com/office/drawing/2014/main" id="{55A4F166-F73D-4227-9C68-556D4277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3981450"/>
            <a:ext cx="212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sample_04	CGCTGCTGG...</a:t>
            </a:r>
            <a:endParaRPr lang="en-US" altLang="en-US" sz="11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752ED-CFBF-465B-97F1-A6D8BF8763F8}"/>
              </a:ext>
            </a:extLst>
          </p:cNvPr>
          <p:cNvSpPr/>
          <p:nvPr/>
        </p:nvSpPr>
        <p:spPr>
          <a:xfrm>
            <a:off x="325438" y="3074988"/>
            <a:ext cx="39147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 dirty="0">
                <a:latin typeface="+mn-lt"/>
              </a:rPr>
              <a:t># call python v2.6	# where is the script </a:t>
            </a:r>
            <a:endParaRPr lang="en-US" sz="1600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08DEA0-F74C-4675-880D-F3B610585B30}"/>
              </a:ext>
            </a:extLst>
          </p:cNvPr>
          <p:cNvCxnSpPr/>
          <p:nvPr/>
        </p:nvCxnSpPr>
        <p:spPr>
          <a:xfrm flipV="1">
            <a:off x="944563" y="2713038"/>
            <a:ext cx="0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B92FC-FD97-4DFA-8332-2D07CE0A1591}"/>
              </a:ext>
            </a:extLst>
          </p:cNvPr>
          <p:cNvCxnSpPr/>
          <p:nvPr/>
        </p:nvCxnSpPr>
        <p:spPr>
          <a:xfrm flipV="1">
            <a:off x="2995613" y="2703513"/>
            <a:ext cx="0" cy="35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33CCEDD2-9978-451E-BDC6-35415A55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25425"/>
            <a:ext cx="84836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Python script:</a:t>
            </a:r>
            <a:r>
              <a:rPr lang="en-US" altLang="en-US" sz="1800" b="1">
                <a:latin typeface="Courier New" panose="02070309020205020404" pitchFamily="49" charset="0"/>
              </a:rPr>
              <a:t> replace_nucs_to_nucsplustab_in_file.py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#!/usr/bin/env python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input = open('fake', "r")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 = open('fake2', "w")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stext1 = 'A'	rtext1 = 'A\t'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stext2 = 'C'	rtext2 = 'C\t'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stext3 = 'G'	rtext3 = 'G\t'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stext4 = 'T'	rtext4 = 'T\t'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stext5 = '-'	rtext5 = 'Z\t'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stext6 = 'N'	rtext6 = 'Z\t'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output.write(input.read().replace(stext1, rtext1).replace(stext2, rtext2).replace(stext3, rtext3).replace(stext4, rtext4).replace(stext5, rtext5).replace(stext6, rtext6))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89094-E580-4EA0-95A9-91AF9BFA5119}"/>
              </a:ext>
            </a:extLst>
          </p:cNvPr>
          <p:cNvSpPr/>
          <p:nvPr/>
        </p:nvSpPr>
        <p:spPr>
          <a:xfrm>
            <a:off x="4770438" y="3929063"/>
            <a:ext cx="41211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rgbClr val="000099"/>
                </a:solidFill>
                <a:latin typeface="+mn-lt"/>
              </a:rPr>
              <a:t># why Z? Any letter not A C G T or N will do</a:t>
            </a:r>
          </a:p>
          <a:p>
            <a:pPr>
              <a:defRPr/>
            </a:pPr>
            <a:r>
              <a:rPr lang="en-US" altLang="en-US" sz="1400" dirty="0">
                <a:solidFill>
                  <a:srgbClr val="000099"/>
                </a:solidFill>
                <a:latin typeface="+mn-lt"/>
              </a:rPr>
              <a:t>(or not IUPAC depending on what you </a:t>
            </a:r>
            <a:r>
              <a:rPr lang="en-US" altLang="en-US" sz="1400" dirty="0" err="1">
                <a:solidFill>
                  <a:srgbClr val="000099"/>
                </a:solidFill>
                <a:latin typeface="+mn-lt"/>
              </a:rPr>
              <a:t>wanna</a:t>
            </a:r>
            <a:r>
              <a:rPr lang="en-US" altLang="en-US" sz="1400" dirty="0">
                <a:solidFill>
                  <a:srgbClr val="000099"/>
                </a:solidFill>
                <a:latin typeface="+mn-lt"/>
              </a:rPr>
              <a:t> do) 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2B88BAA-5422-4E8C-AEDA-0ADE4A02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66713"/>
            <a:ext cx="501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 </a:t>
            </a:r>
            <a:r>
              <a:rPr lang="en-US" altLang="en-US" sz="1800" b="1" dirty="0" err="1"/>
              <a:t>awk</a:t>
            </a:r>
            <a:r>
              <a:rPr lang="en-US" altLang="en-US" sz="1800" b="1"/>
              <a:t>: remove extra tab at the end of the line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EB44209-52CA-4F54-A62D-9F1B6F41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968375"/>
            <a:ext cx="86423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remove extra tab at the end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awk: remove extra tab at the end of each line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de-DE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de-DE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cat fake2 | awk 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FS=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\t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OFS=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'</a:t>
            </a:r>
            <a:r>
              <a:rPr lang="de-DE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{sub(/[ \t]+$/, ""); print $0}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 &gt;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fake3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16B920F6-41FD-455E-A325-0F5F0E6B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473450"/>
            <a:ext cx="8636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transform rows to columns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python: transpose rows to columns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cat fake3 | python2.6 ../../bin/rows2columns_transposition.py &gt; fake4</a:t>
            </a:r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E78A8BFF-7049-42EB-8912-A6E8E7FE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043238"/>
            <a:ext cx="419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- python: transpose rows to columns</a:t>
            </a:r>
          </a:p>
        </p:txBody>
      </p:sp>
      <p:sp>
        <p:nvSpPr>
          <p:cNvPr id="20486" name="TextBox 1">
            <a:extLst>
              <a:ext uri="{FF2B5EF4-FFF2-40B4-BE49-F238E27FC236}">
                <a16:creationId xmlns:a16="http://schemas.microsoft.com/office/drawing/2014/main" id="{53C4C319-D016-40B5-AAAE-C5141300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5894388"/>
            <a:ext cx="707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 This time we pipe python. Input from memory, output to memory.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CB9AFFF-C2A0-4DDF-9A41-D26983B2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66725"/>
            <a:ext cx="803910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Python script:</a:t>
            </a:r>
            <a:r>
              <a:rPr lang="en-US" altLang="en-US" sz="1800" b="1">
                <a:latin typeface="Courier New" panose="02070309020205020404" pitchFamily="49" charset="0"/>
              </a:rPr>
              <a:t> rows2columns_transposition.py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#!/usr/bin/env python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"""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rows_to_colums_transposition.py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input(sys.stdin) : A file with strains and tab separated loci in rows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 (sys.stdout): A file with strains and loci in columns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"""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import sys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c in zip(*(l.strip().split() for l in sys.stdin.readlines() if l.strip())):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print('\t'.join(c))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B2560345-92BC-4F55-8BAF-EA7BE659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147638"/>
            <a:ext cx="2506662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BC94609E-EC0E-4344-AADC-222B7B398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425825"/>
            <a:ext cx="8462962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6">
            <a:extLst>
              <a:ext uri="{FF2B5EF4-FFF2-40B4-BE49-F238E27FC236}">
                <a16:creationId xmlns:a16="http://schemas.microsoft.com/office/drawing/2014/main" id="{AEBE6DD4-D544-4B2D-845C-C63787A5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261938"/>
            <a:ext cx="470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/>
              <a:t>The Bordetellae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5ABB4-0319-4372-BF1B-300E8893564C}"/>
              </a:ext>
            </a:extLst>
          </p:cNvPr>
          <p:cNvSpPr txBox="1"/>
          <p:nvPr/>
        </p:nvSpPr>
        <p:spPr>
          <a:xfrm>
            <a:off x="658813" y="1265238"/>
            <a:ext cx="4638675" cy="2309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Beta-</a:t>
            </a:r>
            <a:r>
              <a:rPr lang="en-US" sz="2400" dirty="0" err="1"/>
              <a:t>Proteobacteria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Include the classical bordetellae:</a:t>
            </a:r>
          </a:p>
          <a:p>
            <a:pPr marL="171450" indent="-171450">
              <a:buFontTx/>
              <a:buChar char="-"/>
              <a:defRPr/>
            </a:pPr>
            <a:r>
              <a:rPr lang="en-US" sz="2400" i="1" dirty="0">
                <a:solidFill>
                  <a:srgbClr val="7030A0"/>
                </a:solidFill>
              </a:rPr>
              <a:t>B. bronchiseptica</a:t>
            </a:r>
          </a:p>
          <a:p>
            <a:pPr marL="171450" indent="-171450">
              <a:buFontTx/>
              <a:buChar char="-"/>
              <a:defRPr/>
            </a:pP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B. parapertussis</a:t>
            </a:r>
          </a:p>
          <a:p>
            <a:pPr marL="171450" indent="-171450">
              <a:buFontTx/>
              <a:buChar char="-"/>
              <a:defRPr/>
            </a:pP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pertussis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8DA7F-12AB-49B3-ADCD-6997D4637750}"/>
              </a:ext>
            </a:extLst>
          </p:cNvPr>
          <p:cNvSpPr/>
          <p:nvPr/>
        </p:nvSpPr>
        <p:spPr>
          <a:xfrm>
            <a:off x="153988" y="3319463"/>
            <a:ext cx="2159000" cy="189865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E84DD-D4F1-4166-94D2-EA1EF523A381}"/>
              </a:ext>
            </a:extLst>
          </p:cNvPr>
          <p:cNvSpPr/>
          <p:nvPr/>
        </p:nvSpPr>
        <p:spPr>
          <a:xfrm rot="19800000">
            <a:off x="579438" y="2784475"/>
            <a:ext cx="2182812" cy="418623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74CCD-9AF4-476C-9FCB-DDF0E554D1BF}"/>
              </a:ext>
            </a:extLst>
          </p:cNvPr>
          <p:cNvSpPr/>
          <p:nvPr/>
        </p:nvSpPr>
        <p:spPr>
          <a:xfrm>
            <a:off x="1014413" y="3319463"/>
            <a:ext cx="8045450" cy="35020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450725B5-D133-4B01-9E0D-EA55CA49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9413"/>
            <a:ext cx="450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select core loci (no missing data)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0AAAB9D-5E86-4DE3-A7E3-3AF9B3C4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647950"/>
            <a:ext cx="86741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select only rows that do not contain "Z" (=core loci only)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latin typeface="Courier New" panose="02070309020205020404" pitchFamily="49" charset="0"/>
              </a:rPr>
              <a:t>selecting core loci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fake4 |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  &gt;</a:t>
            </a:r>
            <a:r>
              <a:rPr lang="en-US" altLang="en-US" sz="1800">
                <a:latin typeface="Courier New" panose="02070309020205020404" pitchFamily="49" charset="0"/>
              </a:rPr>
              <a:t> fake5	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fake5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fake5_$NAMESNP.txt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grep – </a:t>
            </a:r>
            <a:r>
              <a:rPr lang="en-US" altLang="en-US" sz="1800" b="1">
                <a:latin typeface="Courier New" panose="02070309020205020404" pitchFamily="49" charset="0"/>
              </a:rPr>
              <a:t>g</a:t>
            </a:r>
            <a:r>
              <a:rPr lang="en-US" altLang="en-US" sz="1800">
                <a:latin typeface="Courier New" panose="02070309020205020404" pitchFamily="49" charset="0"/>
              </a:rPr>
              <a:t>lobal </a:t>
            </a:r>
            <a:r>
              <a:rPr lang="en-US" altLang="en-US" sz="1800" b="1">
                <a:latin typeface="Courier New" panose="02070309020205020404" pitchFamily="49" charset="0"/>
              </a:rPr>
              <a:t>r</a:t>
            </a:r>
            <a:r>
              <a:rPr lang="en-US" altLang="en-US" sz="1800">
                <a:latin typeface="Courier New" panose="02070309020205020404" pitchFamily="49" charset="0"/>
              </a:rPr>
              <a:t>egular </a:t>
            </a:r>
            <a:r>
              <a:rPr lang="en-US" altLang="en-US" sz="1800" b="1">
                <a:latin typeface="Courier New" panose="02070309020205020404" pitchFamily="49" charset="0"/>
              </a:rPr>
              <a:t>e</a:t>
            </a:r>
            <a:r>
              <a:rPr lang="en-US" altLang="en-US" sz="1800">
                <a:latin typeface="Courier New" panose="02070309020205020404" pitchFamily="49" charset="0"/>
              </a:rPr>
              <a:t>xpression </a:t>
            </a:r>
            <a:r>
              <a:rPr lang="en-US" altLang="en-US" sz="1800" b="1">
                <a:latin typeface="Courier New" panose="02070309020205020404" pitchFamily="49" charset="0"/>
              </a:rPr>
              <a:t>p</a:t>
            </a:r>
            <a:r>
              <a:rPr lang="en-US" altLang="en-US" sz="1800">
                <a:latin typeface="Courier New" panose="02070309020205020404" pitchFamily="49" charset="0"/>
              </a:rPr>
              <a:t>rint – (“grab”)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--invert-match (select all lines that do </a:t>
            </a:r>
            <a:r>
              <a:rPr lang="en-US" altLang="en-US" sz="1800" u="sng">
                <a:latin typeface="Courier New" panose="02070309020205020404" pitchFamily="49" charset="0"/>
              </a:rPr>
              <a:t>not</a:t>
            </a:r>
            <a:r>
              <a:rPr lang="en-US" altLang="en-US" sz="1800">
                <a:latin typeface="Courier New" panose="02070309020205020404" pitchFamily="49" charset="0"/>
              </a:rPr>
              <a:t> contain Z)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EC1A9-CD0F-496A-945F-28E62DC2E35D}"/>
              </a:ext>
            </a:extLst>
          </p:cNvPr>
          <p:cNvSpPr txBox="1"/>
          <p:nvPr/>
        </p:nvSpPr>
        <p:spPr>
          <a:xfrm>
            <a:off x="484188" y="938213"/>
            <a:ext cx="4448175" cy="13446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u="sng" dirty="0">
                <a:latin typeface="+mj-lt"/>
              </a:rPr>
              <a:t>The story so far: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renamed $1 to lower case and changed “–” to “_”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replaced missing data (“-”, “N”) with “Z”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transposed rows to columns</a:t>
            </a: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3B63F982-0BDF-4564-91FC-293A3727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1046163"/>
            <a:ext cx="3773488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sample1c	sample_04	sample05g	sample_7a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A	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T	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</a:t>
            </a:r>
            <a:r>
              <a:rPr lang="en-US" altLang="en-US" sz="1100" b="1">
                <a:solidFill>
                  <a:srgbClr val="FF0000"/>
                </a:solidFill>
              </a:rPr>
              <a:t>Z	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C	C	C	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79DB2EB0-105C-4915-B067-D2AD9ED5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9413"/>
            <a:ext cx="450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select core loci (no missing data)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7ECF3-3852-4035-B73B-94D6240E77AE}"/>
              </a:ext>
            </a:extLst>
          </p:cNvPr>
          <p:cNvSpPr txBox="1"/>
          <p:nvPr/>
        </p:nvSpPr>
        <p:spPr>
          <a:xfrm>
            <a:off x="484188" y="938213"/>
            <a:ext cx="4448175" cy="170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u="sng" dirty="0">
                <a:latin typeface="+mj-lt"/>
              </a:rPr>
              <a:t>The story so far: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renamed $1 to lower case and changed “–” to “_”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replaced missing data (“-”, “N”) with “Z”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transposed rows to columns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selected core loci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5E75636-1E3A-4CB9-BBFE-73127AADF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1046163"/>
            <a:ext cx="37734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sample1c	sample_04	sample05g	sample_7a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A	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T	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C	C	C	T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D619A46-9F85-4C1D-8A74-94136F24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255963"/>
            <a:ext cx="86741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determine the number of loci in the resulting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fake5 | grep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s | wc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-l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fake5a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The dataset from file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'$NAMESNP'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 consists of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$(cat fake5a)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 core loci</a:t>
            </a:r>
            <a:r>
              <a:rPr lang="en-US" altLang="en-US" sz="1800">
                <a:latin typeface="Courier New" panose="02070309020205020404" pitchFamily="49" charset="0"/>
              </a:rPr>
              <a:t>.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 "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grep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en-US" altLang="en-US" sz="1800">
                <a:latin typeface="Courier New" panose="02070309020205020404" pitchFamily="49" charset="0"/>
              </a:rPr>
              <a:t> s – select all lines that do not contain “s”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wc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-l</a:t>
            </a:r>
            <a:r>
              <a:rPr lang="en-US" altLang="en-US" sz="1800">
                <a:latin typeface="Courier New" panose="02070309020205020404" pitchFamily="49" charset="0"/>
              </a:rPr>
              <a:t> – </a:t>
            </a:r>
            <a:r>
              <a:rPr lang="en-US" altLang="en-US" sz="1800" u="sng">
                <a:latin typeface="Courier New" panose="02070309020205020404" pitchFamily="49" charset="0"/>
              </a:rPr>
              <a:t>w</a:t>
            </a:r>
            <a:r>
              <a:rPr lang="en-US" altLang="en-US" sz="1800">
                <a:latin typeface="Courier New" panose="02070309020205020404" pitchFamily="49" charset="0"/>
              </a:rPr>
              <a:t>ord </a:t>
            </a:r>
            <a:r>
              <a:rPr lang="en-US" altLang="en-US" sz="1800" u="sng">
                <a:latin typeface="Courier New" panose="02070309020205020404" pitchFamily="49" charset="0"/>
              </a:rPr>
              <a:t>c</a:t>
            </a:r>
            <a:r>
              <a:rPr lang="en-US" altLang="en-US" sz="1800">
                <a:latin typeface="Courier New" panose="02070309020205020404" pitchFamily="49" charset="0"/>
              </a:rPr>
              <a:t>ount, count the number of lines (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-l</a:t>
            </a:r>
            <a:r>
              <a:rPr lang="en-US" altLang="en-US" sz="18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cat fake5a – open file fake5a, which is just a number</a:t>
            </a:r>
          </a:p>
        </p:txBody>
      </p:sp>
      <p:sp>
        <p:nvSpPr>
          <p:cNvPr id="23558" name="TextBox 2">
            <a:extLst>
              <a:ext uri="{FF2B5EF4-FFF2-40B4-BE49-F238E27FC236}">
                <a16:creationId xmlns:a16="http://schemas.microsoft.com/office/drawing/2014/main" id="{A131FB2C-71C8-4DD5-B135-6FB3B833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2751138"/>
            <a:ext cx="378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How many loci did we end up with?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E716A0C1-7402-4567-9575-D1BE34AF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9413"/>
            <a:ext cx="450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</a:t>
            </a:r>
            <a:r>
              <a:rPr lang="en-US" altLang="en-US" sz="1800" b="1"/>
              <a:t>awk: select core loci (no missing data)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6934F-B3B9-45BC-8638-46E793275294}"/>
              </a:ext>
            </a:extLst>
          </p:cNvPr>
          <p:cNvSpPr txBox="1"/>
          <p:nvPr/>
        </p:nvSpPr>
        <p:spPr>
          <a:xfrm>
            <a:off x="484188" y="938213"/>
            <a:ext cx="4448175" cy="170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u="sng" dirty="0">
                <a:latin typeface="+mj-lt"/>
              </a:rPr>
              <a:t>The story so far: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renamed $1 to lower case and changed “–” to “_”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replaced missing data (“-”, “N”) with “Z”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transposed rows to columns</a:t>
            </a: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latin typeface="+mj-lt"/>
              </a:rPr>
              <a:t>- we selected core loci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E9F140E5-FFDE-40AD-9ACA-45E2565D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1046163"/>
            <a:ext cx="37734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sample1c	sample_04	sample05g	sample_7a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A	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A	G	T	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C	C	C	T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19D698B-DB04-4499-B0E1-7EF63FC7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255963"/>
            <a:ext cx="8674100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determine the number of loci in the resulting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urier New" panose="02070309020205020404" pitchFamily="49" charset="0"/>
              </a:rPr>
              <a:t># grep -v s – requires a common character (“s”)in all names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alternatively: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fake5 | awk 'NR&gt;1' | wc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-l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800">
                <a:latin typeface="Courier New" panose="02070309020205020404" pitchFamily="49" charset="0"/>
              </a:rPr>
              <a:t> fake5a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awk 'NR&gt;1' – select all lines (=rows) after the first</a:t>
            </a:r>
          </a:p>
        </p:txBody>
      </p:sp>
      <p:sp>
        <p:nvSpPr>
          <p:cNvPr id="24582" name="TextBox 2">
            <a:extLst>
              <a:ext uri="{FF2B5EF4-FFF2-40B4-BE49-F238E27FC236}">
                <a16:creationId xmlns:a16="http://schemas.microsoft.com/office/drawing/2014/main" id="{7E5A10F9-DF87-44B6-B07C-3F8119E4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2751138"/>
            <a:ext cx="3789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How many loci did we end up with?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AC699D40-7340-4C50-AF53-631F9D12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87350"/>
            <a:ext cx="5680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b="1"/>
              <a:t> python: replace nucs by numbers (</a:t>
            </a:r>
            <a:r>
              <a:rPr lang="en-US" altLang="en-US" sz="1800" b="1">
                <a:solidFill>
                  <a:srgbClr val="000080"/>
                </a:solidFill>
              </a:rPr>
              <a:t>fake5 &gt; fake6</a:t>
            </a:r>
            <a:r>
              <a:rPr lang="en-US" altLang="en-US" sz="1800" b="1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  as before (stext and rtext)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2E318AC1-6CD5-4F7F-B368-FBB056A7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317750"/>
            <a:ext cx="89027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# transform columns to rows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python: transpose columns to rows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 dirty="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</a:t>
            </a:r>
            <a:r>
              <a:rPr lang="en-US" altLang="en-US" sz="1800" dirty="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cat fake6 | python2.6 ../../bin/rows2columns_transposition.py &gt; fake7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cat fake7 | </a:t>
            </a:r>
            <a:r>
              <a:rPr lang="en-US" altLang="en-US" sz="1800" dirty="0" err="1">
                <a:solidFill>
                  <a:srgbClr val="000080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 ‘{print $0”\t”}’ &gt; fake 8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80"/>
                </a:solidFill>
                <a:latin typeface="Courier New" panose="02070309020205020404" pitchFamily="49" charset="0"/>
              </a:rPr>
              <a:t>cat fake8 | python2.6 ../../bin/replace_nucs_plus_tab_by_nucs.py &gt; fake9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EC9963B2-6323-4873-8296-583FFE5F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887538"/>
            <a:ext cx="42370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- python: transpose columns to rows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08B9A25E-C995-4A68-AF2C-AD89367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4300538"/>
            <a:ext cx="478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b="1"/>
              <a:t>awk: add extra tab at the end of each line</a:t>
            </a:r>
            <a:r>
              <a:rPr lang="en-US" altLang="en-US" sz="1800"/>
              <a:t> </a:t>
            </a: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F89F5DF8-07A2-4D0A-9902-EF5FFD4A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113338"/>
            <a:ext cx="588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python: replace nucleotides plus tab by nucleotides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153769E-ADD7-420D-8483-A6F020D8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9413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b="1"/>
              <a:t> write final output file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4930E6C-0BDC-4463-A469-0A084B8A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111250"/>
            <a:ext cx="89027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awk: writing output file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de-DE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de-DE" altLang="en-US" sz="180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cat fake9 | awk 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FS=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990000"/>
                </a:solidFill>
                <a:latin typeface="Courier New" panose="02070309020205020404" pitchFamily="49" charset="0"/>
              </a:rPr>
              <a:t>\t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-v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OFS=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\t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'</a:t>
            </a:r>
            <a:r>
              <a:rPr lang="de-DE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{print $1,$2}</a:t>
            </a:r>
            <a:r>
              <a:rPr lang="de-DE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' &gt;</a:t>
            </a:r>
            <a:r>
              <a:rPr lang="de-DE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 $NAMESNP-no-gaps.phy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>
            <a:extLst>
              <a:ext uri="{FF2B5EF4-FFF2-40B4-BE49-F238E27FC236}">
                <a16:creationId xmlns:a16="http://schemas.microsoft.com/office/drawing/2014/main" id="{9CC25D85-556C-47FF-BF9D-12D274F00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206750"/>
            <a:ext cx="7943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R: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another scripting language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awesome for calculations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syntax different from bash or python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900" b="1" dirty="0"/>
          </a:p>
        </p:txBody>
      </p:sp>
      <p:sp>
        <p:nvSpPr>
          <p:cNvPr id="27651" name="Rectangle 8">
            <a:extLst>
              <a:ext uri="{FF2B5EF4-FFF2-40B4-BE49-F238E27FC236}">
                <a16:creationId xmlns:a16="http://schemas.microsoft.com/office/drawing/2014/main" id="{7555521F-20AD-4669-BE56-E4632F75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041400"/>
            <a:ext cx="8648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R: Calculate Distance matrix.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echo "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-----------------------------------------------------</a:t>
            </a:r>
            <a:r>
              <a:rPr lang="en-US" altLang="en-US" sz="1800">
                <a:solidFill>
                  <a:srgbClr val="808000"/>
                </a:solidFill>
                <a:latin typeface="Courier New" panose="02070309020205020404" pitchFamily="49" charset="0"/>
              </a:rPr>
              <a:t>"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0080"/>
                </a:solidFill>
                <a:latin typeface="Courier New" panose="02070309020205020404" pitchFamily="49" charset="0"/>
              </a:rPr>
              <a:t># Run R in '--slave' mode to incorporate in bash script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--slave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-f</a:t>
            </a:r>
            <a:r>
              <a:rPr lang="en-US" altLang="en-US" sz="1800">
                <a:latin typeface="Courier New" panose="02070309020205020404" pitchFamily="49" charset="0"/>
              </a:rPr>
              <a:t> Dist_mat_Genomes.R</a:t>
            </a:r>
          </a:p>
        </p:txBody>
      </p:sp>
      <p:sp>
        <p:nvSpPr>
          <p:cNvPr id="27652" name="Text Box 7">
            <a:extLst>
              <a:ext uri="{FF2B5EF4-FFF2-40B4-BE49-F238E27FC236}">
                <a16:creationId xmlns:a16="http://schemas.microsoft.com/office/drawing/2014/main" id="{06E0C010-E78D-4B04-9ADF-FB0FF2B4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661988"/>
            <a:ext cx="79438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Distance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934B9990-2897-4B98-883E-68A6ACC6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96850"/>
            <a:ext cx="4032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Syntax: R vs Python</a:t>
            </a:r>
            <a:endParaRPr lang="en-US" altLang="en-US" sz="2400" b="1" u="sng"/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0E744858-EA82-44C5-8E5A-AD982919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03275"/>
            <a:ext cx="8648700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R: read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&lt;-read.table(“fake6”, header=TRUE, sep=“\t”)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Python: read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input = open('fake6', "r")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R: transpose rows to columns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y = t(x)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Python: transpose rows to columns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c in zip(*(l.strip().split() for l in sys.stdin.readlines() if l.strip())):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print('\t'.join(c))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R: write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write.table(m5, file = “SEQ1.dist”, sep = “\t”, row.names = FALSE, column.names = FALSE)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Python: write file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 = open('fake7', "w")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55C86ECB-2725-403E-8EDC-B623D2AB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50875"/>
            <a:ext cx="7943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Distance matrices of SNPs and Genes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 b="1"/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82046DD5-1481-456B-B53E-D28C6213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5588"/>
            <a:ext cx="8648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#!usr/bin/R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#delete all objects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rm(list = ls())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#load packages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library(ade4)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library(MASS)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&lt;-read.table(“fake6”, header=TRUE, sep=“\t”) ## load data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x = t(a) ## transform data to genomes by row and SNPs by col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SEQ1.dist &lt;- as.dist(dist(x, “manhattan”)) ## calc matrix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m5 &lt;- as.matrix(SEQ1.dist) ## write as matrix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write.table(m5, file = “SEQ1.dist”, sep = “\t”, row.names = FALSE, column.names = FALSE)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E2CE29BA-0ED7-4950-BA33-BA8846A7D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07975"/>
            <a:ext cx="3638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400"/>
              <a:t> transfer distance matrix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400"/>
              <a:t> change to MEGA format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altLang="en-US" sz="2400"/>
          </a:p>
          <a:p>
            <a:pPr>
              <a:spcBef>
                <a:spcPct val="0"/>
              </a:spcBef>
              <a:buFontTx/>
              <a:buChar char="-"/>
            </a:pPr>
            <a:endParaRPr lang="en-US" altLang="en-US" sz="2400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633DB403-486E-49FD-B4D6-04A67409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751138"/>
            <a:ext cx="56007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#mega		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Title: distance matrix genome-wide SNPs in 128 Bordetella genomes;		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0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[ 1]  # sample_1a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[ 2]  # sample02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[ 3]  #  sample3a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[ 4]  # sample4c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[	1	2	3	4  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[ 1]			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[ 2]	0.007695584	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[ 3]	0.000200096	0.007495488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/>
              <a:t>[ 4]	0.00021632	0.007511712	0.000016224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/>
          </a:p>
        </p:txBody>
      </p:sp>
      <p:sp>
        <p:nvSpPr>
          <p:cNvPr id="30724" name="Text Box 6">
            <a:extLst>
              <a:ext uri="{FF2B5EF4-FFF2-40B4-BE49-F238E27FC236}">
                <a16:creationId xmlns:a16="http://schemas.microsoft.com/office/drawing/2014/main" id="{9C702508-6307-4D04-B040-108F5187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063625"/>
            <a:ext cx="73215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400"/>
              <a:t> MEGA – Molecular Evolutionary Genetics Analysis 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400"/>
              <a:t> load matrix and display tree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MEGA format: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966CF3-E2C8-462D-8C1C-0E1FEF95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1592263"/>
            <a:ext cx="2622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https://www.megasoftware.net/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C4A5B-3692-40E5-BE4C-9DE08E5916DB}"/>
              </a:ext>
            </a:extLst>
          </p:cNvPr>
          <p:cNvSpPr/>
          <p:nvPr/>
        </p:nvSpPr>
        <p:spPr>
          <a:xfrm>
            <a:off x="84138" y="842963"/>
            <a:ext cx="9059862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echo "Writing output file."</a:t>
            </a:r>
          </a:p>
          <a:p>
            <a:pPr>
              <a:defRPr/>
            </a:pPr>
            <a:r>
              <a:rPr lang="en-US" sz="1050" dirty="0"/>
              <a:t>echo ""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dirty="0" err="1"/>
              <a:t>printf</a:t>
            </a:r>
            <a:r>
              <a:rPr lang="en-US" sz="1050" dirty="0"/>
              <a:t> "#mega\</a:t>
            </a:r>
            <a:r>
              <a:rPr lang="en-US" sz="1050" dirty="0" err="1"/>
              <a:t>nTitle</a:t>
            </a:r>
            <a:r>
              <a:rPr lang="en-US" sz="1050" dirty="0"/>
              <a:t> distance matrix of genome sequences from 10 Bordetella species;\n\n" 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'NR==1'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"[ 1]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'NR==2'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"[ 2]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'NR==3'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"[ 3]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'NR==4'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"[ 4]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'NR==5'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"[ 5]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'NR==6'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"[ 6]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'NR==7'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"[ 7]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'NR==8'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"[ 8]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'NR==9'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"[ 9]  #",$1}' &gt;&gt; 10gen.meg</a:t>
            </a:r>
          </a:p>
          <a:p>
            <a:pPr>
              <a:defRPr/>
            </a:pPr>
            <a:r>
              <a:rPr lang="en-US" sz="1050" dirty="0"/>
              <a:t>cat 10gen.phy | </a:t>
            </a:r>
            <a:r>
              <a:rPr lang="en-US" sz="1050" dirty="0" err="1"/>
              <a:t>awk</a:t>
            </a:r>
            <a:r>
              <a:rPr lang="en-US" sz="1050" dirty="0"/>
              <a:t> 'NR==10'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"[10]  #",$1,"\n"}' &gt;&gt; 10gen.meg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dirty="0" err="1"/>
              <a:t>printf</a:t>
            </a:r>
            <a:r>
              <a:rPr lang="en-US" sz="1050" dirty="0"/>
              <a:t> "[\t1\t2\t3\t4\t5\t6\t7\t8\t9\t10  ]\n" &gt;&gt; 10gen.meg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dirty="0" err="1"/>
              <a:t>printf</a:t>
            </a:r>
            <a:r>
              <a:rPr lang="en-US" sz="1050" dirty="0"/>
              <a:t> "[ 1]\n"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'NR==2'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"[ 2]\t",$1}'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'NR==3'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"[ 3]\t",$1,"\t",$2}'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'NR==4'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"[ 4]\t",$1,"\t",$2,"\t",$3}'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'NR==5'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"[ 5]\t",$1,"\t",$2,"\t",$3,"\t",$4}'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'NR==6'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"[ 6]\t",$1,"\t",$2,"\t",$3,"\t",$4,"\t",$5}'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'NR==7'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"[ 7]\t",$1,"\t",$2,"\t",$3,"\t",$4,"\t",$5,"\t",$6}'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'NR==8'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"[ 8]\t",$1,"\t",$2,"\t",$3,"\t",$4,"\t",$5,"\t",$6,"\t",$7}'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'NR==9'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"[ 9]\t",$1,"\t",$2,"\t",$3,"\t",$4,"\t",$5,"\t",$6,"\t",$7,"\t",$8}' &gt;&gt; 10gen.meg</a:t>
            </a:r>
          </a:p>
          <a:p>
            <a:pPr>
              <a:defRPr/>
            </a:pPr>
            <a:r>
              <a:rPr lang="en-US" sz="1050" dirty="0"/>
              <a:t>cat 10gens.dist | </a:t>
            </a:r>
            <a:r>
              <a:rPr lang="en-US" sz="1050" dirty="0" err="1"/>
              <a:t>awk</a:t>
            </a:r>
            <a:r>
              <a:rPr lang="en-US" sz="1050" dirty="0"/>
              <a:t> 'NR==10' | </a:t>
            </a:r>
            <a:r>
              <a:rPr lang="en-US" sz="1050" dirty="0" err="1"/>
              <a:t>awk</a:t>
            </a:r>
            <a:r>
              <a:rPr lang="en-US" sz="1050" dirty="0"/>
              <a:t> -v FS="\t" -v OFS="" '{print "[10]\t",$1,"\t",$2,"\t",$3,"\t",$4,"\t",$5,"\t",$6,"\t",$7,"\t",$8,"\t",$9,"\n"}' &gt;&gt; 10gen.meg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dirty="0"/>
              <a:t>echo ""</a:t>
            </a:r>
          </a:p>
          <a:p>
            <a:pPr>
              <a:defRPr/>
            </a:pPr>
            <a:r>
              <a:rPr lang="en-US" sz="1050" dirty="0"/>
              <a:t>echo "Done."</a:t>
            </a:r>
          </a:p>
          <a:p>
            <a:pPr>
              <a:defRPr/>
            </a:pPr>
            <a:r>
              <a:rPr lang="en-US" sz="1050" dirty="0"/>
              <a:t>echo ""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7BCD008-BC50-4FA4-82AC-706CCF9C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377825"/>
            <a:ext cx="6967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Change matrix to MEGA format: either by hand in text editor or by scripting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4D83AB9-D227-478B-A5A6-CF1BA66CC50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5829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Bordetellae</a:t>
            </a:r>
          </a:p>
        </p:txBody>
      </p:sp>
      <p:pic>
        <p:nvPicPr>
          <p:cNvPr id="5123" name="Picture 17">
            <a:extLst>
              <a:ext uri="{FF2B5EF4-FFF2-40B4-BE49-F238E27FC236}">
                <a16:creationId xmlns:a16="http://schemas.microsoft.com/office/drawing/2014/main" id="{5D3A3E62-9461-4BA3-B338-4DEFA1F6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50666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E680D25E-ADAB-4367-A182-C6B16AB2DF4E}"/>
              </a:ext>
            </a:extLst>
          </p:cNvPr>
          <p:cNvSpPr/>
          <p:nvPr/>
        </p:nvSpPr>
        <p:spPr>
          <a:xfrm>
            <a:off x="3076575" y="3802063"/>
            <a:ext cx="153988" cy="1047750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125" name="Text Box 7">
            <a:extLst>
              <a:ext uri="{FF2B5EF4-FFF2-40B4-BE49-F238E27FC236}">
                <a16:creationId xmlns:a16="http://schemas.microsoft.com/office/drawing/2014/main" id="{31EB07A4-621B-4E48-8C23-E084A1FA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944938"/>
            <a:ext cx="42227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respiratory pathogens in animals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in immuno-compromized humans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CBE07748-3639-4E4F-88E5-F4B92578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5630863"/>
            <a:ext cx="441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environmental / ear infection in humans</a:t>
            </a:r>
          </a:p>
        </p:txBody>
      </p:sp>
      <p:sp>
        <p:nvSpPr>
          <p:cNvPr id="2" name="Right Bracket 7">
            <a:extLst>
              <a:ext uri="{FF2B5EF4-FFF2-40B4-BE49-F238E27FC236}">
                <a16:creationId xmlns:a16="http://schemas.microsoft.com/office/drawing/2014/main" id="{A364C975-0952-40F3-9BCA-781D8F3F34AA}"/>
              </a:ext>
            </a:extLst>
          </p:cNvPr>
          <p:cNvSpPr/>
          <p:nvPr/>
        </p:nvSpPr>
        <p:spPr>
          <a:xfrm>
            <a:off x="3076575" y="4929188"/>
            <a:ext cx="153988" cy="631825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74FEF5D4-ACE2-44E5-88C0-CAB73620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5113338"/>
            <a:ext cx="3940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wound and ear infection in humans</a:t>
            </a:r>
          </a:p>
        </p:txBody>
      </p:sp>
      <p:pic>
        <p:nvPicPr>
          <p:cNvPr id="5129" name="Picture 3">
            <a:extLst>
              <a:ext uri="{FF2B5EF4-FFF2-40B4-BE49-F238E27FC236}">
                <a16:creationId xmlns:a16="http://schemas.microsoft.com/office/drawing/2014/main" id="{F6E06F34-BC6B-4AC5-9627-EE814194B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171575"/>
            <a:ext cx="59245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4">
            <a:extLst>
              <a:ext uri="{FF2B5EF4-FFF2-40B4-BE49-F238E27FC236}">
                <a16:creationId xmlns:a16="http://schemas.microsoft.com/office/drawing/2014/main" id="{7D8F6320-AF18-4D88-9922-2EA83C161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070225"/>
            <a:ext cx="29448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Box 2">
            <a:extLst>
              <a:ext uri="{FF2B5EF4-FFF2-40B4-BE49-F238E27FC236}">
                <a16:creationId xmlns:a16="http://schemas.microsoft.com/office/drawing/2014/main" id="{C4DAD4DD-6CBB-44E9-93D1-30BC3251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6170613"/>
            <a:ext cx="4756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/>
              <a:t>+ several other recently described species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Fig">
            <a:extLst>
              <a:ext uri="{FF2B5EF4-FFF2-40B4-BE49-F238E27FC236}">
                <a16:creationId xmlns:a16="http://schemas.microsoft.com/office/drawing/2014/main" id="{C375E496-6CD0-40F4-A52F-911A7974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49631" b="-3352"/>
          <a:stretch>
            <a:fillRect/>
          </a:stretch>
        </p:blipFill>
        <p:spPr bwMode="auto">
          <a:xfrm>
            <a:off x="2662238" y="220663"/>
            <a:ext cx="4298950" cy="663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DDF3C-FFCB-40D3-8DD9-F20F32CC1056}"/>
              </a:ext>
            </a:extLst>
          </p:cNvPr>
          <p:cNvSpPr txBox="1"/>
          <p:nvPr/>
        </p:nvSpPr>
        <p:spPr>
          <a:xfrm>
            <a:off x="3427413" y="73025"/>
            <a:ext cx="2008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SNP-based tree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C2CABFA-3773-4AD1-8563-A45304D6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31763"/>
            <a:ext cx="2620963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Display 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Fig">
            <a:extLst>
              <a:ext uri="{FF2B5EF4-FFF2-40B4-BE49-F238E27FC236}">
                <a16:creationId xmlns:a16="http://schemas.microsoft.com/office/drawing/2014/main" id="{703DB628-2A9C-4D63-97D5-D5B62DAA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17488"/>
            <a:ext cx="8385175" cy="642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E13D6B-4D9A-45C2-84B2-A03A5AA16DB2}"/>
              </a:ext>
            </a:extLst>
          </p:cNvPr>
          <p:cNvSpPr txBox="1"/>
          <p:nvPr/>
        </p:nvSpPr>
        <p:spPr>
          <a:xfrm>
            <a:off x="1144588" y="76200"/>
            <a:ext cx="20097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SNP-based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A8200-821E-4C9D-B2AD-AFB6F604E0E9}"/>
              </a:ext>
            </a:extLst>
          </p:cNvPr>
          <p:cNvSpPr txBox="1"/>
          <p:nvPr/>
        </p:nvSpPr>
        <p:spPr>
          <a:xfrm>
            <a:off x="4927600" y="68263"/>
            <a:ext cx="4216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gene presence/absence-based tree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8">
            <a:extLst>
              <a:ext uri="{FF2B5EF4-FFF2-40B4-BE49-F238E27FC236}">
                <a16:creationId xmlns:a16="http://schemas.microsoft.com/office/drawing/2014/main" id="{BAAF5751-02A5-4403-AFA5-B78BC17A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Neighbor-joining trees of 16S rRNA gene sequences 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8 concatenated ATP synthase proteins from </a:t>
            </a:r>
            <a:r>
              <a:rPr lang="en-US" altLang="en-US" sz="2400" b="1" i="1"/>
              <a:t>Bordetella</a:t>
            </a:r>
            <a:endParaRPr lang="en-US" altLang="en-US" sz="2400" b="1"/>
          </a:p>
        </p:txBody>
      </p:sp>
      <p:sp>
        <p:nvSpPr>
          <p:cNvPr id="34819" name="AutoShape 9">
            <a:extLst>
              <a:ext uri="{FF2B5EF4-FFF2-40B4-BE49-F238E27FC236}">
                <a16:creationId xmlns:a16="http://schemas.microsoft.com/office/drawing/2014/main" id="{003ED4EC-E7C8-4F02-901A-AB402A32192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0913" y="1778000"/>
            <a:ext cx="61483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Rectangle 11">
            <a:extLst>
              <a:ext uri="{FF2B5EF4-FFF2-40B4-BE49-F238E27FC236}">
                <a16:creationId xmlns:a16="http://schemas.microsoft.com/office/drawing/2014/main" id="{6CAA9502-4EB6-4F02-AECA-AE848AB2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1878013"/>
            <a:ext cx="1109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bronchiseptica</a:t>
            </a:r>
            <a:endParaRPr lang="en-US" altLang="en-US" sz="1100" b="1" i="1"/>
          </a:p>
        </p:txBody>
      </p:sp>
      <p:sp>
        <p:nvSpPr>
          <p:cNvPr id="34821" name="Freeform 12">
            <a:extLst>
              <a:ext uri="{FF2B5EF4-FFF2-40B4-BE49-F238E27FC236}">
                <a16:creationId xmlns:a16="http://schemas.microsoft.com/office/drawing/2014/main" id="{CE8B048C-2A0D-402E-B801-A64F93C6FF32}"/>
              </a:ext>
            </a:extLst>
          </p:cNvPr>
          <p:cNvSpPr>
            <a:spLocks/>
          </p:cNvSpPr>
          <p:nvPr/>
        </p:nvSpPr>
        <p:spPr bwMode="auto">
          <a:xfrm>
            <a:off x="6896100" y="1979613"/>
            <a:ext cx="0" cy="63500"/>
          </a:xfrm>
          <a:custGeom>
            <a:avLst/>
            <a:gdLst>
              <a:gd name="T0" fmla="*/ 2147483646 h 40"/>
              <a:gd name="T1" fmla="*/ 0 h 40"/>
              <a:gd name="T2" fmla="*/ 0 h 40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40">
                <a:moveTo>
                  <a:pt x="0" y="4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Rectangle 13">
            <a:extLst>
              <a:ext uri="{FF2B5EF4-FFF2-40B4-BE49-F238E27FC236}">
                <a16:creationId xmlns:a16="http://schemas.microsoft.com/office/drawing/2014/main" id="{57516FF7-F519-428A-B7E1-D109540F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005013"/>
            <a:ext cx="1046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parapertussis</a:t>
            </a:r>
            <a:endParaRPr lang="en-US" altLang="en-US" sz="1100" b="1" i="1"/>
          </a:p>
        </p:txBody>
      </p:sp>
      <p:sp>
        <p:nvSpPr>
          <p:cNvPr id="34823" name="Freeform 14">
            <a:extLst>
              <a:ext uri="{FF2B5EF4-FFF2-40B4-BE49-F238E27FC236}">
                <a16:creationId xmlns:a16="http://schemas.microsoft.com/office/drawing/2014/main" id="{A3FE2B7B-7342-4054-8378-172509518FE9}"/>
              </a:ext>
            </a:extLst>
          </p:cNvPr>
          <p:cNvSpPr>
            <a:spLocks/>
          </p:cNvSpPr>
          <p:nvPr/>
        </p:nvSpPr>
        <p:spPr bwMode="auto">
          <a:xfrm>
            <a:off x="6896100" y="2055813"/>
            <a:ext cx="0" cy="50800"/>
          </a:xfrm>
          <a:custGeom>
            <a:avLst/>
            <a:gdLst>
              <a:gd name="T0" fmla="*/ 0 h 32"/>
              <a:gd name="T1" fmla="*/ 2147483646 h 32"/>
              <a:gd name="T2" fmla="*/ 2147483646 h 32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32">
                <a:moveTo>
                  <a:pt x="0" y="0"/>
                </a:moveTo>
                <a:lnTo>
                  <a:pt x="0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15">
            <a:extLst>
              <a:ext uri="{FF2B5EF4-FFF2-40B4-BE49-F238E27FC236}">
                <a16:creationId xmlns:a16="http://schemas.microsoft.com/office/drawing/2014/main" id="{7DDD20DF-C531-4061-AC7F-9D050CCFBAF8}"/>
              </a:ext>
            </a:extLst>
          </p:cNvPr>
          <p:cNvSpPr>
            <a:spLocks/>
          </p:cNvSpPr>
          <p:nvPr/>
        </p:nvSpPr>
        <p:spPr bwMode="auto">
          <a:xfrm>
            <a:off x="6870700" y="2043113"/>
            <a:ext cx="25400" cy="127000"/>
          </a:xfrm>
          <a:custGeom>
            <a:avLst/>
            <a:gdLst>
              <a:gd name="T0" fmla="*/ 0 w 16"/>
              <a:gd name="T1" fmla="*/ 2147483646 h 80"/>
              <a:gd name="T2" fmla="*/ 0 w 16"/>
              <a:gd name="T3" fmla="*/ 0 h 80"/>
              <a:gd name="T4" fmla="*/ 2147483646 w 16"/>
              <a:gd name="T5" fmla="*/ 0 h 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80">
                <a:moveTo>
                  <a:pt x="0" y="80"/>
                </a:move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16">
            <a:extLst>
              <a:ext uri="{FF2B5EF4-FFF2-40B4-BE49-F238E27FC236}">
                <a16:creationId xmlns:a16="http://schemas.microsoft.com/office/drawing/2014/main" id="{8BFE271E-F0F3-4C5D-A788-B2F4BB85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2132013"/>
            <a:ext cx="76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pertussis</a:t>
            </a:r>
            <a:endParaRPr lang="en-US" altLang="en-US" sz="1100" b="1" i="1"/>
          </a:p>
        </p:txBody>
      </p:sp>
      <p:sp>
        <p:nvSpPr>
          <p:cNvPr id="34826" name="Freeform 17">
            <a:extLst>
              <a:ext uri="{FF2B5EF4-FFF2-40B4-BE49-F238E27FC236}">
                <a16:creationId xmlns:a16="http://schemas.microsoft.com/office/drawing/2014/main" id="{1C55769B-B35B-4F3C-A9B3-C9B93912CB34}"/>
              </a:ext>
            </a:extLst>
          </p:cNvPr>
          <p:cNvSpPr>
            <a:spLocks/>
          </p:cNvSpPr>
          <p:nvPr/>
        </p:nvSpPr>
        <p:spPr bwMode="auto">
          <a:xfrm>
            <a:off x="7035800" y="2233613"/>
            <a:ext cx="12700" cy="63500"/>
          </a:xfrm>
          <a:custGeom>
            <a:avLst/>
            <a:gdLst>
              <a:gd name="T0" fmla="*/ 0 w 8"/>
              <a:gd name="T1" fmla="*/ 2147483646 h 40"/>
              <a:gd name="T2" fmla="*/ 0 w 8"/>
              <a:gd name="T3" fmla="*/ 0 h 40"/>
              <a:gd name="T4" fmla="*/ 2147483646 w 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40">
                <a:moveTo>
                  <a:pt x="0" y="4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Rectangle 18">
            <a:extLst>
              <a:ext uri="{FF2B5EF4-FFF2-40B4-BE49-F238E27FC236}">
                <a16:creationId xmlns:a16="http://schemas.microsoft.com/office/drawing/2014/main" id="{31A1159E-71FB-4EE4-9641-4D0C5EB1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259013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holmesii</a:t>
            </a:r>
            <a:endParaRPr lang="en-US" altLang="en-US" sz="1100" b="1" i="1"/>
          </a:p>
        </p:txBody>
      </p:sp>
      <p:sp>
        <p:nvSpPr>
          <p:cNvPr id="34828" name="Freeform 19">
            <a:extLst>
              <a:ext uri="{FF2B5EF4-FFF2-40B4-BE49-F238E27FC236}">
                <a16:creationId xmlns:a16="http://schemas.microsoft.com/office/drawing/2014/main" id="{896932AD-F595-4E2E-8343-4911F12D4A02}"/>
              </a:ext>
            </a:extLst>
          </p:cNvPr>
          <p:cNvSpPr>
            <a:spLocks/>
          </p:cNvSpPr>
          <p:nvPr/>
        </p:nvSpPr>
        <p:spPr bwMode="auto">
          <a:xfrm>
            <a:off x="7035800" y="2309813"/>
            <a:ext cx="393700" cy="50800"/>
          </a:xfrm>
          <a:custGeom>
            <a:avLst/>
            <a:gdLst>
              <a:gd name="T0" fmla="*/ 0 w 248"/>
              <a:gd name="T1" fmla="*/ 0 h 32"/>
              <a:gd name="T2" fmla="*/ 0 w 248"/>
              <a:gd name="T3" fmla="*/ 2147483646 h 32"/>
              <a:gd name="T4" fmla="*/ 2147483646 w 24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" h="32">
                <a:moveTo>
                  <a:pt x="0" y="0"/>
                </a:moveTo>
                <a:lnTo>
                  <a:pt x="0" y="32"/>
                </a:lnTo>
                <a:lnTo>
                  <a:pt x="24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20">
            <a:extLst>
              <a:ext uri="{FF2B5EF4-FFF2-40B4-BE49-F238E27FC236}">
                <a16:creationId xmlns:a16="http://schemas.microsoft.com/office/drawing/2014/main" id="{59FEA38B-4BF1-40D3-9A46-3DDE0E4BADA0}"/>
              </a:ext>
            </a:extLst>
          </p:cNvPr>
          <p:cNvSpPr>
            <a:spLocks/>
          </p:cNvSpPr>
          <p:nvPr/>
        </p:nvSpPr>
        <p:spPr bwMode="auto">
          <a:xfrm>
            <a:off x="6870700" y="2182813"/>
            <a:ext cx="165100" cy="114300"/>
          </a:xfrm>
          <a:custGeom>
            <a:avLst/>
            <a:gdLst>
              <a:gd name="T0" fmla="*/ 0 w 104"/>
              <a:gd name="T1" fmla="*/ 0 h 72"/>
              <a:gd name="T2" fmla="*/ 0 w 104"/>
              <a:gd name="T3" fmla="*/ 2147483646 h 72"/>
              <a:gd name="T4" fmla="*/ 2147483646 w 104"/>
              <a:gd name="T5" fmla="*/ 2147483646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72">
                <a:moveTo>
                  <a:pt x="0" y="0"/>
                </a:moveTo>
                <a:lnTo>
                  <a:pt x="0" y="72"/>
                </a:lnTo>
                <a:lnTo>
                  <a:pt x="104" y="7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21">
            <a:extLst>
              <a:ext uri="{FF2B5EF4-FFF2-40B4-BE49-F238E27FC236}">
                <a16:creationId xmlns:a16="http://schemas.microsoft.com/office/drawing/2014/main" id="{89DD95C1-4FA3-40A2-99D0-F96A2A9DB9F1}"/>
              </a:ext>
            </a:extLst>
          </p:cNvPr>
          <p:cNvSpPr>
            <a:spLocks/>
          </p:cNvSpPr>
          <p:nvPr/>
        </p:nvSpPr>
        <p:spPr bwMode="auto">
          <a:xfrm>
            <a:off x="6527800" y="2170113"/>
            <a:ext cx="342900" cy="203200"/>
          </a:xfrm>
          <a:custGeom>
            <a:avLst/>
            <a:gdLst>
              <a:gd name="T0" fmla="*/ 0 w 216"/>
              <a:gd name="T1" fmla="*/ 2147483646 h 128"/>
              <a:gd name="T2" fmla="*/ 0 w 216"/>
              <a:gd name="T3" fmla="*/ 0 h 128"/>
              <a:gd name="T4" fmla="*/ 2147483646 w 216"/>
              <a:gd name="T5" fmla="*/ 0 h 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128">
                <a:moveTo>
                  <a:pt x="0" y="128"/>
                </a:move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Rectangle 22">
            <a:extLst>
              <a:ext uri="{FF2B5EF4-FFF2-40B4-BE49-F238E27FC236}">
                <a16:creationId xmlns:a16="http://schemas.microsoft.com/office/drawing/2014/main" id="{E4639569-B12B-497D-B092-3EF41822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2386013"/>
            <a:ext cx="528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hinzii</a:t>
            </a:r>
            <a:endParaRPr lang="en-US" altLang="en-US" sz="1100" b="1" i="1"/>
          </a:p>
        </p:txBody>
      </p:sp>
      <p:sp>
        <p:nvSpPr>
          <p:cNvPr id="34832" name="Freeform 23">
            <a:extLst>
              <a:ext uri="{FF2B5EF4-FFF2-40B4-BE49-F238E27FC236}">
                <a16:creationId xmlns:a16="http://schemas.microsoft.com/office/drawing/2014/main" id="{25E91E2C-7AA0-4C20-9A79-3CD7D758F07D}"/>
              </a:ext>
            </a:extLst>
          </p:cNvPr>
          <p:cNvSpPr>
            <a:spLocks/>
          </p:cNvSpPr>
          <p:nvPr/>
        </p:nvSpPr>
        <p:spPr bwMode="auto">
          <a:xfrm>
            <a:off x="6718300" y="2487613"/>
            <a:ext cx="127000" cy="88900"/>
          </a:xfrm>
          <a:custGeom>
            <a:avLst/>
            <a:gdLst>
              <a:gd name="T0" fmla="*/ 0 w 80"/>
              <a:gd name="T1" fmla="*/ 2147483646 h 56"/>
              <a:gd name="T2" fmla="*/ 0 w 80"/>
              <a:gd name="T3" fmla="*/ 0 h 56"/>
              <a:gd name="T4" fmla="*/ 2147483646 w 80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" h="56">
                <a:moveTo>
                  <a:pt x="0" y="56"/>
                </a:moveTo>
                <a:lnTo>
                  <a:pt x="0" y="0"/>
                </a:lnTo>
                <a:lnTo>
                  <a:pt x="8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Rectangle 24">
            <a:extLst>
              <a:ext uri="{FF2B5EF4-FFF2-40B4-BE49-F238E27FC236}">
                <a16:creationId xmlns:a16="http://schemas.microsoft.com/office/drawing/2014/main" id="{799DC899-3948-4E2B-918E-98841481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513013"/>
            <a:ext cx="795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trematum</a:t>
            </a:r>
            <a:endParaRPr lang="en-US" altLang="en-US" sz="1100" b="1" i="1"/>
          </a:p>
        </p:txBody>
      </p:sp>
      <p:sp>
        <p:nvSpPr>
          <p:cNvPr id="34834" name="Freeform 25">
            <a:extLst>
              <a:ext uri="{FF2B5EF4-FFF2-40B4-BE49-F238E27FC236}">
                <a16:creationId xmlns:a16="http://schemas.microsoft.com/office/drawing/2014/main" id="{A6985FD3-9B17-489A-9EFA-D2889B2CB35C}"/>
              </a:ext>
            </a:extLst>
          </p:cNvPr>
          <p:cNvSpPr>
            <a:spLocks/>
          </p:cNvSpPr>
          <p:nvPr/>
        </p:nvSpPr>
        <p:spPr bwMode="auto">
          <a:xfrm>
            <a:off x="6921500" y="2614613"/>
            <a:ext cx="520700" cy="63500"/>
          </a:xfrm>
          <a:custGeom>
            <a:avLst/>
            <a:gdLst>
              <a:gd name="T0" fmla="*/ 0 w 328"/>
              <a:gd name="T1" fmla="*/ 2147483646 h 40"/>
              <a:gd name="T2" fmla="*/ 0 w 328"/>
              <a:gd name="T3" fmla="*/ 0 h 40"/>
              <a:gd name="T4" fmla="*/ 2147483646 w 32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8" h="40">
                <a:moveTo>
                  <a:pt x="0" y="40"/>
                </a:moveTo>
                <a:lnTo>
                  <a:pt x="0" y="0"/>
                </a:lnTo>
                <a:lnTo>
                  <a:pt x="32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Rectangle 26">
            <a:extLst>
              <a:ext uri="{FF2B5EF4-FFF2-40B4-BE49-F238E27FC236}">
                <a16:creationId xmlns:a16="http://schemas.microsoft.com/office/drawing/2014/main" id="{7986104D-5813-4743-8DEE-7F952549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640013"/>
            <a:ext cx="581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avium</a:t>
            </a:r>
            <a:endParaRPr lang="en-US" altLang="en-US" sz="1100" b="1" i="1"/>
          </a:p>
        </p:txBody>
      </p:sp>
      <p:sp>
        <p:nvSpPr>
          <p:cNvPr id="34836" name="Freeform 27">
            <a:extLst>
              <a:ext uri="{FF2B5EF4-FFF2-40B4-BE49-F238E27FC236}">
                <a16:creationId xmlns:a16="http://schemas.microsoft.com/office/drawing/2014/main" id="{8EE19AAF-1789-4896-ADDB-34CD4DB8295D}"/>
              </a:ext>
            </a:extLst>
          </p:cNvPr>
          <p:cNvSpPr>
            <a:spLocks/>
          </p:cNvSpPr>
          <p:nvPr/>
        </p:nvSpPr>
        <p:spPr bwMode="auto">
          <a:xfrm>
            <a:off x="6921500" y="2690813"/>
            <a:ext cx="495300" cy="50800"/>
          </a:xfrm>
          <a:custGeom>
            <a:avLst/>
            <a:gdLst>
              <a:gd name="T0" fmla="*/ 0 w 312"/>
              <a:gd name="T1" fmla="*/ 0 h 32"/>
              <a:gd name="T2" fmla="*/ 0 w 312"/>
              <a:gd name="T3" fmla="*/ 2147483646 h 32"/>
              <a:gd name="T4" fmla="*/ 2147483646 w 312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32">
                <a:moveTo>
                  <a:pt x="0" y="0"/>
                </a:moveTo>
                <a:lnTo>
                  <a:pt x="0" y="32"/>
                </a:lnTo>
                <a:lnTo>
                  <a:pt x="312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8">
            <a:extLst>
              <a:ext uri="{FF2B5EF4-FFF2-40B4-BE49-F238E27FC236}">
                <a16:creationId xmlns:a16="http://schemas.microsoft.com/office/drawing/2014/main" id="{71198F66-BBF2-4D84-8BA9-3ACAEF682C6D}"/>
              </a:ext>
            </a:extLst>
          </p:cNvPr>
          <p:cNvSpPr>
            <a:spLocks/>
          </p:cNvSpPr>
          <p:nvPr/>
        </p:nvSpPr>
        <p:spPr bwMode="auto">
          <a:xfrm>
            <a:off x="6718300" y="2589213"/>
            <a:ext cx="203200" cy="88900"/>
          </a:xfrm>
          <a:custGeom>
            <a:avLst/>
            <a:gdLst>
              <a:gd name="T0" fmla="*/ 0 w 128"/>
              <a:gd name="T1" fmla="*/ 0 h 56"/>
              <a:gd name="T2" fmla="*/ 0 w 128"/>
              <a:gd name="T3" fmla="*/ 2147483646 h 56"/>
              <a:gd name="T4" fmla="*/ 2147483646 w 128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" h="56">
                <a:moveTo>
                  <a:pt x="0" y="0"/>
                </a:moveTo>
                <a:lnTo>
                  <a:pt x="0" y="56"/>
                </a:lnTo>
                <a:lnTo>
                  <a:pt x="128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9">
            <a:extLst>
              <a:ext uri="{FF2B5EF4-FFF2-40B4-BE49-F238E27FC236}">
                <a16:creationId xmlns:a16="http://schemas.microsoft.com/office/drawing/2014/main" id="{D9DB6D9C-78BE-4E70-B59C-3C151AA7F6C4}"/>
              </a:ext>
            </a:extLst>
          </p:cNvPr>
          <p:cNvSpPr>
            <a:spLocks/>
          </p:cNvSpPr>
          <p:nvPr/>
        </p:nvSpPr>
        <p:spPr bwMode="auto">
          <a:xfrm>
            <a:off x="6527800" y="2386013"/>
            <a:ext cx="190500" cy="203200"/>
          </a:xfrm>
          <a:custGeom>
            <a:avLst/>
            <a:gdLst>
              <a:gd name="T0" fmla="*/ 0 w 120"/>
              <a:gd name="T1" fmla="*/ 0 h 128"/>
              <a:gd name="T2" fmla="*/ 0 w 120"/>
              <a:gd name="T3" fmla="*/ 2147483646 h 128"/>
              <a:gd name="T4" fmla="*/ 2147483646 w 120"/>
              <a:gd name="T5" fmla="*/ 2147483646 h 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128">
                <a:moveTo>
                  <a:pt x="0" y="0"/>
                </a:moveTo>
                <a:lnTo>
                  <a:pt x="0" y="128"/>
                </a:lnTo>
                <a:lnTo>
                  <a:pt x="120" y="12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30">
            <a:extLst>
              <a:ext uri="{FF2B5EF4-FFF2-40B4-BE49-F238E27FC236}">
                <a16:creationId xmlns:a16="http://schemas.microsoft.com/office/drawing/2014/main" id="{DFE98F38-1ABE-4695-BEB3-A5322BC46399}"/>
              </a:ext>
            </a:extLst>
          </p:cNvPr>
          <p:cNvSpPr>
            <a:spLocks/>
          </p:cNvSpPr>
          <p:nvPr/>
        </p:nvSpPr>
        <p:spPr bwMode="auto">
          <a:xfrm>
            <a:off x="6032500" y="2386013"/>
            <a:ext cx="495300" cy="266700"/>
          </a:xfrm>
          <a:custGeom>
            <a:avLst/>
            <a:gdLst>
              <a:gd name="T0" fmla="*/ 0 w 312"/>
              <a:gd name="T1" fmla="*/ 2147483646 h 168"/>
              <a:gd name="T2" fmla="*/ 0 w 312"/>
              <a:gd name="T3" fmla="*/ 0 h 168"/>
              <a:gd name="T4" fmla="*/ 2147483646 w 312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168">
                <a:moveTo>
                  <a:pt x="0" y="168"/>
                </a:moveTo>
                <a:lnTo>
                  <a:pt x="0" y="0"/>
                </a:lnTo>
                <a:lnTo>
                  <a:pt x="31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Rectangle 31">
            <a:extLst>
              <a:ext uri="{FF2B5EF4-FFF2-40B4-BE49-F238E27FC236}">
                <a16:creationId xmlns:a16="http://schemas.microsoft.com/office/drawing/2014/main" id="{9927D2D3-3222-41AA-B783-A0B22935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2767013"/>
            <a:ext cx="511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petrii</a:t>
            </a:r>
            <a:endParaRPr lang="en-US" altLang="en-US" sz="1100" b="1" i="1"/>
          </a:p>
        </p:txBody>
      </p:sp>
      <p:sp>
        <p:nvSpPr>
          <p:cNvPr id="34841" name="Freeform 32">
            <a:extLst>
              <a:ext uri="{FF2B5EF4-FFF2-40B4-BE49-F238E27FC236}">
                <a16:creationId xmlns:a16="http://schemas.microsoft.com/office/drawing/2014/main" id="{2B61B302-4165-4464-BE61-6260BAE87FDC}"/>
              </a:ext>
            </a:extLst>
          </p:cNvPr>
          <p:cNvSpPr>
            <a:spLocks/>
          </p:cNvSpPr>
          <p:nvPr/>
        </p:nvSpPr>
        <p:spPr bwMode="auto">
          <a:xfrm>
            <a:off x="6184900" y="2868613"/>
            <a:ext cx="482600" cy="63500"/>
          </a:xfrm>
          <a:custGeom>
            <a:avLst/>
            <a:gdLst>
              <a:gd name="T0" fmla="*/ 0 w 304"/>
              <a:gd name="T1" fmla="*/ 2147483646 h 40"/>
              <a:gd name="T2" fmla="*/ 0 w 304"/>
              <a:gd name="T3" fmla="*/ 0 h 40"/>
              <a:gd name="T4" fmla="*/ 2147483646 w 304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40">
                <a:moveTo>
                  <a:pt x="0" y="40"/>
                </a:moveTo>
                <a:lnTo>
                  <a:pt x="0" y="0"/>
                </a:lnTo>
                <a:lnTo>
                  <a:pt x="30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Rectangle 33">
            <a:extLst>
              <a:ext uri="{FF2B5EF4-FFF2-40B4-BE49-F238E27FC236}">
                <a16:creationId xmlns:a16="http://schemas.microsoft.com/office/drawing/2014/main" id="{5566D149-8334-4C6D-9166-B3A75AB1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2894013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ansorpii</a:t>
            </a:r>
            <a:endParaRPr lang="en-US" altLang="en-US" sz="1100" b="1" i="1"/>
          </a:p>
        </p:txBody>
      </p:sp>
      <p:sp>
        <p:nvSpPr>
          <p:cNvPr id="34843" name="Freeform 34">
            <a:extLst>
              <a:ext uri="{FF2B5EF4-FFF2-40B4-BE49-F238E27FC236}">
                <a16:creationId xmlns:a16="http://schemas.microsoft.com/office/drawing/2014/main" id="{1142345D-2433-4FC3-A2CF-92881E8A6DE6}"/>
              </a:ext>
            </a:extLst>
          </p:cNvPr>
          <p:cNvSpPr>
            <a:spLocks/>
          </p:cNvSpPr>
          <p:nvPr/>
        </p:nvSpPr>
        <p:spPr bwMode="auto">
          <a:xfrm>
            <a:off x="6184900" y="2944813"/>
            <a:ext cx="1066800" cy="50800"/>
          </a:xfrm>
          <a:custGeom>
            <a:avLst/>
            <a:gdLst>
              <a:gd name="T0" fmla="*/ 0 w 672"/>
              <a:gd name="T1" fmla="*/ 0 h 32"/>
              <a:gd name="T2" fmla="*/ 0 w 672"/>
              <a:gd name="T3" fmla="*/ 2147483646 h 32"/>
              <a:gd name="T4" fmla="*/ 2147483646 w 672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32">
                <a:moveTo>
                  <a:pt x="0" y="0"/>
                </a:moveTo>
                <a:lnTo>
                  <a:pt x="0" y="32"/>
                </a:lnTo>
                <a:lnTo>
                  <a:pt x="672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35">
            <a:extLst>
              <a:ext uri="{FF2B5EF4-FFF2-40B4-BE49-F238E27FC236}">
                <a16:creationId xmlns:a16="http://schemas.microsoft.com/office/drawing/2014/main" id="{C155EDD6-1CCE-436E-8B93-D896B79B4C8D}"/>
              </a:ext>
            </a:extLst>
          </p:cNvPr>
          <p:cNvSpPr>
            <a:spLocks/>
          </p:cNvSpPr>
          <p:nvPr/>
        </p:nvSpPr>
        <p:spPr bwMode="auto">
          <a:xfrm>
            <a:off x="6032500" y="2665413"/>
            <a:ext cx="152400" cy="266700"/>
          </a:xfrm>
          <a:custGeom>
            <a:avLst/>
            <a:gdLst>
              <a:gd name="T0" fmla="*/ 0 w 96"/>
              <a:gd name="T1" fmla="*/ 0 h 168"/>
              <a:gd name="T2" fmla="*/ 0 w 96"/>
              <a:gd name="T3" fmla="*/ 2147483646 h 168"/>
              <a:gd name="T4" fmla="*/ 2147483646 w 96"/>
              <a:gd name="T5" fmla="*/ 2147483646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68">
                <a:moveTo>
                  <a:pt x="0" y="0"/>
                </a:moveTo>
                <a:lnTo>
                  <a:pt x="0" y="168"/>
                </a:lnTo>
                <a:lnTo>
                  <a:pt x="96" y="16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36">
            <a:extLst>
              <a:ext uri="{FF2B5EF4-FFF2-40B4-BE49-F238E27FC236}">
                <a16:creationId xmlns:a16="http://schemas.microsoft.com/office/drawing/2014/main" id="{72496CD9-BA0D-4DE5-831F-092BE4F563D1}"/>
              </a:ext>
            </a:extLst>
          </p:cNvPr>
          <p:cNvSpPr>
            <a:spLocks/>
          </p:cNvSpPr>
          <p:nvPr/>
        </p:nvSpPr>
        <p:spPr bwMode="auto">
          <a:xfrm>
            <a:off x="2360613" y="2652713"/>
            <a:ext cx="3671887" cy="228600"/>
          </a:xfrm>
          <a:custGeom>
            <a:avLst/>
            <a:gdLst>
              <a:gd name="T0" fmla="*/ 0 w 2313"/>
              <a:gd name="T1" fmla="*/ 2147483646 h 144"/>
              <a:gd name="T2" fmla="*/ 0 w 2313"/>
              <a:gd name="T3" fmla="*/ 0 h 144"/>
              <a:gd name="T4" fmla="*/ 2147483646 w 2313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3" h="144">
                <a:moveTo>
                  <a:pt x="0" y="144"/>
                </a:moveTo>
                <a:lnTo>
                  <a:pt x="0" y="0"/>
                </a:lnTo>
                <a:lnTo>
                  <a:pt x="231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Rectangle 37">
            <a:extLst>
              <a:ext uri="{FF2B5EF4-FFF2-40B4-BE49-F238E27FC236}">
                <a16:creationId xmlns:a16="http://schemas.microsoft.com/office/drawing/2014/main" id="{FBEBC7B6-D7FB-4EB6-81F6-0E200BBD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021013"/>
            <a:ext cx="823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Burkholderia</a:t>
            </a:r>
            <a:endParaRPr lang="en-US" altLang="en-US" sz="1100" b="1" i="1"/>
          </a:p>
        </p:txBody>
      </p:sp>
      <p:sp>
        <p:nvSpPr>
          <p:cNvPr id="34847" name="Freeform 38">
            <a:extLst>
              <a:ext uri="{FF2B5EF4-FFF2-40B4-BE49-F238E27FC236}">
                <a16:creationId xmlns:a16="http://schemas.microsoft.com/office/drawing/2014/main" id="{26F4E7CF-0DF3-4420-B60F-10B87CC29ED6}"/>
              </a:ext>
            </a:extLst>
          </p:cNvPr>
          <p:cNvSpPr>
            <a:spLocks/>
          </p:cNvSpPr>
          <p:nvPr/>
        </p:nvSpPr>
        <p:spPr bwMode="auto">
          <a:xfrm>
            <a:off x="2360613" y="2894013"/>
            <a:ext cx="5081587" cy="228600"/>
          </a:xfrm>
          <a:custGeom>
            <a:avLst/>
            <a:gdLst>
              <a:gd name="T0" fmla="*/ 0 w 3201"/>
              <a:gd name="T1" fmla="*/ 0 h 144"/>
              <a:gd name="T2" fmla="*/ 0 w 3201"/>
              <a:gd name="T3" fmla="*/ 2147483646 h 144"/>
              <a:gd name="T4" fmla="*/ 2147483646 w 3201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1" h="144">
                <a:moveTo>
                  <a:pt x="0" y="0"/>
                </a:moveTo>
                <a:lnTo>
                  <a:pt x="0" y="144"/>
                </a:lnTo>
                <a:lnTo>
                  <a:pt x="3201" y="14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9">
            <a:extLst>
              <a:ext uri="{FF2B5EF4-FFF2-40B4-BE49-F238E27FC236}">
                <a16:creationId xmlns:a16="http://schemas.microsoft.com/office/drawing/2014/main" id="{4830BE66-99D5-4310-AEA2-B93F19B1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3363913"/>
            <a:ext cx="1003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40">
            <a:extLst>
              <a:ext uri="{FF2B5EF4-FFF2-40B4-BE49-F238E27FC236}">
                <a16:creationId xmlns:a16="http://schemas.microsoft.com/office/drawing/2014/main" id="{491F8B84-CDDC-46E2-9AB4-17370EA2A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3313113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41">
            <a:extLst>
              <a:ext uri="{FF2B5EF4-FFF2-40B4-BE49-F238E27FC236}">
                <a16:creationId xmlns:a16="http://schemas.microsoft.com/office/drawing/2014/main" id="{253F9636-A9CA-4ECF-87B5-F5F0069D5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3" y="3313113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Rectangle 42">
            <a:extLst>
              <a:ext uri="{FF2B5EF4-FFF2-40B4-BE49-F238E27FC236}">
                <a16:creationId xmlns:a16="http://schemas.microsoft.com/office/drawing/2014/main" id="{C317BBE7-1314-4D7E-8E6A-AACFD68B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3414713"/>
            <a:ext cx="271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MS Sans Serif"/>
              </a:rPr>
              <a:t>0.01</a:t>
            </a:r>
            <a:endParaRPr lang="en-US" altLang="en-US" sz="1400" b="1"/>
          </a:p>
        </p:txBody>
      </p:sp>
      <p:sp>
        <p:nvSpPr>
          <p:cNvPr id="34852" name="AutoShape 43">
            <a:extLst>
              <a:ext uri="{FF2B5EF4-FFF2-40B4-BE49-F238E27FC236}">
                <a16:creationId xmlns:a16="http://schemas.microsoft.com/office/drawing/2014/main" id="{0ED8A87B-92FE-4771-A3B6-39F2C4FDCB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33613" y="4402138"/>
            <a:ext cx="61356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Rectangle 45">
            <a:extLst>
              <a:ext uri="{FF2B5EF4-FFF2-40B4-BE49-F238E27FC236}">
                <a16:creationId xmlns:a16="http://schemas.microsoft.com/office/drawing/2014/main" id="{C6A94CF2-B884-4906-8D71-1EE2E4F8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4478338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holmesii</a:t>
            </a:r>
            <a:endParaRPr lang="en-US" altLang="en-US" sz="1100" b="1" i="1"/>
          </a:p>
        </p:txBody>
      </p:sp>
      <p:sp>
        <p:nvSpPr>
          <p:cNvPr id="34854" name="Freeform 46">
            <a:extLst>
              <a:ext uri="{FF2B5EF4-FFF2-40B4-BE49-F238E27FC236}">
                <a16:creationId xmlns:a16="http://schemas.microsoft.com/office/drawing/2014/main" id="{BA0A79DF-42F7-4B4F-A492-507552E8FC7D}"/>
              </a:ext>
            </a:extLst>
          </p:cNvPr>
          <p:cNvSpPr>
            <a:spLocks/>
          </p:cNvSpPr>
          <p:nvPr/>
        </p:nvSpPr>
        <p:spPr bwMode="auto">
          <a:xfrm>
            <a:off x="6972300" y="4579938"/>
            <a:ext cx="330200" cy="63500"/>
          </a:xfrm>
          <a:custGeom>
            <a:avLst/>
            <a:gdLst>
              <a:gd name="T0" fmla="*/ 0 w 208"/>
              <a:gd name="T1" fmla="*/ 2147483646 h 40"/>
              <a:gd name="T2" fmla="*/ 0 w 208"/>
              <a:gd name="T3" fmla="*/ 0 h 40"/>
              <a:gd name="T4" fmla="*/ 2147483646 w 20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" h="40">
                <a:moveTo>
                  <a:pt x="0" y="40"/>
                </a:moveTo>
                <a:lnTo>
                  <a:pt x="0" y="0"/>
                </a:lnTo>
                <a:lnTo>
                  <a:pt x="20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Rectangle 47">
            <a:extLst>
              <a:ext uri="{FF2B5EF4-FFF2-40B4-BE49-F238E27FC236}">
                <a16:creationId xmlns:a16="http://schemas.microsoft.com/office/drawing/2014/main" id="{98A03AB4-A13A-43A2-AA37-ADF2897A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4605338"/>
            <a:ext cx="528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hinzii</a:t>
            </a:r>
            <a:endParaRPr lang="en-US" altLang="en-US" sz="1100" b="1" i="1"/>
          </a:p>
        </p:txBody>
      </p:sp>
      <p:sp>
        <p:nvSpPr>
          <p:cNvPr id="34856" name="Freeform 48">
            <a:extLst>
              <a:ext uri="{FF2B5EF4-FFF2-40B4-BE49-F238E27FC236}">
                <a16:creationId xmlns:a16="http://schemas.microsoft.com/office/drawing/2014/main" id="{61B08CF2-00CD-4086-BDFF-EE66062AC636}"/>
              </a:ext>
            </a:extLst>
          </p:cNvPr>
          <p:cNvSpPr>
            <a:spLocks/>
          </p:cNvSpPr>
          <p:nvPr/>
        </p:nvSpPr>
        <p:spPr bwMode="auto">
          <a:xfrm>
            <a:off x="6972300" y="4656138"/>
            <a:ext cx="139700" cy="50800"/>
          </a:xfrm>
          <a:custGeom>
            <a:avLst/>
            <a:gdLst>
              <a:gd name="T0" fmla="*/ 0 w 88"/>
              <a:gd name="T1" fmla="*/ 0 h 32"/>
              <a:gd name="T2" fmla="*/ 0 w 88"/>
              <a:gd name="T3" fmla="*/ 2147483646 h 32"/>
              <a:gd name="T4" fmla="*/ 2147483646 w 8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" h="32">
                <a:moveTo>
                  <a:pt x="0" y="0"/>
                </a:moveTo>
                <a:lnTo>
                  <a:pt x="0" y="32"/>
                </a:lnTo>
                <a:lnTo>
                  <a:pt x="8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9">
            <a:extLst>
              <a:ext uri="{FF2B5EF4-FFF2-40B4-BE49-F238E27FC236}">
                <a16:creationId xmlns:a16="http://schemas.microsoft.com/office/drawing/2014/main" id="{FEAC44A9-29A4-4C26-BBF7-B8C67BB6ECD9}"/>
              </a:ext>
            </a:extLst>
          </p:cNvPr>
          <p:cNvSpPr>
            <a:spLocks/>
          </p:cNvSpPr>
          <p:nvPr/>
        </p:nvSpPr>
        <p:spPr bwMode="auto">
          <a:xfrm>
            <a:off x="6819900" y="4643438"/>
            <a:ext cx="152400" cy="88900"/>
          </a:xfrm>
          <a:custGeom>
            <a:avLst/>
            <a:gdLst>
              <a:gd name="T0" fmla="*/ 0 w 96"/>
              <a:gd name="T1" fmla="*/ 2147483646 h 56"/>
              <a:gd name="T2" fmla="*/ 0 w 96"/>
              <a:gd name="T3" fmla="*/ 0 h 56"/>
              <a:gd name="T4" fmla="*/ 2147483646 w 96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56">
                <a:moveTo>
                  <a:pt x="0" y="56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Rectangle 50">
            <a:extLst>
              <a:ext uri="{FF2B5EF4-FFF2-40B4-BE49-F238E27FC236}">
                <a16:creationId xmlns:a16="http://schemas.microsoft.com/office/drawing/2014/main" id="{3206162B-DCB7-4221-BE61-DA72BD98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732338"/>
            <a:ext cx="581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avium</a:t>
            </a:r>
            <a:endParaRPr lang="en-US" altLang="en-US" sz="1100" b="1" i="1"/>
          </a:p>
        </p:txBody>
      </p:sp>
      <p:sp>
        <p:nvSpPr>
          <p:cNvPr id="34859" name="Freeform 51">
            <a:extLst>
              <a:ext uri="{FF2B5EF4-FFF2-40B4-BE49-F238E27FC236}">
                <a16:creationId xmlns:a16="http://schemas.microsoft.com/office/drawing/2014/main" id="{EC001DFE-17D0-45C4-B861-7C9690459F47}"/>
              </a:ext>
            </a:extLst>
          </p:cNvPr>
          <p:cNvSpPr>
            <a:spLocks/>
          </p:cNvSpPr>
          <p:nvPr/>
        </p:nvSpPr>
        <p:spPr bwMode="auto">
          <a:xfrm>
            <a:off x="6819900" y="4745038"/>
            <a:ext cx="533400" cy="88900"/>
          </a:xfrm>
          <a:custGeom>
            <a:avLst/>
            <a:gdLst>
              <a:gd name="T0" fmla="*/ 0 w 336"/>
              <a:gd name="T1" fmla="*/ 0 h 56"/>
              <a:gd name="T2" fmla="*/ 0 w 336"/>
              <a:gd name="T3" fmla="*/ 2147483646 h 56"/>
              <a:gd name="T4" fmla="*/ 2147483646 w 336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0"/>
                </a:moveTo>
                <a:lnTo>
                  <a:pt x="0" y="56"/>
                </a:lnTo>
                <a:lnTo>
                  <a:pt x="336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52">
            <a:extLst>
              <a:ext uri="{FF2B5EF4-FFF2-40B4-BE49-F238E27FC236}">
                <a16:creationId xmlns:a16="http://schemas.microsoft.com/office/drawing/2014/main" id="{0070F74E-5E02-4D75-9209-29A68D7B20D4}"/>
              </a:ext>
            </a:extLst>
          </p:cNvPr>
          <p:cNvSpPr>
            <a:spLocks/>
          </p:cNvSpPr>
          <p:nvPr/>
        </p:nvSpPr>
        <p:spPr bwMode="auto">
          <a:xfrm>
            <a:off x="6629400" y="4745038"/>
            <a:ext cx="190500" cy="101600"/>
          </a:xfrm>
          <a:custGeom>
            <a:avLst/>
            <a:gdLst>
              <a:gd name="T0" fmla="*/ 0 w 120"/>
              <a:gd name="T1" fmla="*/ 2147483646 h 64"/>
              <a:gd name="T2" fmla="*/ 0 w 120"/>
              <a:gd name="T3" fmla="*/ 0 h 64"/>
              <a:gd name="T4" fmla="*/ 2147483646 w 120"/>
              <a:gd name="T5" fmla="*/ 0 h 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64">
                <a:moveTo>
                  <a:pt x="0" y="64"/>
                </a:move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Rectangle 53">
            <a:extLst>
              <a:ext uri="{FF2B5EF4-FFF2-40B4-BE49-F238E27FC236}">
                <a16:creationId xmlns:a16="http://schemas.microsoft.com/office/drawing/2014/main" id="{1DF7C4D8-1C79-4945-939C-8617D742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859338"/>
            <a:ext cx="795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trematum</a:t>
            </a:r>
            <a:endParaRPr lang="en-US" altLang="en-US" sz="1100" b="1" i="1"/>
          </a:p>
        </p:txBody>
      </p:sp>
      <p:sp>
        <p:nvSpPr>
          <p:cNvPr id="34862" name="Freeform 54">
            <a:extLst>
              <a:ext uri="{FF2B5EF4-FFF2-40B4-BE49-F238E27FC236}">
                <a16:creationId xmlns:a16="http://schemas.microsoft.com/office/drawing/2014/main" id="{EEFC9660-10FF-4B9A-9F56-3C9464F74554}"/>
              </a:ext>
            </a:extLst>
          </p:cNvPr>
          <p:cNvSpPr>
            <a:spLocks/>
          </p:cNvSpPr>
          <p:nvPr/>
        </p:nvSpPr>
        <p:spPr bwMode="auto">
          <a:xfrm>
            <a:off x="6629400" y="4859338"/>
            <a:ext cx="812800" cy="101600"/>
          </a:xfrm>
          <a:custGeom>
            <a:avLst/>
            <a:gdLst>
              <a:gd name="T0" fmla="*/ 0 w 512"/>
              <a:gd name="T1" fmla="*/ 0 h 64"/>
              <a:gd name="T2" fmla="*/ 0 w 512"/>
              <a:gd name="T3" fmla="*/ 2147483646 h 64"/>
              <a:gd name="T4" fmla="*/ 2147483646 w 512"/>
              <a:gd name="T5" fmla="*/ 2147483646 h 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2" h="64">
                <a:moveTo>
                  <a:pt x="0" y="0"/>
                </a:moveTo>
                <a:lnTo>
                  <a:pt x="0" y="64"/>
                </a:lnTo>
                <a:lnTo>
                  <a:pt x="512" y="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55">
            <a:extLst>
              <a:ext uri="{FF2B5EF4-FFF2-40B4-BE49-F238E27FC236}">
                <a16:creationId xmlns:a16="http://schemas.microsoft.com/office/drawing/2014/main" id="{A4D8C9C3-0666-4859-AAB2-9C125953378A}"/>
              </a:ext>
            </a:extLst>
          </p:cNvPr>
          <p:cNvSpPr>
            <a:spLocks/>
          </p:cNvSpPr>
          <p:nvPr/>
        </p:nvSpPr>
        <p:spPr bwMode="auto">
          <a:xfrm>
            <a:off x="6400800" y="4859338"/>
            <a:ext cx="228600" cy="152400"/>
          </a:xfrm>
          <a:custGeom>
            <a:avLst/>
            <a:gdLst>
              <a:gd name="T0" fmla="*/ 0 w 144"/>
              <a:gd name="T1" fmla="*/ 2147483646 h 96"/>
              <a:gd name="T2" fmla="*/ 0 w 144"/>
              <a:gd name="T3" fmla="*/ 0 h 96"/>
              <a:gd name="T4" fmla="*/ 2147483646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9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Rectangle 56">
            <a:extLst>
              <a:ext uri="{FF2B5EF4-FFF2-40B4-BE49-F238E27FC236}">
                <a16:creationId xmlns:a16="http://schemas.microsoft.com/office/drawing/2014/main" id="{80899B25-C7C1-4420-960B-B1B96101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4986338"/>
            <a:ext cx="76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pertussis</a:t>
            </a:r>
            <a:endParaRPr lang="en-US" altLang="en-US" sz="1100" b="1" i="1"/>
          </a:p>
        </p:txBody>
      </p:sp>
      <p:sp>
        <p:nvSpPr>
          <p:cNvPr id="34865" name="Freeform 57">
            <a:extLst>
              <a:ext uri="{FF2B5EF4-FFF2-40B4-BE49-F238E27FC236}">
                <a16:creationId xmlns:a16="http://schemas.microsoft.com/office/drawing/2014/main" id="{D8F6CC6D-8D68-4EB4-AAB3-8DF520D8153C}"/>
              </a:ext>
            </a:extLst>
          </p:cNvPr>
          <p:cNvSpPr>
            <a:spLocks/>
          </p:cNvSpPr>
          <p:nvPr/>
        </p:nvSpPr>
        <p:spPr bwMode="auto">
          <a:xfrm>
            <a:off x="7010400" y="5087938"/>
            <a:ext cx="50800" cy="88900"/>
          </a:xfrm>
          <a:custGeom>
            <a:avLst/>
            <a:gdLst>
              <a:gd name="T0" fmla="*/ 0 w 32"/>
              <a:gd name="T1" fmla="*/ 2147483646 h 56"/>
              <a:gd name="T2" fmla="*/ 0 w 32"/>
              <a:gd name="T3" fmla="*/ 0 h 56"/>
              <a:gd name="T4" fmla="*/ 2147483646 w 32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" h="56">
                <a:moveTo>
                  <a:pt x="0" y="56"/>
                </a:moveTo>
                <a:lnTo>
                  <a:pt x="0" y="0"/>
                </a:lnTo>
                <a:lnTo>
                  <a:pt x="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Rectangle 58">
            <a:extLst>
              <a:ext uri="{FF2B5EF4-FFF2-40B4-BE49-F238E27FC236}">
                <a16:creationId xmlns:a16="http://schemas.microsoft.com/office/drawing/2014/main" id="{9687D97D-2BE2-4A04-81B6-94FF38D7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5113338"/>
            <a:ext cx="1109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bronchiseptica</a:t>
            </a:r>
            <a:endParaRPr lang="en-US" altLang="en-US" sz="1100" b="1" i="1"/>
          </a:p>
        </p:txBody>
      </p:sp>
      <p:sp>
        <p:nvSpPr>
          <p:cNvPr id="34867" name="Freeform 59">
            <a:extLst>
              <a:ext uri="{FF2B5EF4-FFF2-40B4-BE49-F238E27FC236}">
                <a16:creationId xmlns:a16="http://schemas.microsoft.com/office/drawing/2014/main" id="{8A89EA33-A7AE-4D43-8A63-B7C5528C16C3}"/>
              </a:ext>
            </a:extLst>
          </p:cNvPr>
          <p:cNvSpPr>
            <a:spLocks/>
          </p:cNvSpPr>
          <p:nvPr/>
        </p:nvSpPr>
        <p:spPr bwMode="auto">
          <a:xfrm>
            <a:off x="7023100" y="5214938"/>
            <a:ext cx="12700" cy="63500"/>
          </a:xfrm>
          <a:custGeom>
            <a:avLst/>
            <a:gdLst>
              <a:gd name="T0" fmla="*/ 0 w 8"/>
              <a:gd name="T1" fmla="*/ 2147483646 h 40"/>
              <a:gd name="T2" fmla="*/ 0 w 8"/>
              <a:gd name="T3" fmla="*/ 0 h 40"/>
              <a:gd name="T4" fmla="*/ 2147483646 w 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40">
                <a:moveTo>
                  <a:pt x="0" y="4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Rectangle 60">
            <a:extLst>
              <a:ext uri="{FF2B5EF4-FFF2-40B4-BE49-F238E27FC236}">
                <a16:creationId xmlns:a16="http://schemas.microsoft.com/office/drawing/2014/main" id="{DF47EFB7-C7D4-4DE7-ABB5-8E8DA6A0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5240338"/>
            <a:ext cx="1046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parapertussis</a:t>
            </a:r>
            <a:endParaRPr lang="en-US" altLang="en-US" sz="1100" b="1" i="1"/>
          </a:p>
        </p:txBody>
      </p:sp>
      <p:sp>
        <p:nvSpPr>
          <p:cNvPr id="34869" name="Freeform 61">
            <a:extLst>
              <a:ext uri="{FF2B5EF4-FFF2-40B4-BE49-F238E27FC236}">
                <a16:creationId xmlns:a16="http://schemas.microsoft.com/office/drawing/2014/main" id="{60FEA460-9DFB-49B3-B0F2-536CEE273B82}"/>
              </a:ext>
            </a:extLst>
          </p:cNvPr>
          <p:cNvSpPr>
            <a:spLocks/>
          </p:cNvSpPr>
          <p:nvPr/>
        </p:nvSpPr>
        <p:spPr bwMode="auto">
          <a:xfrm>
            <a:off x="7023100" y="5291138"/>
            <a:ext cx="12700" cy="50800"/>
          </a:xfrm>
          <a:custGeom>
            <a:avLst/>
            <a:gdLst>
              <a:gd name="T0" fmla="*/ 0 w 8"/>
              <a:gd name="T1" fmla="*/ 0 h 32"/>
              <a:gd name="T2" fmla="*/ 0 w 8"/>
              <a:gd name="T3" fmla="*/ 2147483646 h 32"/>
              <a:gd name="T4" fmla="*/ 2147483646 w 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32">
                <a:moveTo>
                  <a:pt x="0" y="0"/>
                </a:moveTo>
                <a:lnTo>
                  <a:pt x="0" y="32"/>
                </a:lnTo>
                <a:lnTo>
                  <a:pt x="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62">
            <a:extLst>
              <a:ext uri="{FF2B5EF4-FFF2-40B4-BE49-F238E27FC236}">
                <a16:creationId xmlns:a16="http://schemas.microsoft.com/office/drawing/2014/main" id="{030CADA6-FE60-495E-AE57-10DC99B69BBE}"/>
              </a:ext>
            </a:extLst>
          </p:cNvPr>
          <p:cNvSpPr>
            <a:spLocks/>
          </p:cNvSpPr>
          <p:nvPr/>
        </p:nvSpPr>
        <p:spPr bwMode="auto">
          <a:xfrm>
            <a:off x="7010400" y="5189538"/>
            <a:ext cx="12700" cy="88900"/>
          </a:xfrm>
          <a:custGeom>
            <a:avLst/>
            <a:gdLst>
              <a:gd name="T0" fmla="*/ 0 w 8"/>
              <a:gd name="T1" fmla="*/ 0 h 56"/>
              <a:gd name="T2" fmla="*/ 0 w 8"/>
              <a:gd name="T3" fmla="*/ 2147483646 h 56"/>
              <a:gd name="T4" fmla="*/ 2147483646 w 8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56">
                <a:moveTo>
                  <a:pt x="0" y="0"/>
                </a:moveTo>
                <a:lnTo>
                  <a:pt x="0" y="56"/>
                </a:lnTo>
                <a:lnTo>
                  <a:pt x="8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Freeform 63">
            <a:extLst>
              <a:ext uri="{FF2B5EF4-FFF2-40B4-BE49-F238E27FC236}">
                <a16:creationId xmlns:a16="http://schemas.microsoft.com/office/drawing/2014/main" id="{DB4407C6-765E-4F24-88D0-27D09E0FC488}"/>
              </a:ext>
            </a:extLst>
          </p:cNvPr>
          <p:cNvSpPr>
            <a:spLocks/>
          </p:cNvSpPr>
          <p:nvPr/>
        </p:nvSpPr>
        <p:spPr bwMode="auto">
          <a:xfrm>
            <a:off x="6400800" y="5024438"/>
            <a:ext cx="609600" cy="165100"/>
          </a:xfrm>
          <a:custGeom>
            <a:avLst/>
            <a:gdLst>
              <a:gd name="T0" fmla="*/ 0 w 384"/>
              <a:gd name="T1" fmla="*/ 0 h 104"/>
              <a:gd name="T2" fmla="*/ 0 w 384"/>
              <a:gd name="T3" fmla="*/ 2147483646 h 104"/>
              <a:gd name="T4" fmla="*/ 2147483646 w 384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104">
                <a:moveTo>
                  <a:pt x="0" y="0"/>
                </a:moveTo>
                <a:lnTo>
                  <a:pt x="0" y="104"/>
                </a:lnTo>
                <a:lnTo>
                  <a:pt x="384" y="10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64">
            <a:extLst>
              <a:ext uri="{FF2B5EF4-FFF2-40B4-BE49-F238E27FC236}">
                <a16:creationId xmlns:a16="http://schemas.microsoft.com/office/drawing/2014/main" id="{26FCF4AF-245A-490C-B31A-30CBF0ADE0D6}"/>
              </a:ext>
            </a:extLst>
          </p:cNvPr>
          <p:cNvSpPr>
            <a:spLocks/>
          </p:cNvSpPr>
          <p:nvPr/>
        </p:nvSpPr>
        <p:spPr bwMode="auto">
          <a:xfrm>
            <a:off x="6311900" y="5024438"/>
            <a:ext cx="88900" cy="215900"/>
          </a:xfrm>
          <a:custGeom>
            <a:avLst/>
            <a:gdLst>
              <a:gd name="T0" fmla="*/ 0 w 56"/>
              <a:gd name="T1" fmla="*/ 2147483646 h 136"/>
              <a:gd name="T2" fmla="*/ 0 w 56"/>
              <a:gd name="T3" fmla="*/ 0 h 136"/>
              <a:gd name="T4" fmla="*/ 2147483646 w 56"/>
              <a:gd name="T5" fmla="*/ 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36">
                <a:moveTo>
                  <a:pt x="0" y="136"/>
                </a:moveTo>
                <a:lnTo>
                  <a:pt x="0" y="0"/>
                </a:lnTo>
                <a:lnTo>
                  <a:pt x="5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Rectangle 65">
            <a:extLst>
              <a:ext uri="{FF2B5EF4-FFF2-40B4-BE49-F238E27FC236}">
                <a16:creationId xmlns:a16="http://schemas.microsoft.com/office/drawing/2014/main" id="{E9B355F1-5B57-4346-A30F-0CA008A6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5367338"/>
            <a:ext cx="511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petrii</a:t>
            </a:r>
            <a:endParaRPr lang="en-US" altLang="en-US" sz="1100" b="1" i="1"/>
          </a:p>
        </p:txBody>
      </p:sp>
      <p:sp>
        <p:nvSpPr>
          <p:cNvPr id="34874" name="Freeform 66">
            <a:extLst>
              <a:ext uri="{FF2B5EF4-FFF2-40B4-BE49-F238E27FC236}">
                <a16:creationId xmlns:a16="http://schemas.microsoft.com/office/drawing/2014/main" id="{F950AE82-4651-4D5A-AFFF-898FCD9A7A8B}"/>
              </a:ext>
            </a:extLst>
          </p:cNvPr>
          <p:cNvSpPr>
            <a:spLocks/>
          </p:cNvSpPr>
          <p:nvPr/>
        </p:nvSpPr>
        <p:spPr bwMode="auto">
          <a:xfrm>
            <a:off x="6311900" y="5253038"/>
            <a:ext cx="876300" cy="215900"/>
          </a:xfrm>
          <a:custGeom>
            <a:avLst/>
            <a:gdLst>
              <a:gd name="T0" fmla="*/ 0 w 552"/>
              <a:gd name="T1" fmla="*/ 0 h 136"/>
              <a:gd name="T2" fmla="*/ 0 w 552"/>
              <a:gd name="T3" fmla="*/ 2147483646 h 136"/>
              <a:gd name="T4" fmla="*/ 2147483646 w 552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2" h="136">
                <a:moveTo>
                  <a:pt x="0" y="0"/>
                </a:moveTo>
                <a:lnTo>
                  <a:pt x="0" y="136"/>
                </a:lnTo>
                <a:lnTo>
                  <a:pt x="552" y="13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Freeform 67">
            <a:extLst>
              <a:ext uri="{FF2B5EF4-FFF2-40B4-BE49-F238E27FC236}">
                <a16:creationId xmlns:a16="http://schemas.microsoft.com/office/drawing/2014/main" id="{82514D8B-E054-40BD-8DD0-CC5CC6BF7E79}"/>
              </a:ext>
            </a:extLst>
          </p:cNvPr>
          <p:cNvSpPr>
            <a:spLocks/>
          </p:cNvSpPr>
          <p:nvPr/>
        </p:nvSpPr>
        <p:spPr bwMode="auto">
          <a:xfrm>
            <a:off x="5994400" y="5240338"/>
            <a:ext cx="317500" cy="177800"/>
          </a:xfrm>
          <a:custGeom>
            <a:avLst/>
            <a:gdLst>
              <a:gd name="T0" fmla="*/ 0 w 200"/>
              <a:gd name="T1" fmla="*/ 2147483646 h 112"/>
              <a:gd name="T2" fmla="*/ 0 w 200"/>
              <a:gd name="T3" fmla="*/ 0 h 112"/>
              <a:gd name="T4" fmla="*/ 2147483646 w 200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Rectangle 68">
            <a:extLst>
              <a:ext uri="{FF2B5EF4-FFF2-40B4-BE49-F238E27FC236}">
                <a16:creationId xmlns:a16="http://schemas.microsoft.com/office/drawing/2014/main" id="{CCDC6361-DD62-4DB6-A4B2-58A31D5E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5494338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ansorpii</a:t>
            </a:r>
            <a:endParaRPr lang="en-US" altLang="en-US" sz="1100" b="1" i="1"/>
          </a:p>
        </p:txBody>
      </p:sp>
      <p:sp>
        <p:nvSpPr>
          <p:cNvPr id="34877" name="Freeform 69">
            <a:extLst>
              <a:ext uri="{FF2B5EF4-FFF2-40B4-BE49-F238E27FC236}">
                <a16:creationId xmlns:a16="http://schemas.microsoft.com/office/drawing/2014/main" id="{46ED5537-19E7-49C1-AC4F-00BEEF0AE41D}"/>
              </a:ext>
            </a:extLst>
          </p:cNvPr>
          <p:cNvSpPr>
            <a:spLocks/>
          </p:cNvSpPr>
          <p:nvPr/>
        </p:nvSpPr>
        <p:spPr bwMode="auto">
          <a:xfrm>
            <a:off x="5994400" y="5430838"/>
            <a:ext cx="1104900" cy="165100"/>
          </a:xfrm>
          <a:custGeom>
            <a:avLst/>
            <a:gdLst>
              <a:gd name="T0" fmla="*/ 0 w 696"/>
              <a:gd name="T1" fmla="*/ 0 h 104"/>
              <a:gd name="T2" fmla="*/ 0 w 696"/>
              <a:gd name="T3" fmla="*/ 2147483646 h 104"/>
              <a:gd name="T4" fmla="*/ 2147483646 w 696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104">
                <a:moveTo>
                  <a:pt x="0" y="0"/>
                </a:moveTo>
                <a:lnTo>
                  <a:pt x="0" y="104"/>
                </a:lnTo>
                <a:lnTo>
                  <a:pt x="696" y="10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70">
            <a:extLst>
              <a:ext uri="{FF2B5EF4-FFF2-40B4-BE49-F238E27FC236}">
                <a16:creationId xmlns:a16="http://schemas.microsoft.com/office/drawing/2014/main" id="{6992DAE4-A8EF-4FE2-9A79-74AC53C2235E}"/>
              </a:ext>
            </a:extLst>
          </p:cNvPr>
          <p:cNvSpPr>
            <a:spLocks/>
          </p:cNvSpPr>
          <p:nvPr/>
        </p:nvSpPr>
        <p:spPr bwMode="auto">
          <a:xfrm>
            <a:off x="2360613" y="5418138"/>
            <a:ext cx="3633787" cy="177800"/>
          </a:xfrm>
          <a:custGeom>
            <a:avLst/>
            <a:gdLst>
              <a:gd name="T0" fmla="*/ 0 w 2289"/>
              <a:gd name="T1" fmla="*/ 2147483646 h 112"/>
              <a:gd name="T2" fmla="*/ 0 w 2289"/>
              <a:gd name="T3" fmla="*/ 0 h 112"/>
              <a:gd name="T4" fmla="*/ 2147483646 w 2289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9" h="112">
                <a:moveTo>
                  <a:pt x="0" y="112"/>
                </a:moveTo>
                <a:lnTo>
                  <a:pt x="0" y="0"/>
                </a:lnTo>
                <a:lnTo>
                  <a:pt x="228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Rectangle 71">
            <a:extLst>
              <a:ext uri="{FF2B5EF4-FFF2-40B4-BE49-F238E27FC236}">
                <a16:creationId xmlns:a16="http://schemas.microsoft.com/office/drawing/2014/main" id="{77B2F368-5246-4F25-98C1-59096F05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5621338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Ralstonia</a:t>
            </a:r>
            <a:endParaRPr lang="en-US" altLang="en-US" sz="1100" b="1" i="1"/>
          </a:p>
        </p:txBody>
      </p:sp>
      <p:sp>
        <p:nvSpPr>
          <p:cNvPr id="34880" name="Freeform 72">
            <a:extLst>
              <a:ext uri="{FF2B5EF4-FFF2-40B4-BE49-F238E27FC236}">
                <a16:creationId xmlns:a16="http://schemas.microsoft.com/office/drawing/2014/main" id="{02E688B2-6197-4288-AC7A-6B8BD8DEB033}"/>
              </a:ext>
            </a:extLst>
          </p:cNvPr>
          <p:cNvSpPr>
            <a:spLocks/>
          </p:cNvSpPr>
          <p:nvPr/>
        </p:nvSpPr>
        <p:spPr bwMode="auto">
          <a:xfrm>
            <a:off x="3300413" y="5722938"/>
            <a:ext cx="3036887" cy="63500"/>
          </a:xfrm>
          <a:custGeom>
            <a:avLst/>
            <a:gdLst>
              <a:gd name="T0" fmla="*/ 0 w 1913"/>
              <a:gd name="T1" fmla="*/ 2147483646 h 40"/>
              <a:gd name="T2" fmla="*/ 0 w 1913"/>
              <a:gd name="T3" fmla="*/ 0 h 40"/>
              <a:gd name="T4" fmla="*/ 2147483646 w 1913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13" h="40">
                <a:moveTo>
                  <a:pt x="0" y="40"/>
                </a:moveTo>
                <a:lnTo>
                  <a:pt x="0" y="0"/>
                </a:lnTo>
                <a:lnTo>
                  <a:pt x="191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Rectangle 73">
            <a:extLst>
              <a:ext uri="{FF2B5EF4-FFF2-40B4-BE49-F238E27FC236}">
                <a16:creationId xmlns:a16="http://schemas.microsoft.com/office/drawing/2014/main" id="{AA11CADA-A32C-47BD-8ADC-522C75C8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5748338"/>
            <a:ext cx="823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Burkholderia</a:t>
            </a:r>
            <a:endParaRPr lang="en-US" altLang="en-US" sz="1100" b="1" i="1"/>
          </a:p>
        </p:txBody>
      </p:sp>
      <p:sp>
        <p:nvSpPr>
          <p:cNvPr id="34882" name="Freeform 74">
            <a:extLst>
              <a:ext uri="{FF2B5EF4-FFF2-40B4-BE49-F238E27FC236}">
                <a16:creationId xmlns:a16="http://schemas.microsoft.com/office/drawing/2014/main" id="{48756488-DD7E-48A0-966D-D2E3E8470CE5}"/>
              </a:ext>
            </a:extLst>
          </p:cNvPr>
          <p:cNvSpPr>
            <a:spLocks/>
          </p:cNvSpPr>
          <p:nvPr/>
        </p:nvSpPr>
        <p:spPr bwMode="auto">
          <a:xfrm>
            <a:off x="3300413" y="5799138"/>
            <a:ext cx="4141787" cy="50800"/>
          </a:xfrm>
          <a:custGeom>
            <a:avLst/>
            <a:gdLst>
              <a:gd name="T0" fmla="*/ 0 w 2609"/>
              <a:gd name="T1" fmla="*/ 0 h 32"/>
              <a:gd name="T2" fmla="*/ 0 w 2609"/>
              <a:gd name="T3" fmla="*/ 2147483646 h 32"/>
              <a:gd name="T4" fmla="*/ 2147483646 w 2609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9" h="32">
                <a:moveTo>
                  <a:pt x="0" y="0"/>
                </a:moveTo>
                <a:lnTo>
                  <a:pt x="0" y="32"/>
                </a:lnTo>
                <a:lnTo>
                  <a:pt x="2609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75">
            <a:extLst>
              <a:ext uri="{FF2B5EF4-FFF2-40B4-BE49-F238E27FC236}">
                <a16:creationId xmlns:a16="http://schemas.microsoft.com/office/drawing/2014/main" id="{D8CE8E52-7E4C-43B5-BCB5-7962402CCBD6}"/>
              </a:ext>
            </a:extLst>
          </p:cNvPr>
          <p:cNvSpPr>
            <a:spLocks/>
          </p:cNvSpPr>
          <p:nvPr/>
        </p:nvSpPr>
        <p:spPr bwMode="auto">
          <a:xfrm>
            <a:off x="2360613" y="5608638"/>
            <a:ext cx="939800" cy="177800"/>
          </a:xfrm>
          <a:custGeom>
            <a:avLst/>
            <a:gdLst>
              <a:gd name="T0" fmla="*/ 0 w 592"/>
              <a:gd name="T1" fmla="*/ 0 h 112"/>
              <a:gd name="T2" fmla="*/ 0 w 592"/>
              <a:gd name="T3" fmla="*/ 2147483646 h 112"/>
              <a:gd name="T4" fmla="*/ 2147483646 w 592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2" h="112">
                <a:moveTo>
                  <a:pt x="0" y="0"/>
                </a:moveTo>
                <a:lnTo>
                  <a:pt x="0" y="112"/>
                </a:lnTo>
                <a:lnTo>
                  <a:pt x="592" y="11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Line 76">
            <a:extLst>
              <a:ext uri="{FF2B5EF4-FFF2-40B4-BE49-F238E27FC236}">
                <a16:creationId xmlns:a16="http://schemas.microsoft.com/office/drawing/2014/main" id="{D2FE9571-7392-4F53-8C87-BA7CC7FD9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6091238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Line 77">
            <a:extLst>
              <a:ext uri="{FF2B5EF4-FFF2-40B4-BE49-F238E27FC236}">
                <a16:creationId xmlns:a16="http://schemas.microsoft.com/office/drawing/2014/main" id="{20273930-BDF9-41FD-9966-FFA496C0B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6040438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Line 78">
            <a:extLst>
              <a:ext uri="{FF2B5EF4-FFF2-40B4-BE49-F238E27FC236}">
                <a16:creationId xmlns:a16="http://schemas.microsoft.com/office/drawing/2014/main" id="{038D6683-34AC-442B-B15F-E44584A1C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0713" y="6040438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Rectangle 79">
            <a:extLst>
              <a:ext uri="{FF2B5EF4-FFF2-40B4-BE49-F238E27FC236}">
                <a16:creationId xmlns:a16="http://schemas.microsoft.com/office/drawing/2014/main" id="{285884CB-71C0-445E-AD7C-82E6811E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813" y="6142038"/>
            <a:ext cx="271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MS Sans Serif"/>
              </a:rPr>
              <a:t>0.05</a:t>
            </a:r>
            <a:endParaRPr lang="en-US" altLang="en-US" sz="1400" b="1"/>
          </a:p>
        </p:txBody>
      </p:sp>
      <p:sp>
        <p:nvSpPr>
          <p:cNvPr id="34888" name="Text Box 120">
            <a:extLst>
              <a:ext uri="{FF2B5EF4-FFF2-40B4-BE49-F238E27FC236}">
                <a16:creationId xmlns:a16="http://schemas.microsoft.com/office/drawing/2014/main" id="{F765720E-DB17-4440-8287-A9669703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1978025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A) </a:t>
            </a:r>
            <a:r>
              <a:rPr lang="en-US" altLang="en-US" sz="1600"/>
              <a:t>16S rRNA</a:t>
            </a:r>
          </a:p>
        </p:txBody>
      </p:sp>
      <p:sp>
        <p:nvSpPr>
          <p:cNvPr id="34889" name="Text Box 122">
            <a:extLst>
              <a:ext uri="{FF2B5EF4-FFF2-40B4-BE49-F238E27FC236}">
                <a16:creationId xmlns:a16="http://schemas.microsoft.com/office/drawing/2014/main" id="{A668B38D-3E4A-4EDC-8F15-4288C1C44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4529138"/>
            <a:ext cx="1719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B) </a:t>
            </a:r>
            <a:r>
              <a:rPr lang="en-US" altLang="en-US" sz="1600"/>
              <a:t>ATP synthase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F6528AE-BB84-46F6-BBA1-299ADBBCF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50875"/>
            <a:ext cx="7943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Distance matrices of SNPs and Genes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Mantel correlation between 2 phylogenies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 b="1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45ACA6B-3584-4A2C-A062-EF5C5C2D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5588"/>
            <a:ext cx="86487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&lt;-read.table(“fake5_gene1”, header = TRUE, sep = “\t”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## load data gene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x = t(a) ## transform data to genomes by row and SNPs by col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SEQ1.dist &lt;- as.dist(dist(x, “manhattan”)) ## calc matrix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m1 &lt;- as.table(SEQ1.dist) ## write as table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#############################################################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z &lt;-read.table(“fake5_gene2”, header = TRUE, sep = “\t”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## load data gene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y = t(z) ## transform data to genomes by row and SNPs by col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SEQ2.dist &lt;- as.dist(dist(y, “manhattan”)) ## calc matrix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m2 &lt;- as.table(SEQ2.dist) ## write as table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5EAFF709-D88D-4A85-AC26-9A94EF3C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50875"/>
            <a:ext cx="7943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Distance matrices of SNPs and Genes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b="1">
                <a:latin typeface="Courier New" panose="02070309020205020404" pitchFamily="49" charset="0"/>
              </a:rPr>
              <a:t>R</a:t>
            </a:r>
            <a:r>
              <a:rPr lang="en-US" altLang="en-US" sz="1900" b="1"/>
              <a:t>: Calculate Mantel correlation between 2 phylogenies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 b="1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B12C18-3C22-4B03-8FE0-19E019D9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525588"/>
            <a:ext cx="86487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m3 &lt;-mantel.rtest(SEQ1.dist, SEQ2.dist, nrepet = 99999)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fileConn &lt;- file(“output.txt”)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write.lines(paste(m3[2:4], sep = “\t”), fileConn)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close fileConn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DD0AA873-5CCA-481A-A9C3-B9CACD0BC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910013"/>
            <a:ext cx="3287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/>
              <a:t>extract values from output.txt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61257D3-8183-4A78-9BC2-4B4AFD17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08488"/>
            <a:ext cx="86487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‘NR==1’ &gt; t1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‘NR==2’ &gt; t2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‘NR==3’ &gt; t3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C66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800">
                <a:latin typeface="Courier New" panose="02070309020205020404" pitchFamily="49" charset="0"/>
              </a:rPr>
              <a:t> “</a:t>
            </a:r>
            <a:r>
              <a:rPr lang="en-US" altLang="en-US" sz="1800">
                <a:solidFill>
                  <a:srgbClr val="99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1800"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$(cat t1) \n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990000"/>
                </a:solidFill>
                <a:latin typeface="Courier New" panose="02070309020205020404" pitchFamily="49" charset="0"/>
              </a:rPr>
              <a:t>nrepet</a:t>
            </a:r>
            <a:r>
              <a:rPr lang="en-US" altLang="en-US" sz="1800"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$(cat t2)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\n p-value = $(cat t3) \n” &gt;&gt; $NAMEGENE1-$NAMEGENE2.out</a:t>
            </a: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95BE5C87-FD57-4F53-AE0D-ED493051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3449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629C277D-6897-46D0-96ED-45662BCF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290513"/>
            <a:ext cx="3287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/>
              <a:t>extract values from output.txt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819C0E46-2F94-4B07-A6F1-02917F1E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88988"/>
            <a:ext cx="86487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‘NR==1’ &gt; t1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‘NR==2’ &gt; t2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 output.txt | awk ‘NR==3’ &gt; t3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C66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800">
                <a:latin typeface="Courier New" panose="02070309020205020404" pitchFamily="49" charset="0"/>
              </a:rPr>
              <a:t> “</a:t>
            </a:r>
            <a:r>
              <a:rPr lang="en-US" altLang="en-US" sz="1800">
                <a:solidFill>
                  <a:srgbClr val="990000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 sz="1800"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$(cat t1) \n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990000"/>
                </a:solidFill>
                <a:latin typeface="Courier New" panose="02070309020205020404" pitchFamily="49" charset="0"/>
              </a:rPr>
              <a:t>nrepet</a:t>
            </a:r>
            <a:r>
              <a:rPr lang="en-US" altLang="en-US" sz="1800"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$(cat t2)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\n p-value = $(cat t3) \n” &gt;&gt; $NAMEGENE1-$NAMEGENE2.out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rgbClr val="660066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</a:rPr>
              <a:t>cat $NAMEGENE1-$NAMEGENE2.out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Dataset from file ‘9BordetellaSNP’: 265372 loci.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Dataset from file ‘ATPsynthase_AA’: 2125 loci.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 = 0.65755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nrepet = 99999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p-value = 0.00483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295E2C6D-C22C-48E3-8D56-F2A0FE4C6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4443413"/>
            <a:ext cx="14176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# R^2 = 0.4324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1" descr="Bb-Fig2A">
            <a:extLst>
              <a:ext uri="{FF2B5EF4-FFF2-40B4-BE49-F238E27FC236}">
                <a16:creationId xmlns:a16="http://schemas.microsoft.com/office/drawing/2014/main" id="{C0F702F2-0D5D-4156-A9FA-66F594B8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42975"/>
            <a:ext cx="5411787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22">
            <a:extLst>
              <a:ext uri="{FF2B5EF4-FFF2-40B4-BE49-F238E27FC236}">
                <a16:creationId xmlns:a16="http://schemas.microsoft.com/office/drawing/2014/main" id="{C0D0F8BA-8720-4FB3-9F40-26110219D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898525"/>
            <a:ext cx="2281238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Virtual chromosome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the </a:t>
            </a:r>
            <a:r>
              <a:rPr lang="en-US" altLang="en-US" sz="1400" b="1" i="1"/>
              <a:t>B. bronchiseptica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RB50 reference genome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with key factor genes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gene clusters in 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Proportion of genes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present in individual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genomes per species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color-coded by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species.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 thin line for each gene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indicates the percentage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of genomes in each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species containing 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gene.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colored: gene(s) present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white: gene(s) absent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Φ – prophage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C8C800"/>
              </a:solidFill>
            </a:endParaRPr>
          </a:p>
        </p:txBody>
      </p:sp>
      <p:sp>
        <p:nvSpPr>
          <p:cNvPr id="38916" name="Text Box 24">
            <a:extLst>
              <a:ext uri="{FF2B5EF4-FFF2-40B4-BE49-F238E27FC236}">
                <a16:creationId xmlns:a16="http://schemas.microsoft.com/office/drawing/2014/main" id="{B5A22AB1-DFA6-46B6-B0B7-499C9C319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3250"/>
            <a:ext cx="896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O-antigen</a:t>
            </a:r>
          </a:p>
        </p:txBody>
      </p:sp>
      <p:sp>
        <p:nvSpPr>
          <p:cNvPr id="38917" name="Text Box 25">
            <a:extLst>
              <a:ext uri="{FF2B5EF4-FFF2-40B4-BE49-F238E27FC236}">
                <a16:creationId xmlns:a16="http://schemas.microsoft.com/office/drawing/2014/main" id="{D723A7AC-60B2-4389-97DA-542904BD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068513"/>
            <a:ext cx="649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T6SSa</a:t>
            </a:r>
          </a:p>
        </p:txBody>
      </p:sp>
      <p:sp>
        <p:nvSpPr>
          <p:cNvPr id="38918" name="Text Box 26">
            <a:extLst>
              <a:ext uri="{FF2B5EF4-FFF2-40B4-BE49-F238E27FC236}">
                <a16:creationId xmlns:a16="http://schemas.microsoft.com/office/drawing/2014/main" id="{C0BA5A7C-F215-4CAF-9A10-EE85744D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856163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T3SS</a:t>
            </a:r>
          </a:p>
        </p:txBody>
      </p:sp>
      <p:sp>
        <p:nvSpPr>
          <p:cNvPr id="38919" name="Text Box 27">
            <a:extLst>
              <a:ext uri="{FF2B5EF4-FFF2-40B4-BE49-F238E27FC236}">
                <a16:creationId xmlns:a16="http://schemas.microsoft.com/office/drawing/2014/main" id="{BE6E0A6A-2742-4914-9EDF-75AF9A0B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50752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20" name="Text Box 28">
            <a:extLst>
              <a:ext uri="{FF2B5EF4-FFF2-40B4-BE49-F238E27FC236}">
                <a16:creationId xmlns:a16="http://schemas.microsoft.com/office/drawing/2014/main" id="{A17438DB-2CA0-4B94-839E-D35C6A5B5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6176963"/>
            <a:ext cx="309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21" name="Text Box 29">
            <a:extLst>
              <a:ext uri="{FF2B5EF4-FFF2-40B4-BE49-F238E27FC236}">
                <a16:creationId xmlns:a16="http://schemas.microsoft.com/office/drawing/2014/main" id="{A15AE7D7-27F1-47DF-9CF6-02D78D390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406900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22" name="Text Box 30">
            <a:extLst>
              <a:ext uri="{FF2B5EF4-FFF2-40B4-BE49-F238E27FC236}">
                <a16:creationId xmlns:a16="http://schemas.microsoft.com/office/drawing/2014/main" id="{E36C8E52-7646-4DCC-B1DF-45C9BE164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022725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23" name="Text Box 31">
            <a:extLst>
              <a:ext uri="{FF2B5EF4-FFF2-40B4-BE49-F238E27FC236}">
                <a16:creationId xmlns:a16="http://schemas.microsoft.com/office/drawing/2014/main" id="{C780B132-65C1-4AED-93FF-AC5E2A61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241550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24" name="Text Box 32">
            <a:extLst>
              <a:ext uri="{FF2B5EF4-FFF2-40B4-BE49-F238E27FC236}">
                <a16:creationId xmlns:a16="http://schemas.microsoft.com/office/drawing/2014/main" id="{8F8B4B82-2BE6-42F8-8803-48DBFCB7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639763"/>
            <a:ext cx="379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PT</a:t>
            </a:r>
          </a:p>
        </p:txBody>
      </p:sp>
      <p:sp>
        <p:nvSpPr>
          <p:cNvPr id="38925" name="Text Box 33">
            <a:extLst>
              <a:ext uri="{FF2B5EF4-FFF2-40B4-BE49-F238E27FC236}">
                <a16:creationId xmlns:a16="http://schemas.microsoft.com/office/drawing/2014/main" id="{8B4E82DD-25D5-4864-B2B0-390F8D77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769938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ACT</a:t>
            </a:r>
          </a:p>
        </p:txBody>
      </p:sp>
      <p:sp>
        <p:nvSpPr>
          <p:cNvPr id="38926" name="Text Box 34">
            <a:extLst>
              <a:ext uri="{FF2B5EF4-FFF2-40B4-BE49-F238E27FC236}">
                <a16:creationId xmlns:a16="http://schemas.microsoft.com/office/drawing/2014/main" id="{A17E1912-01EB-48FE-8FC1-F619BFA2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973513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PRN</a:t>
            </a:r>
          </a:p>
        </p:txBody>
      </p:sp>
      <p:sp>
        <p:nvSpPr>
          <p:cNvPr id="38927" name="Text Box 35">
            <a:extLst>
              <a:ext uri="{FF2B5EF4-FFF2-40B4-BE49-F238E27FC236}">
                <a16:creationId xmlns:a16="http://schemas.microsoft.com/office/drawing/2014/main" id="{AAF404CF-25DB-4B55-B492-7B3E76AC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44512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A</a:t>
            </a:r>
          </a:p>
        </p:txBody>
      </p:sp>
      <p:sp>
        <p:nvSpPr>
          <p:cNvPr id="38928" name="Text Box 36">
            <a:extLst>
              <a:ext uri="{FF2B5EF4-FFF2-40B4-BE49-F238E27FC236}">
                <a16:creationId xmlns:a16="http://schemas.microsoft.com/office/drawing/2014/main" id="{044B0069-B0C2-4704-AFE7-7F533B3D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762625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BvgAS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FhaB</a:t>
            </a:r>
          </a:p>
        </p:txBody>
      </p:sp>
      <p:sp>
        <p:nvSpPr>
          <p:cNvPr id="38929" name="Text Box 37">
            <a:extLst>
              <a:ext uri="{FF2B5EF4-FFF2-40B4-BE49-F238E27FC236}">
                <a16:creationId xmlns:a16="http://schemas.microsoft.com/office/drawing/2014/main" id="{8730088E-E2B9-4C62-AE76-E43CEF81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6354763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Flagella/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Chemotaxis</a:t>
            </a:r>
          </a:p>
        </p:txBody>
      </p:sp>
      <p:sp>
        <p:nvSpPr>
          <p:cNvPr id="38930" name="Text Box 38">
            <a:extLst>
              <a:ext uri="{FF2B5EF4-FFF2-40B4-BE49-F238E27FC236}">
                <a16:creationId xmlns:a16="http://schemas.microsoft.com/office/drawing/2014/main" id="{B3B4DF46-D32B-4C1F-956F-6B307955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3066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8931" name="Text Box 39">
            <a:extLst>
              <a:ext uri="{FF2B5EF4-FFF2-40B4-BE49-F238E27FC236}">
                <a16:creationId xmlns:a16="http://schemas.microsoft.com/office/drawing/2014/main" id="{37FACAF4-DC87-484E-8E67-01C68B5B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143625"/>
            <a:ext cx="93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Capsule A</a:t>
            </a:r>
          </a:p>
        </p:txBody>
      </p:sp>
      <p:sp>
        <p:nvSpPr>
          <p:cNvPr id="38932" name="Text Box 47">
            <a:extLst>
              <a:ext uri="{FF2B5EF4-FFF2-40B4-BE49-F238E27FC236}">
                <a16:creationId xmlns:a16="http://schemas.microsoft.com/office/drawing/2014/main" id="{7AED15D6-07F0-4AFA-9BE9-422EA0E5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555875"/>
            <a:ext cx="546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BrkB</a:t>
            </a:r>
          </a:p>
        </p:txBody>
      </p:sp>
      <p:sp>
        <p:nvSpPr>
          <p:cNvPr id="38933" name="Text Box 48">
            <a:extLst>
              <a:ext uri="{FF2B5EF4-FFF2-40B4-BE49-F238E27FC236}">
                <a16:creationId xmlns:a16="http://schemas.microsoft.com/office/drawing/2014/main" id="{DDD1D90B-ACE4-430E-8510-319D91FA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177482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D</a:t>
            </a:r>
          </a:p>
        </p:txBody>
      </p:sp>
      <p:sp>
        <p:nvSpPr>
          <p:cNvPr id="38934" name="Line 49">
            <a:extLst>
              <a:ext uri="{FF2B5EF4-FFF2-40B4-BE49-F238E27FC236}">
                <a16:creationId xmlns:a16="http://schemas.microsoft.com/office/drawing/2014/main" id="{7DFE6F0A-43ED-4477-9A1D-0CC2907B0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200" y="1982788"/>
            <a:ext cx="9366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50">
            <a:extLst>
              <a:ext uri="{FF2B5EF4-FFF2-40B4-BE49-F238E27FC236}">
                <a16:creationId xmlns:a16="http://schemas.microsoft.com/office/drawing/2014/main" id="{938CAAD2-9C78-4F70-9212-499FE86C14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938" y="2190750"/>
            <a:ext cx="195262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Rectangle 54">
            <a:extLst>
              <a:ext uri="{FF2B5EF4-FFF2-40B4-BE49-F238E27FC236}">
                <a16:creationId xmlns:a16="http://schemas.microsoft.com/office/drawing/2014/main" id="{61FE9488-6D63-4522-B517-F14EF18C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789238"/>
            <a:ext cx="496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DNT</a:t>
            </a:r>
          </a:p>
        </p:txBody>
      </p:sp>
      <p:sp>
        <p:nvSpPr>
          <p:cNvPr id="38937" name="Text Box 58">
            <a:extLst>
              <a:ext uri="{FF2B5EF4-FFF2-40B4-BE49-F238E27FC236}">
                <a16:creationId xmlns:a16="http://schemas.microsoft.com/office/drawing/2014/main" id="{67B26E3D-0910-4FBE-9487-258715C24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8" y="607377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B</a:t>
            </a:r>
          </a:p>
        </p:txBody>
      </p:sp>
      <p:sp>
        <p:nvSpPr>
          <p:cNvPr id="38938" name="Text Box 59">
            <a:extLst>
              <a:ext uri="{FF2B5EF4-FFF2-40B4-BE49-F238E27FC236}">
                <a16:creationId xmlns:a16="http://schemas.microsoft.com/office/drawing/2014/main" id="{E7D87836-8565-4552-8320-36F56BD84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370513"/>
            <a:ext cx="701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C</a:t>
            </a:r>
          </a:p>
        </p:txBody>
      </p:sp>
      <p:sp>
        <p:nvSpPr>
          <p:cNvPr id="38939" name="Line 60">
            <a:extLst>
              <a:ext uri="{FF2B5EF4-FFF2-40B4-BE49-F238E27FC236}">
                <a16:creationId xmlns:a16="http://schemas.microsoft.com/office/drawing/2014/main" id="{649B6C12-AD4A-42D3-A978-ADC6CAAEA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0888" y="2660650"/>
            <a:ext cx="169862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Line 62">
            <a:extLst>
              <a:ext uri="{FF2B5EF4-FFF2-40B4-BE49-F238E27FC236}">
                <a16:creationId xmlns:a16="http://schemas.microsoft.com/office/drawing/2014/main" id="{147CA48A-6126-4EBF-9201-6299803E4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9075" y="5886450"/>
            <a:ext cx="225425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Text Box 65">
            <a:extLst>
              <a:ext uri="{FF2B5EF4-FFF2-40B4-BE49-F238E27FC236}">
                <a16:creationId xmlns:a16="http://schemas.microsoft.com/office/drawing/2014/main" id="{6A85B407-B501-4961-A9C5-DCEDDF2A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143625"/>
            <a:ext cx="93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Capsule A</a:t>
            </a:r>
          </a:p>
        </p:txBody>
      </p:sp>
      <p:sp>
        <p:nvSpPr>
          <p:cNvPr id="38942" name="Line 66">
            <a:extLst>
              <a:ext uri="{FF2B5EF4-FFF2-40B4-BE49-F238E27FC236}">
                <a16:creationId xmlns:a16="http://schemas.microsoft.com/office/drawing/2014/main" id="{AAB8AD4D-3FDC-4514-8F5F-8889768B0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3888" y="6015038"/>
            <a:ext cx="666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67">
            <a:extLst>
              <a:ext uri="{FF2B5EF4-FFF2-40B4-BE49-F238E27FC236}">
                <a16:creationId xmlns:a16="http://schemas.microsoft.com/office/drawing/2014/main" id="{9C6D5D15-B7FF-4F57-8A90-F5DACA2D84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225" y="2192338"/>
            <a:ext cx="57150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44" name="Straight Connector 2">
            <a:extLst>
              <a:ext uri="{FF2B5EF4-FFF2-40B4-BE49-F238E27FC236}">
                <a16:creationId xmlns:a16="http://schemas.microsoft.com/office/drawing/2014/main" id="{F47D905C-257B-4F37-9E3A-42151EF6E8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1350" y="3243263"/>
            <a:ext cx="66675" cy="127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5" name="Straight Connector 41">
            <a:extLst>
              <a:ext uri="{FF2B5EF4-FFF2-40B4-BE49-F238E27FC236}">
                <a16:creationId xmlns:a16="http://schemas.microsoft.com/office/drawing/2014/main" id="{90F78B93-301C-4ADC-8527-83081489F7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6775" y="1219200"/>
            <a:ext cx="33338" cy="619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6" name="Straight Connector 45">
            <a:extLst>
              <a:ext uri="{FF2B5EF4-FFF2-40B4-BE49-F238E27FC236}">
                <a16:creationId xmlns:a16="http://schemas.microsoft.com/office/drawing/2014/main" id="{A6014761-7A6B-43B5-9184-625235FA43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0463" y="5676900"/>
            <a:ext cx="41275" cy="4921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7" name="Text Box 35">
            <a:extLst>
              <a:ext uri="{FF2B5EF4-FFF2-40B4-BE49-F238E27FC236}">
                <a16:creationId xmlns:a16="http://schemas.microsoft.com/office/drawing/2014/main" id="{CBD1C4A8-30A6-4BE9-8C8E-839FA3B8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5735638"/>
            <a:ext cx="11255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Enterobactin</a:t>
            </a:r>
          </a:p>
        </p:txBody>
      </p:sp>
      <p:sp>
        <p:nvSpPr>
          <p:cNvPr id="38948" name="Text Box 35">
            <a:extLst>
              <a:ext uri="{FF2B5EF4-FFF2-40B4-BE49-F238E27FC236}">
                <a16:creationId xmlns:a16="http://schemas.microsoft.com/office/drawing/2014/main" id="{BB9ADAE5-0322-4AA5-B603-FE7CEA5B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954088"/>
            <a:ext cx="60166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Heme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B85451AE-74E2-4341-8B05-C08699E91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3055938"/>
            <a:ext cx="560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Alca-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ligin</a:t>
            </a:r>
          </a:p>
        </p:txBody>
      </p:sp>
      <p:sp>
        <p:nvSpPr>
          <p:cNvPr id="38950" name="TextBox 1">
            <a:extLst>
              <a:ext uri="{FF2B5EF4-FFF2-40B4-BE49-F238E27FC236}">
                <a16:creationId xmlns:a16="http://schemas.microsoft.com/office/drawing/2014/main" id="{9365540E-CE2D-491C-BB22-CC12FE87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00025"/>
            <a:ext cx="877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Presence and absence of genes in 128 genomes from 9 </a:t>
            </a:r>
            <a:r>
              <a:rPr lang="en-US" altLang="en-US" sz="2000" i="1"/>
              <a:t>Bordetella</a:t>
            </a:r>
            <a:r>
              <a:rPr lang="en-US" altLang="en-US" sz="2000"/>
              <a:t> species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1" descr="Bb-Fig2A">
            <a:extLst>
              <a:ext uri="{FF2B5EF4-FFF2-40B4-BE49-F238E27FC236}">
                <a16:creationId xmlns:a16="http://schemas.microsoft.com/office/drawing/2014/main" id="{8346954C-80DB-49D3-9109-6C3A0B79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42975"/>
            <a:ext cx="5411787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22">
            <a:extLst>
              <a:ext uri="{FF2B5EF4-FFF2-40B4-BE49-F238E27FC236}">
                <a16:creationId xmlns:a16="http://schemas.microsoft.com/office/drawing/2014/main" id="{BA7DC0ED-4386-48BE-9134-B2AE305C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2065338"/>
            <a:ext cx="240665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Circles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1: Virtual chromosome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    B. bronchiseptica</a:t>
            </a:r>
            <a:r>
              <a:rPr lang="en-US" altLang="en-US" sz="1400" b="1"/>
              <a:t> RB50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    </a:t>
            </a:r>
            <a:r>
              <a:rPr lang="en-US" altLang="en-US" sz="1400" b="1">
                <a:solidFill>
                  <a:srgbClr val="FF0000"/>
                </a:solidFill>
              </a:rPr>
              <a:t>with genes of interest</a:t>
            </a:r>
            <a:r>
              <a:rPr lang="en-US" altLang="en-US" sz="1400" b="1"/>
              <a:t>;</a:t>
            </a:r>
            <a:endParaRPr lang="en-US" altLang="en-US" sz="1400" b="1">
              <a:solidFill>
                <a:srgbClr val="5F5F5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6C"/>
                </a:solidFill>
              </a:rPr>
              <a:t>2: </a:t>
            </a:r>
            <a:r>
              <a:rPr lang="en-US" altLang="en-US" sz="1400" b="1" i="1">
                <a:solidFill>
                  <a:srgbClr val="00006C"/>
                </a:solidFill>
              </a:rPr>
              <a:t>B. bronchiseptica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6C"/>
                </a:solidFill>
              </a:rPr>
              <a:t>    </a:t>
            </a:r>
            <a:r>
              <a:rPr lang="en-US" altLang="en-US" sz="1400" b="1">
                <a:solidFill>
                  <a:srgbClr val="00006C"/>
                </a:solidFill>
              </a:rPr>
              <a:t>(based on 58 genomes);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CC"/>
                </a:solidFill>
              </a:rPr>
              <a:t>3: </a:t>
            </a:r>
            <a:r>
              <a:rPr lang="en-US" altLang="en-US" sz="1400" b="1" i="1">
                <a:solidFill>
                  <a:srgbClr val="0000CC"/>
                </a:solidFill>
              </a:rPr>
              <a:t>B. parapertussis</a:t>
            </a:r>
            <a:r>
              <a:rPr lang="en-US" altLang="en-US" sz="1400" b="1">
                <a:solidFill>
                  <a:srgbClr val="0000CC"/>
                </a:solidFill>
              </a:rPr>
              <a:t> (2);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99FF"/>
                </a:solidFill>
              </a:rPr>
              <a:t>4: </a:t>
            </a:r>
            <a:r>
              <a:rPr lang="en-US" altLang="en-US" sz="1400" b="1" i="1">
                <a:solidFill>
                  <a:srgbClr val="0099FF"/>
                </a:solidFill>
              </a:rPr>
              <a:t>B. pertussis</a:t>
            </a:r>
            <a:r>
              <a:rPr lang="en-US" altLang="en-US" sz="1400" b="1">
                <a:solidFill>
                  <a:srgbClr val="0099FF"/>
                </a:solidFill>
              </a:rPr>
              <a:t> (34);</a:t>
            </a:r>
            <a:endParaRPr lang="en-US" altLang="en-US" sz="1400" b="1" i="1">
              <a:solidFill>
                <a:srgbClr val="0099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90F96"/>
                </a:solidFill>
              </a:rPr>
              <a:t>5: </a:t>
            </a:r>
            <a:r>
              <a:rPr lang="en-US" altLang="en-US" sz="1400" b="1" i="1">
                <a:solidFill>
                  <a:srgbClr val="690F96"/>
                </a:solidFill>
              </a:rPr>
              <a:t>B. ansorpii</a:t>
            </a:r>
            <a:r>
              <a:rPr lang="en-US" altLang="en-US" sz="1400" b="1">
                <a:solidFill>
                  <a:srgbClr val="690F96"/>
                </a:solidFill>
              </a:rPr>
              <a:t> (2);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6: </a:t>
            </a:r>
            <a:r>
              <a:rPr lang="en-US" altLang="en-US" sz="1400" b="1" i="1">
                <a:solidFill>
                  <a:srgbClr val="FF0000"/>
                </a:solidFill>
              </a:rPr>
              <a:t>B. petrii</a:t>
            </a:r>
            <a:r>
              <a:rPr lang="en-US" altLang="en-US" sz="1400" b="1">
                <a:solidFill>
                  <a:srgbClr val="FF0000"/>
                </a:solidFill>
              </a:rPr>
              <a:t> (3);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9900"/>
                </a:solidFill>
              </a:rPr>
              <a:t>7: </a:t>
            </a:r>
            <a:r>
              <a:rPr lang="en-US" altLang="en-US" sz="1400" b="1" i="1">
                <a:solidFill>
                  <a:srgbClr val="FF9900"/>
                </a:solidFill>
              </a:rPr>
              <a:t>B. hinzii</a:t>
            </a:r>
            <a:r>
              <a:rPr lang="en-US" altLang="en-US" sz="1400" b="1">
                <a:solidFill>
                  <a:srgbClr val="FF9900"/>
                </a:solidFill>
              </a:rPr>
              <a:t> (6);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FF00"/>
                </a:solidFill>
              </a:rPr>
              <a:t>8: </a:t>
            </a:r>
            <a:r>
              <a:rPr lang="en-US" altLang="en-US" sz="1400" b="1" i="1">
                <a:solidFill>
                  <a:srgbClr val="00FF00"/>
                </a:solidFill>
              </a:rPr>
              <a:t>B. holmesii</a:t>
            </a:r>
            <a:r>
              <a:rPr lang="en-US" altLang="en-US" sz="1400" b="1">
                <a:solidFill>
                  <a:srgbClr val="00FF00"/>
                </a:solidFill>
              </a:rPr>
              <a:t> (18);</a:t>
            </a:r>
            <a:endParaRPr lang="en-US" altLang="en-US" sz="1400" b="1">
              <a:solidFill>
                <a:srgbClr val="FF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FF"/>
                </a:solidFill>
              </a:rPr>
              <a:t>9: </a:t>
            </a:r>
            <a:r>
              <a:rPr lang="en-US" altLang="en-US" sz="1400" b="1" i="1">
                <a:solidFill>
                  <a:srgbClr val="FF00FF"/>
                </a:solidFill>
              </a:rPr>
              <a:t>B. trematum</a:t>
            </a:r>
            <a:r>
              <a:rPr lang="en-US" altLang="en-US" sz="1400" b="1">
                <a:solidFill>
                  <a:srgbClr val="FF00FF"/>
                </a:solidFill>
              </a:rPr>
              <a:t> (4);</a:t>
            </a:r>
            <a:endParaRPr lang="en-US" altLang="en-US" sz="1400" b="1">
              <a:solidFill>
                <a:srgbClr val="00FF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8C800"/>
                </a:solidFill>
              </a:rPr>
              <a:t>10: </a:t>
            </a:r>
            <a:r>
              <a:rPr lang="en-US" altLang="en-US" sz="1400" b="1" i="1">
                <a:solidFill>
                  <a:srgbClr val="C8C800"/>
                </a:solidFill>
              </a:rPr>
              <a:t>B. avium</a:t>
            </a:r>
            <a:r>
              <a:rPr lang="en-US" altLang="en-US" sz="1400" b="1">
                <a:solidFill>
                  <a:srgbClr val="C8C800"/>
                </a:solidFill>
              </a:rPr>
              <a:t> (1)</a:t>
            </a:r>
          </a:p>
        </p:txBody>
      </p:sp>
      <p:sp>
        <p:nvSpPr>
          <p:cNvPr id="39940" name="Text Box 24">
            <a:extLst>
              <a:ext uri="{FF2B5EF4-FFF2-40B4-BE49-F238E27FC236}">
                <a16:creationId xmlns:a16="http://schemas.microsoft.com/office/drawing/2014/main" id="{A4F304FC-459D-4F15-B89F-63AC3630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3250"/>
            <a:ext cx="896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O-antigen</a:t>
            </a:r>
          </a:p>
        </p:txBody>
      </p:sp>
      <p:sp>
        <p:nvSpPr>
          <p:cNvPr id="39941" name="Text Box 25">
            <a:extLst>
              <a:ext uri="{FF2B5EF4-FFF2-40B4-BE49-F238E27FC236}">
                <a16:creationId xmlns:a16="http://schemas.microsoft.com/office/drawing/2014/main" id="{B6226811-C6C0-4E86-ADF7-55C5BEE0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068513"/>
            <a:ext cx="649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T6SSa</a:t>
            </a:r>
          </a:p>
        </p:txBody>
      </p:sp>
      <p:sp>
        <p:nvSpPr>
          <p:cNvPr id="39942" name="Text Box 26">
            <a:extLst>
              <a:ext uri="{FF2B5EF4-FFF2-40B4-BE49-F238E27FC236}">
                <a16:creationId xmlns:a16="http://schemas.microsoft.com/office/drawing/2014/main" id="{6B04560D-45B6-4980-BF5C-F946FA3D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856163"/>
            <a:ext cx="565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T3SS</a:t>
            </a:r>
          </a:p>
        </p:txBody>
      </p:sp>
      <p:sp>
        <p:nvSpPr>
          <p:cNvPr id="39943" name="Text Box 27">
            <a:extLst>
              <a:ext uri="{FF2B5EF4-FFF2-40B4-BE49-F238E27FC236}">
                <a16:creationId xmlns:a16="http://schemas.microsoft.com/office/drawing/2014/main" id="{9F8BFB3D-6E06-4345-AE32-E8D8E1943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50752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44" name="Text Box 28">
            <a:extLst>
              <a:ext uri="{FF2B5EF4-FFF2-40B4-BE49-F238E27FC236}">
                <a16:creationId xmlns:a16="http://schemas.microsoft.com/office/drawing/2014/main" id="{04071322-893C-4C73-A997-CB07D71E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6176963"/>
            <a:ext cx="309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45" name="Text Box 29">
            <a:extLst>
              <a:ext uri="{FF2B5EF4-FFF2-40B4-BE49-F238E27FC236}">
                <a16:creationId xmlns:a16="http://schemas.microsoft.com/office/drawing/2014/main" id="{3367434A-BF50-46C1-BDDB-A230529FC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406900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46" name="Text Box 30">
            <a:extLst>
              <a:ext uri="{FF2B5EF4-FFF2-40B4-BE49-F238E27FC236}">
                <a16:creationId xmlns:a16="http://schemas.microsoft.com/office/drawing/2014/main" id="{F2AD8FEB-0F56-47E4-8691-EB114B0E7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022725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47" name="Text Box 31">
            <a:extLst>
              <a:ext uri="{FF2B5EF4-FFF2-40B4-BE49-F238E27FC236}">
                <a16:creationId xmlns:a16="http://schemas.microsoft.com/office/drawing/2014/main" id="{9697D56C-6BBF-45DA-8A75-F6F2AB55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241550"/>
            <a:ext cx="309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48" name="Text Box 32">
            <a:extLst>
              <a:ext uri="{FF2B5EF4-FFF2-40B4-BE49-F238E27FC236}">
                <a16:creationId xmlns:a16="http://schemas.microsoft.com/office/drawing/2014/main" id="{2BFC85AD-FD94-4D31-A823-AC4CAD7D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639763"/>
            <a:ext cx="379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PT</a:t>
            </a:r>
          </a:p>
        </p:txBody>
      </p:sp>
      <p:sp>
        <p:nvSpPr>
          <p:cNvPr id="39949" name="Text Box 33">
            <a:extLst>
              <a:ext uri="{FF2B5EF4-FFF2-40B4-BE49-F238E27FC236}">
                <a16:creationId xmlns:a16="http://schemas.microsoft.com/office/drawing/2014/main" id="{ECE59CE6-88CA-4E19-9309-0AC277B4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769938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ACT</a:t>
            </a:r>
          </a:p>
        </p:txBody>
      </p:sp>
      <p:sp>
        <p:nvSpPr>
          <p:cNvPr id="39950" name="Text Box 34">
            <a:extLst>
              <a:ext uri="{FF2B5EF4-FFF2-40B4-BE49-F238E27FC236}">
                <a16:creationId xmlns:a16="http://schemas.microsoft.com/office/drawing/2014/main" id="{CB502DC7-3619-412D-A5C6-82D000E2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973513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PRN</a:t>
            </a:r>
          </a:p>
        </p:txBody>
      </p:sp>
      <p:sp>
        <p:nvSpPr>
          <p:cNvPr id="39951" name="Text Box 35">
            <a:extLst>
              <a:ext uri="{FF2B5EF4-FFF2-40B4-BE49-F238E27FC236}">
                <a16:creationId xmlns:a16="http://schemas.microsoft.com/office/drawing/2014/main" id="{EBCD165E-A61D-4CC7-8FCB-1EDF29CF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44512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A</a:t>
            </a:r>
          </a:p>
        </p:txBody>
      </p:sp>
      <p:sp>
        <p:nvSpPr>
          <p:cNvPr id="39952" name="Text Box 36">
            <a:extLst>
              <a:ext uri="{FF2B5EF4-FFF2-40B4-BE49-F238E27FC236}">
                <a16:creationId xmlns:a16="http://schemas.microsoft.com/office/drawing/2014/main" id="{8E415737-59ED-40CF-9FB7-859FD7C1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762625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BvgAS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FhaB</a:t>
            </a:r>
          </a:p>
        </p:txBody>
      </p:sp>
      <p:sp>
        <p:nvSpPr>
          <p:cNvPr id="39953" name="Text Box 37">
            <a:extLst>
              <a:ext uri="{FF2B5EF4-FFF2-40B4-BE49-F238E27FC236}">
                <a16:creationId xmlns:a16="http://schemas.microsoft.com/office/drawing/2014/main" id="{166A5BEB-8F33-4A36-B4C0-8E60AD6C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6354763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Flagella/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Chemotaxis</a:t>
            </a:r>
          </a:p>
        </p:txBody>
      </p:sp>
      <p:sp>
        <p:nvSpPr>
          <p:cNvPr id="39954" name="Text Box 38">
            <a:extLst>
              <a:ext uri="{FF2B5EF4-FFF2-40B4-BE49-F238E27FC236}">
                <a16:creationId xmlns:a16="http://schemas.microsoft.com/office/drawing/2014/main" id="{4EF5FC21-C14B-46A8-B0F6-1D161F3E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3066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200" b="1"/>
              <a:t>Φ</a:t>
            </a:r>
            <a:endParaRPr lang="en-US" altLang="en-US" sz="1200" b="1"/>
          </a:p>
        </p:txBody>
      </p:sp>
      <p:sp>
        <p:nvSpPr>
          <p:cNvPr id="39955" name="Text Box 39">
            <a:extLst>
              <a:ext uri="{FF2B5EF4-FFF2-40B4-BE49-F238E27FC236}">
                <a16:creationId xmlns:a16="http://schemas.microsoft.com/office/drawing/2014/main" id="{FFB01297-A9EF-4D99-B4DE-E5D51083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143625"/>
            <a:ext cx="93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Capsule A</a:t>
            </a:r>
          </a:p>
        </p:txBody>
      </p:sp>
      <p:sp>
        <p:nvSpPr>
          <p:cNvPr id="39956" name="Text Box 47">
            <a:extLst>
              <a:ext uri="{FF2B5EF4-FFF2-40B4-BE49-F238E27FC236}">
                <a16:creationId xmlns:a16="http://schemas.microsoft.com/office/drawing/2014/main" id="{D5CBC5B9-B641-4BB3-B897-4C1AB2FC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555875"/>
            <a:ext cx="546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BrkB</a:t>
            </a:r>
          </a:p>
        </p:txBody>
      </p:sp>
      <p:sp>
        <p:nvSpPr>
          <p:cNvPr id="39957" name="Text Box 48">
            <a:extLst>
              <a:ext uri="{FF2B5EF4-FFF2-40B4-BE49-F238E27FC236}">
                <a16:creationId xmlns:a16="http://schemas.microsoft.com/office/drawing/2014/main" id="{6369F398-9BA1-45C2-860C-6780EFDEA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177482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D</a:t>
            </a:r>
          </a:p>
        </p:txBody>
      </p:sp>
      <p:sp>
        <p:nvSpPr>
          <p:cNvPr id="39958" name="Line 49">
            <a:extLst>
              <a:ext uri="{FF2B5EF4-FFF2-40B4-BE49-F238E27FC236}">
                <a16:creationId xmlns:a16="http://schemas.microsoft.com/office/drawing/2014/main" id="{08A2A84C-F2DB-4D20-BC98-D850A7DAD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200" y="1982788"/>
            <a:ext cx="9366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50">
            <a:extLst>
              <a:ext uri="{FF2B5EF4-FFF2-40B4-BE49-F238E27FC236}">
                <a16:creationId xmlns:a16="http://schemas.microsoft.com/office/drawing/2014/main" id="{AC5C1262-FDA6-4429-A491-57B4A1558E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938" y="2190750"/>
            <a:ext cx="195262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Rectangle 54">
            <a:extLst>
              <a:ext uri="{FF2B5EF4-FFF2-40B4-BE49-F238E27FC236}">
                <a16:creationId xmlns:a16="http://schemas.microsoft.com/office/drawing/2014/main" id="{77A7F015-DDFF-4FD2-802B-7B0F415C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789238"/>
            <a:ext cx="496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DNT</a:t>
            </a:r>
          </a:p>
        </p:txBody>
      </p:sp>
      <p:sp>
        <p:nvSpPr>
          <p:cNvPr id="39961" name="Text Box 58">
            <a:extLst>
              <a:ext uri="{FF2B5EF4-FFF2-40B4-BE49-F238E27FC236}">
                <a16:creationId xmlns:a16="http://schemas.microsoft.com/office/drawing/2014/main" id="{8244E65A-3290-4979-A618-0A84D3D3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8" y="6073775"/>
            <a:ext cx="701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B</a:t>
            </a:r>
          </a:p>
        </p:txBody>
      </p:sp>
      <p:sp>
        <p:nvSpPr>
          <p:cNvPr id="39962" name="Text Box 59">
            <a:extLst>
              <a:ext uri="{FF2B5EF4-FFF2-40B4-BE49-F238E27FC236}">
                <a16:creationId xmlns:a16="http://schemas.microsoft.com/office/drawing/2014/main" id="{26911FC3-F7C0-449C-BBD8-5B04543F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370513"/>
            <a:ext cx="701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Pilus C</a:t>
            </a:r>
          </a:p>
        </p:txBody>
      </p:sp>
      <p:sp>
        <p:nvSpPr>
          <p:cNvPr id="39963" name="Line 60">
            <a:extLst>
              <a:ext uri="{FF2B5EF4-FFF2-40B4-BE49-F238E27FC236}">
                <a16:creationId xmlns:a16="http://schemas.microsoft.com/office/drawing/2014/main" id="{D35C995A-A6EB-490F-8BE2-2D413B15BB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0888" y="2660650"/>
            <a:ext cx="169862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62">
            <a:extLst>
              <a:ext uri="{FF2B5EF4-FFF2-40B4-BE49-F238E27FC236}">
                <a16:creationId xmlns:a16="http://schemas.microsoft.com/office/drawing/2014/main" id="{72FDBFE1-D475-43E6-A88A-FC0F3793B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9075" y="5886450"/>
            <a:ext cx="225425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Text Box 65">
            <a:extLst>
              <a:ext uri="{FF2B5EF4-FFF2-40B4-BE49-F238E27FC236}">
                <a16:creationId xmlns:a16="http://schemas.microsoft.com/office/drawing/2014/main" id="{52D17434-1382-4295-88CA-0815A62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143625"/>
            <a:ext cx="93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Capsule A</a:t>
            </a:r>
          </a:p>
        </p:txBody>
      </p:sp>
      <p:sp>
        <p:nvSpPr>
          <p:cNvPr id="39966" name="Line 66">
            <a:extLst>
              <a:ext uri="{FF2B5EF4-FFF2-40B4-BE49-F238E27FC236}">
                <a16:creationId xmlns:a16="http://schemas.microsoft.com/office/drawing/2014/main" id="{3C363D78-4DE6-4A21-ABB7-FC36C3674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3888" y="6015038"/>
            <a:ext cx="666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67">
            <a:extLst>
              <a:ext uri="{FF2B5EF4-FFF2-40B4-BE49-F238E27FC236}">
                <a16:creationId xmlns:a16="http://schemas.microsoft.com/office/drawing/2014/main" id="{D9F6367C-DED8-429B-8C3D-2F4590A29C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225" y="2192338"/>
            <a:ext cx="57150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9968" name="Straight Connector 2">
            <a:extLst>
              <a:ext uri="{FF2B5EF4-FFF2-40B4-BE49-F238E27FC236}">
                <a16:creationId xmlns:a16="http://schemas.microsoft.com/office/drawing/2014/main" id="{A36A3F6C-8A2F-42DA-BCC7-8193F31950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1350" y="3243263"/>
            <a:ext cx="66675" cy="127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9" name="Straight Connector 41">
            <a:extLst>
              <a:ext uri="{FF2B5EF4-FFF2-40B4-BE49-F238E27FC236}">
                <a16:creationId xmlns:a16="http://schemas.microsoft.com/office/drawing/2014/main" id="{247FE2DA-3F59-44F5-A2A0-F2B8C037D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6775" y="1219200"/>
            <a:ext cx="33338" cy="619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0" name="Straight Connector 45">
            <a:extLst>
              <a:ext uri="{FF2B5EF4-FFF2-40B4-BE49-F238E27FC236}">
                <a16:creationId xmlns:a16="http://schemas.microsoft.com/office/drawing/2014/main" id="{92A4BB31-F8C2-4C1A-81CE-0D198E846A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0463" y="5676900"/>
            <a:ext cx="41275" cy="4921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1" name="Text Box 35">
            <a:extLst>
              <a:ext uri="{FF2B5EF4-FFF2-40B4-BE49-F238E27FC236}">
                <a16:creationId xmlns:a16="http://schemas.microsoft.com/office/drawing/2014/main" id="{76449605-9624-457A-A753-BAB94DF4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5735638"/>
            <a:ext cx="11255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Enterobactin</a:t>
            </a:r>
          </a:p>
        </p:txBody>
      </p:sp>
      <p:sp>
        <p:nvSpPr>
          <p:cNvPr id="39972" name="Text Box 35">
            <a:extLst>
              <a:ext uri="{FF2B5EF4-FFF2-40B4-BE49-F238E27FC236}">
                <a16:creationId xmlns:a16="http://schemas.microsoft.com/office/drawing/2014/main" id="{4B960503-57BD-4BDC-9606-1C2675DB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954088"/>
            <a:ext cx="60166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Heme</a:t>
            </a:r>
          </a:p>
        </p:txBody>
      </p:sp>
      <p:sp>
        <p:nvSpPr>
          <p:cNvPr id="39973" name="Text Box 35">
            <a:extLst>
              <a:ext uri="{FF2B5EF4-FFF2-40B4-BE49-F238E27FC236}">
                <a16:creationId xmlns:a16="http://schemas.microsoft.com/office/drawing/2014/main" id="{D2901EDB-B151-438B-84D2-E49258D0D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3055938"/>
            <a:ext cx="560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Alca-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ligin</a:t>
            </a:r>
          </a:p>
        </p:txBody>
      </p:sp>
      <p:sp>
        <p:nvSpPr>
          <p:cNvPr id="39974" name="TextBox 1">
            <a:extLst>
              <a:ext uri="{FF2B5EF4-FFF2-40B4-BE49-F238E27FC236}">
                <a16:creationId xmlns:a16="http://schemas.microsoft.com/office/drawing/2014/main" id="{497017DD-895C-40A1-8653-779A5376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00025"/>
            <a:ext cx="877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Presence and absence of genes in 128 genomes from 9 </a:t>
            </a:r>
            <a:r>
              <a:rPr lang="en-US" altLang="en-US" sz="2000" i="1"/>
              <a:t>Bordetella</a:t>
            </a:r>
            <a:r>
              <a:rPr lang="en-US" altLang="en-US" sz="2000"/>
              <a:t> species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3125"/>
            <a:ext cx="8191500" cy="534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614987" y="251360"/>
            <a:ext cx="81451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Presence and absence of virulence-associated key factors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53"/>
          <p:cNvSpPr>
            <a:spLocks noChangeArrowheads="1"/>
          </p:cNvSpPr>
          <p:nvPr/>
        </p:nvSpPr>
        <p:spPr bwMode="auto">
          <a:xfrm>
            <a:off x="2755900" y="1155700"/>
            <a:ext cx="18573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O-antigen, Alcaligin</a:t>
            </a:r>
          </a:p>
        </p:txBody>
      </p:sp>
      <p:sp>
        <p:nvSpPr>
          <p:cNvPr id="9219" name="Rectangle 654"/>
          <p:cNvSpPr>
            <a:spLocks noChangeArrowheads="1"/>
          </p:cNvSpPr>
          <p:nvPr/>
        </p:nvSpPr>
        <p:spPr bwMode="auto">
          <a:xfrm>
            <a:off x="2743200" y="1477963"/>
            <a:ext cx="21859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 T2SSa, Capsule B, Cell</a:t>
            </a:r>
          </a:p>
        </p:txBody>
      </p:sp>
      <p:sp>
        <p:nvSpPr>
          <p:cNvPr id="9220" name="Line 366"/>
          <p:cNvSpPr>
            <a:spLocks noChangeShapeType="1"/>
          </p:cNvSpPr>
          <p:nvPr/>
        </p:nvSpPr>
        <p:spPr bwMode="auto">
          <a:xfrm flipV="1">
            <a:off x="2559050" y="1470025"/>
            <a:ext cx="2601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372"/>
          <p:cNvSpPr>
            <a:spLocks noChangeShapeType="1"/>
          </p:cNvSpPr>
          <p:nvPr/>
        </p:nvSpPr>
        <p:spPr bwMode="auto">
          <a:xfrm>
            <a:off x="5287963" y="1166813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373"/>
          <p:cNvSpPr>
            <a:spLocks noChangeShapeType="1"/>
          </p:cNvSpPr>
          <p:nvPr/>
        </p:nvSpPr>
        <p:spPr bwMode="auto">
          <a:xfrm>
            <a:off x="5176838" y="860425"/>
            <a:ext cx="10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386"/>
          <p:cNvSpPr>
            <a:spLocks noChangeShapeType="1"/>
          </p:cNvSpPr>
          <p:nvPr/>
        </p:nvSpPr>
        <p:spPr bwMode="auto">
          <a:xfrm>
            <a:off x="5287963" y="554038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AutoShape 394"/>
          <p:cNvSpPr>
            <a:spLocks noChangeAspect="1" noChangeArrowheads="1"/>
          </p:cNvSpPr>
          <p:nvPr/>
        </p:nvSpPr>
        <p:spPr bwMode="auto">
          <a:xfrm>
            <a:off x="2628900" y="1181100"/>
            <a:ext cx="155575" cy="249238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25" name="AutoShape 395"/>
          <p:cNvSpPr>
            <a:spLocks noChangeAspect="1" noChangeArrowheads="1"/>
          </p:cNvSpPr>
          <p:nvPr/>
        </p:nvSpPr>
        <p:spPr bwMode="auto">
          <a:xfrm>
            <a:off x="2628900" y="960438"/>
            <a:ext cx="155575" cy="249237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26" name="AutoShape 401"/>
          <p:cNvSpPr>
            <a:spLocks noChangeAspect="1" noChangeArrowheads="1"/>
          </p:cNvSpPr>
          <p:nvPr/>
        </p:nvSpPr>
        <p:spPr bwMode="auto">
          <a:xfrm>
            <a:off x="2638425" y="156527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27" name="AutoShape 402"/>
          <p:cNvSpPr>
            <a:spLocks noChangeAspect="1" noChangeArrowheads="1"/>
          </p:cNvSpPr>
          <p:nvPr/>
        </p:nvSpPr>
        <p:spPr bwMode="auto">
          <a:xfrm>
            <a:off x="5446713" y="6334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28" name="AutoShape 403"/>
          <p:cNvSpPr>
            <a:spLocks noChangeAspect="1" noChangeArrowheads="1"/>
          </p:cNvSpPr>
          <p:nvPr/>
        </p:nvSpPr>
        <p:spPr bwMode="auto">
          <a:xfrm>
            <a:off x="5870575" y="36512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29" name="AutoShape 404"/>
          <p:cNvSpPr>
            <a:spLocks noChangeAspect="1" noChangeArrowheads="1"/>
          </p:cNvSpPr>
          <p:nvPr/>
        </p:nvSpPr>
        <p:spPr bwMode="auto">
          <a:xfrm>
            <a:off x="5181600" y="306388"/>
            <a:ext cx="155575" cy="249237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30" name="Line 406"/>
          <p:cNvSpPr>
            <a:spLocks noChangeShapeType="1"/>
          </p:cNvSpPr>
          <p:nvPr/>
        </p:nvSpPr>
        <p:spPr bwMode="auto">
          <a:xfrm>
            <a:off x="2557463" y="1468438"/>
            <a:ext cx="0" cy="261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417"/>
          <p:cNvSpPr txBox="1">
            <a:spLocks noChangeArrowheads="1"/>
          </p:cNvSpPr>
          <p:nvPr/>
        </p:nvSpPr>
        <p:spPr bwMode="auto">
          <a:xfrm>
            <a:off x="7069138" y="3011488"/>
            <a:ext cx="1220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trematum</a:t>
            </a:r>
          </a:p>
        </p:txBody>
      </p:sp>
      <p:sp>
        <p:nvSpPr>
          <p:cNvPr id="9232" name="Text Box 425"/>
          <p:cNvSpPr txBox="1">
            <a:spLocks noChangeArrowheads="1"/>
          </p:cNvSpPr>
          <p:nvPr/>
        </p:nvSpPr>
        <p:spPr bwMode="auto">
          <a:xfrm>
            <a:off x="7069138" y="3502025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hinzii</a:t>
            </a:r>
          </a:p>
        </p:txBody>
      </p:sp>
      <p:sp>
        <p:nvSpPr>
          <p:cNvPr id="9233" name="Text Box 433"/>
          <p:cNvSpPr txBox="1">
            <a:spLocks noChangeArrowheads="1"/>
          </p:cNvSpPr>
          <p:nvPr/>
        </p:nvSpPr>
        <p:spPr bwMode="auto">
          <a:xfrm>
            <a:off x="7069138" y="4864100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holmesii</a:t>
            </a:r>
          </a:p>
        </p:txBody>
      </p:sp>
      <p:sp>
        <p:nvSpPr>
          <p:cNvPr id="9234" name="Text Box 443"/>
          <p:cNvSpPr txBox="1">
            <a:spLocks noChangeArrowheads="1"/>
          </p:cNvSpPr>
          <p:nvPr/>
        </p:nvSpPr>
        <p:spPr bwMode="auto">
          <a:xfrm>
            <a:off x="7069138" y="6167438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petrii</a:t>
            </a:r>
          </a:p>
        </p:txBody>
      </p:sp>
      <p:sp>
        <p:nvSpPr>
          <p:cNvPr id="9235" name="Text Box 450"/>
          <p:cNvSpPr txBox="1">
            <a:spLocks noChangeArrowheads="1"/>
          </p:cNvSpPr>
          <p:nvPr/>
        </p:nvSpPr>
        <p:spPr bwMode="auto">
          <a:xfrm>
            <a:off x="7069138" y="5518150"/>
            <a:ext cx="1100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ansorpii</a:t>
            </a:r>
          </a:p>
        </p:txBody>
      </p:sp>
      <p:sp>
        <p:nvSpPr>
          <p:cNvPr id="9236" name="Text Box 461"/>
          <p:cNvSpPr txBox="1">
            <a:spLocks noChangeArrowheads="1"/>
          </p:cNvSpPr>
          <p:nvPr/>
        </p:nvSpPr>
        <p:spPr bwMode="auto">
          <a:xfrm>
            <a:off x="7675563" y="269875"/>
            <a:ext cx="1247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pertussis </a:t>
            </a:r>
          </a:p>
        </p:txBody>
      </p:sp>
      <p:sp>
        <p:nvSpPr>
          <p:cNvPr id="9237" name="Rectangle 462"/>
          <p:cNvSpPr>
            <a:spLocks noChangeArrowheads="1"/>
          </p:cNvSpPr>
          <p:nvPr/>
        </p:nvSpPr>
        <p:spPr bwMode="auto">
          <a:xfrm>
            <a:off x="7942263" y="469900"/>
            <a:ext cx="56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PRN</a:t>
            </a:r>
          </a:p>
        </p:txBody>
      </p:sp>
      <p:sp>
        <p:nvSpPr>
          <p:cNvPr id="9238" name="Text Box 465"/>
          <p:cNvSpPr txBox="1">
            <a:spLocks noChangeArrowheads="1"/>
          </p:cNvSpPr>
          <p:nvPr/>
        </p:nvSpPr>
        <p:spPr bwMode="auto">
          <a:xfrm>
            <a:off x="7069138" y="424497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avium</a:t>
            </a:r>
          </a:p>
        </p:txBody>
      </p:sp>
      <p:sp>
        <p:nvSpPr>
          <p:cNvPr id="9239" name="Text Box 466"/>
          <p:cNvSpPr txBox="1">
            <a:spLocks noChangeArrowheads="1"/>
          </p:cNvSpPr>
          <p:nvPr/>
        </p:nvSpPr>
        <p:spPr bwMode="auto">
          <a:xfrm>
            <a:off x="6269038" y="898525"/>
            <a:ext cx="280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bronchiseptica</a:t>
            </a:r>
            <a:r>
              <a:rPr lang="en-US" altLang="en-US" sz="1400" b="1"/>
              <a:t> (Complex IV)</a:t>
            </a:r>
          </a:p>
        </p:txBody>
      </p:sp>
      <p:sp>
        <p:nvSpPr>
          <p:cNvPr id="9240" name="Rectangle 471"/>
          <p:cNvSpPr>
            <a:spLocks noChangeArrowheads="1"/>
          </p:cNvSpPr>
          <p:nvPr/>
        </p:nvSpPr>
        <p:spPr bwMode="auto">
          <a:xfrm>
            <a:off x="6491288" y="1104900"/>
            <a:ext cx="2422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T6SSa, DNT, PT, O-antigen</a:t>
            </a:r>
          </a:p>
        </p:txBody>
      </p:sp>
      <p:sp>
        <p:nvSpPr>
          <p:cNvPr id="9241" name="Text Box 475"/>
          <p:cNvSpPr txBox="1">
            <a:spLocks noChangeArrowheads="1"/>
          </p:cNvSpPr>
          <p:nvPr/>
        </p:nvSpPr>
        <p:spPr bwMode="auto">
          <a:xfrm>
            <a:off x="6278563" y="1500188"/>
            <a:ext cx="157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parapertussis</a:t>
            </a:r>
          </a:p>
        </p:txBody>
      </p:sp>
      <p:sp>
        <p:nvSpPr>
          <p:cNvPr id="9242" name="Rectangle 479"/>
          <p:cNvSpPr>
            <a:spLocks noChangeArrowheads="1"/>
          </p:cNvSpPr>
          <p:nvPr/>
        </p:nvSpPr>
        <p:spPr bwMode="auto">
          <a:xfrm>
            <a:off x="6524625" y="1708150"/>
            <a:ext cx="1111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CT, Pilus D</a:t>
            </a:r>
          </a:p>
        </p:txBody>
      </p:sp>
      <p:sp>
        <p:nvSpPr>
          <p:cNvPr id="9243" name="Text Box 480"/>
          <p:cNvSpPr txBox="1">
            <a:spLocks noChangeArrowheads="1"/>
          </p:cNvSpPr>
          <p:nvPr/>
        </p:nvSpPr>
        <p:spPr bwMode="auto">
          <a:xfrm>
            <a:off x="6269038" y="2124075"/>
            <a:ext cx="2684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B. bronchiseptica</a:t>
            </a:r>
            <a:r>
              <a:rPr lang="en-US" altLang="en-US" sz="1400" b="1"/>
              <a:t> (Complex I)</a:t>
            </a:r>
          </a:p>
        </p:txBody>
      </p:sp>
      <p:sp>
        <p:nvSpPr>
          <p:cNvPr id="9244" name="AutoShape 483"/>
          <p:cNvSpPr>
            <a:spLocks noChangeAspect="1" noChangeArrowheads="1"/>
          </p:cNvSpPr>
          <p:nvPr/>
        </p:nvSpPr>
        <p:spPr bwMode="auto">
          <a:xfrm>
            <a:off x="6335713" y="243840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Horz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45" name="Rectangle 484"/>
          <p:cNvSpPr>
            <a:spLocks noChangeArrowheads="1"/>
          </p:cNvSpPr>
          <p:nvPr/>
        </p:nvSpPr>
        <p:spPr bwMode="auto">
          <a:xfrm>
            <a:off x="6491288" y="2341563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</p:txBody>
      </p:sp>
      <p:sp>
        <p:nvSpPr>
          <p:cNvPr id="9246" name="Rectangle 503"/>
          <p:cNvSpPr>
            <a:spLocks noChangeArrowheads="1"/>
          </p:cNvSpPr>
          <p:nvPr/>
        </p:nvSpPr>
        <p:spPr bwMode="auto">
          <a:xfrm>
            <a:off x="4494213" y="2854325"/>
            <a:ext cx="2078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T6SSb, T2SSa, Pilus A</a:t>
            </a:r>
          </a:p>
        </p:txBody>
      </p:sp>
      <p:sp>
        <p:nvSpPr>
          <p:cNvPr id="9247" name="AutoShape 513"/>
          <p:cNvSpPr>
            <a:spLocks noChangeAspect="1" noChangeArrowheads="1"/>
          </p:cNvSpPr>
          <p:nvPr/>
        </p:nvSpPr>
        <p:spPr bwMode="auto">
          <a:xfrm>
            <a:off x="3265488" y="62547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48" name="Rectangle 514"/>
          <p:cNvSpPr>
            <a:spLocks noChangeArrowheads="1"/>
          </p:cNvSpPr>
          <p:nvPr/>
        </p:nvSpPr>
        <p:spPr bwMode="auto">
          <a:xfrm>
            <a:off x="3421063" y="6167438"/>
            <a:ext cx="6334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T3SS</a:t>
            </a:r>
          </a:p>
        </p:txBody>
      </p:sp>
      <p:sp>
        <p:nvSpPr>
          <p:cNvPr id="9249" name="AutoShape 518"/>
          <p:cNvSpPr>
            <a:spLocks noChangeAspect="1" noChangeArrowheads="1"/>
          </p:cNvSpPr>
          <p:nvPr/>
        </p:nvSpPr>
        <p:spPr bwMode="auto">
          <a:xfrm>
            <a:off x="2874963" y="59039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50" name="Rectangle 519"/>
          <p:cNvSpPr>
            <a:spLocks noChangeArrowheads="1"/>
          </p:cNvSpPr>
          <p:nvPr/>
        </p:nvSpPr>
        <p:spPr bwMode="auto">
          <a:xfrm>
            <a:off x="3022600" y="5811838"/>
            <a:ext cx="3532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BvgAS, FHA, Capsule AB, Enterobactin</a:t>
            </a:r>
          </a:p>
        </p:txBody>
      </p:sp>
      <p:sp>
        <p:nvSpPr>
          <p:cNvPr id="9251" name="AutoShape 524"/>
          <p:cNvSpPr>
            <a:spLocks noChangeAspect="1" noChangeArrowheads="1"/>
          </p:cNvSpPr>
          <p:nvPr/>
        </p:nvSpPr>
        <p:spPr bwMode="auto">
          <a:xfrm>
            <a:off x="3370263" y="4124325"/>
            <a:ext cx="155575" cy="249238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52" name="Rectangle 527"/>
          <p:cNvSpPr>
            <a:spLocks noChangeArrowheads="1"/>
          </p:cNvSpPr>
          <p:nvPr/>
        </p:nvSpPr>
        <p:spPr bwMode="auto">
          <a:xfrm>
            <a:off x="2755900" y="3740150"/>
            <a:ext cx="6842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/>
              <a:t>T3SS </a:t>
            </a:r>
          </a:p>
        </p:txBody>
      </p:sp>
      <p:sp>
        <p:nvSpPr>
          <p:cNvPr id="9253" name="AutoShape 533"/>
          <p:cNvSpPr>
            <a:spLocks noChangeAspect="1" noChangeArrowheads="1"/>
          </p:cNvSpPr>
          <p:nvPr/>
        </p:nvSpPr>
        <p:spPr bwMode="auto">
          <a:xfrm>
            <a:off x="7131050" y="382587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Horz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54" name="Rectangle 534"/>
          <p:cNvSpPr>
            <a:spLocks noChangeArrowheads="1"/>
          </p:cNvSpPr>
          <p:nvPr/>
        </p:nvSpPr>
        <p:spPr bwMode="auto">
          <a:xfrm>
            <a:off x="7286625" y="3722688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T6SSb</a:t>
            </a:r>
          </a:p>
        </p:txBody>
      </p:sp>
      <p:sp>
        <p:nvSpPr>
          <p:cNvPr id="9255" name="Rectangle 536"/>
          <p:cNvSpPr>
            <a:spLocks noChangeArrowheads="1"/>
          </p:cNvSpPr>
          <p:nvPr/>
        </p:nvSpPr>
        <p:spPr bwMode="auto">
          <a:xfrm>
            <a:off x="7259638" y="6375400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T2SSa</a:t>
            </a:r>
          </a:p>
        </p:txBody>
      </p:sp>
      <p:sp>
        <p:nvSpPr>
          <p:cNvPr id="9256" name="Rectangle 572"/>
          <p:cNvSpPr>
            <a:spLocks noChangeArrowheads="1"/>
          </p:cNvSpPr>
          <p:nvPr/>
        </p:nvSpPr>
        <p:spPr bwMode="auto">
          <a:xfrm>
            <a:off x="4430713" y="4132263"/>
            <a:ext cx="150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DNT, O-Antigen</a:t>
            </a:r>
          </a:p>
        </p:txBody>
      </p:sp>
      <p:sp>
        <p:nvSpPr>
          <p:cNvPr id="9257" name="AutoShape 573"/>
          <p:cNvSpPr>
            <a:spLocks noChangeAspect="1" noChangeArrowheads="1"/>
          </p:cNvSpPr>
          <p:nvPr/>
        </p:nvSpPr>
        <p:spPr bwMode="auto">
          <a:xfrm>
            <a:off x="4279900" y="4160838"/>
            <a:ext cx="155575" cy="249237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grpSp>
        <p:nvGrpSpPr>
          <p:cNvPr id="9258" name="Group 585"/>
          <p:cNvGrpSpPr>
            <a:grpSpLocks/>
          </p:cNvGrpSpPr>
          <p:nvPr/>
        </p:nvGrpSpPr>
        <p:grpSpPr bwMode="auto">
          <a:xfrm>
            <a:off x="7599363" y="315913"/>
            <a:ext cx="53975" cy="474662"/>
            <a:chOff x="3347" y="2887"/>
            <a:chExt cx="34" cy="299"/>
          </a:xfrm>
        </p:grpSpPr>
        <p:sp>
          <p:nvSpPr>
            <p:cNvPr id="9377" name="Line 586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587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588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59" name="Group 589"/>
          <p:cNvGrpSpPr>
            <a:grpSpLocks/>
          </p:cNvGrpSpPr>
          <p:nvPr/>
        </p:nvGrpSpPr>
        <p:grpSpPr bwMode="auto">
          <a:xfrm>
            <a:off x="6210300" y="927100"/>
            <a:ext cx="53975" cy="474663"/>
            <a:chOff x="3347" y="2887"/>
            <a:chExt cx="34" cy="299"/>
          </a:xfrm>
        </p:grpSpPr>
        <p:sp>
          <p:nvSpPr>
            <p:cNvPr id="9374" name="Line 590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591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592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0" name="Rectangle 593"/>
          <p:cNvSpPr>
            <a:spLocks noChangeArrowheads="1"/>
          </p:cNvSpPr>
          <p:nvPr/>
        </p:nvSpPr>
        <p:spPr bwMode="auto">
          <a:xfrm>
            <a:off x="5265738" y="27781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IS</a:t>
            </a:r>
            <a:r>
              <a:rPr lang="en-US" altLang="en-US" sz="1400" b="1" i="1"/>
              <a:t>481</a:t>
            </a:r>
          </a:p>
        </p:txBody>
      </p:sp>
      <p:sp>
        <p:nvSpPr>
          <p:cNvPr id="9261" name="Rectangle 594"/>
          <p:cNvSpPr>
            <a:spLocks noChangeArrowheads="1"/>
          </p:cNvSpPr>
          <p:nvPr/>
        </p:nvSpPr>
        <p:spPr bwMode="auto">
          <a:xfrm>
            <a:off x="6002338" y="277813"/>
            <a:ext cx="168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O-Antigen, T6SSa</a:t>
            </a:r>
          </a:p>
        </p:txBody>
      </p:sp>
      <p:sp>
        <p:nvSpPr>
          <p:cNvPr id="9262" name="Line 595"/>
          <p:cNvSpPr>
            <a:spLocks noChangeShapeType="1"/>
          </p:cNvSpPr>
          <p:nvPr/>
        </p:nvSpPr>
        <p:spPr bwMode="auto">
          <a:xfrm flipV="1">
            <a:off x="5287963" y="554038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63" name="Group 600"/>
          <p:cNvGrpSpPr>
            <a:grpSpLocks/>
          </p:cNvGrpSpPr>
          <p:nvPr/>
        </p:nvGrpSpPr>
        <p:grpSpPr bwMode="auto">
          <a:xfrm>
            <a:off x="6211888" y="2152650"/>
            <a:ext cx="53975" cy="474663"/>
            <a:chOff x="3347" y="2887"/>
            <a:chExt cx="34" cy="299"/>
          </a:xfrm>
        </p:grpSpPr>
        <p:sp>
          <p:nvSpPr>
            <p:cNvPr id="9371" name="Line 601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602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603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4" name="Group 604"/>
          <p:cNvGrpSpPr>
            <a:grpSpLocks/>
          </p:cNvGrpSpPr>
          <p:nvPr/>
        </p:nvGrpSpPr>
        <p:grpSpPr bwMode="auto">
          <a:xfrm>
            <a:off x="7024688" y="2927350"/>
            <a:ext cx="53975" cy="474663"/>
            <a:chOff x="3347" y="2887"/>
            <a:chExt cx="34" cy="299"/>
          </a:xfrm>
        </p:grpSpPr>
        <p:sp>
          <p:nvSpPr>
            <p:cNvPr id="9368" name="Line 605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606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607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5" name="Group 608"/>
          <p:cNvGrpSpPr>
            <a:grpSpLocks/>
          </p:cNvGrpSpPr>
          <p:nvPr/>
        </p:nvGrpSpPr>
        <p:grpSpPr bwMode="auto">
          <a:xfrm>
            <a:off x="7024688" y="3543300"/>
            <a:ext cx="53975" cy="474663"/>
            <a:chOff x="3347" y="2887"/>
            <a:chExt cx="34" cy="299"/>
          </a:xfrm>
        </p:grpSpPr>
        <p:sp>
          <p:nvSpPr>
            <p:cNvPr id="9365" name="Line 609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610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611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6" name="Group 612"/>
          <p:cNvGrpSpPr>
            <a:grpSpLocks/>
          </p:cNvGrpSpPr>
          <p:nvPr/>
        </p:nvGrpSpPr>
        <p:grpSpPr bwMode="auto">
          <a:xfrm>
            <a:off x="7024688" y="4159250"/>
            <a:ext cx="53975" cy="474663"/>
            <a:chOff x="3347" y="2887"/>
            <a:chExt cx="34" cy="299"/>
          </a:xfrm>
        </p:grpSpPr>
        <p:sp>
          <p:nvSpPr>
            <p:cNvPr id="9362" name="Line 613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614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615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7" name="Group 616"/>
          <p:cNvGrpSpPr>
            <a:grpSpLocks/>
          </p:cNvGrpSpPr>
          <p:nvPr/>
        </p:nvGrpSpPr>
        <p:grpSpPr bwMode="auto">
          <a:xfrm>
            <a:off x="7024688" y="4775200"/>
            <a:ext cx="53975" cy="474663"/>
            <a:chOff x="3347" y="2887"/>
            <a:chExt cx="34" cy="299"/>
          </a:xfrm>
        </p:grpSpPr>
        <p:sp>
          <p:nvSpPr>
            <p:cNvPr id="9359" name="Line 617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618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619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8" name="Line 632"/>
          <p:cNvSpPr>
            <a:spLocks noChangeShapeType="1"/>
          </p:cNvSpPr>
          <p:nvPr/>
        </p:nvSpPr>
        <p:spPr bwMode="auto">
          <a:xfrm>
            <a:off x="5289550" y="23907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633"/>
          <p:cNvSpPr>
            <a:spLocks noChangeShapeType="1"/>
          </p:cNvSpPr>
          <p:nvPr/>
        </p:nvSpPr>
        <p:spPr bwMode="auto">
          <a:xfrm>
            <a:off x="5287963" y="178117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Line 634"/>
          <p:cNvSpPr>
            <a:spLocks noChangeShapeType="1"/>
          </p:cNvSpPr>
          <p:nvPr/>
        </p:nvSpPr>
        <p:spPr bwMode="auto">
          <a:xfrm>
            <a:off x="5289550" y="1781175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71" name="Group 635"/>
          <p:cNvGrpSpPr>
            <a:grpSpLocks/>
          </p:cNvGrpSpPr>
          <p:nvPr/>
        </p:nvGrpSpPr>
        <p:grpSpPr bwMode="auto">
          <a:xfrm>
            <a:off x="6211888" y="1539875"/>
            <a:ext cx="53975" cy="474663"/>
            <a:chOff x="3347" y="2887"/>
            <a:chExt cx="34" cy="299"/>
          </a:xfrm>
        </p:grpSpPr>
        <p:sp>
          <p:nvSpPr>
            <p:cNvPr id="9356" name="Line 636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637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638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72" name="Line 641"/>
          <p:cNvSpPr>
            <a:spLocks noChangeShapeType="1"/>
          </p:cNvSpPr>
          <p:nvPr/>
        </p:nvSpPr>
        <p:spPr bwMode="auto">
          <a:xfrm>
            <a:off x="5176838" y="2084388"/>
            <a:ext cx="10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73" name="Group 642"/>
          <p:cNvGrpSpPr>
            <a:grpSpLocks/>
          </p:cNvGrpSpPr>
          <p:nvPr/>
        </p:nvGrpSpPr>
        <p:grpSpPr bwMode="auto">
          <a:xfrm>
            <a:off x="7024688" y="5594350"/>
            <a:ext cx="53975" cy="474663"/>
            <a:chOff x="3347" y="2887"/>
            <a:chExt cx="34" cy="299"/>
          </a:xfrm>
        </p:grpSpPr>
        <p:sp>
          <p:nvSpPr>
            <p:cNvPr id="9353" name="Line 643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644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645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74" name="Group 646"/>
          <p:cNvGrpSpPr>
            <a:grpSpLocks/>
          </p:cNvGrpSpPr>
          <p:nvPr/>
        </p:nvGrpSpPr>
        <p:grpSpPr bwMode="auto">
          <a:xfrm>
            <a:off x="7024688" y="6210300"/>
            <a:ext cx="53975" cy="474663"/>
            <a:chOff x="3347" y="2887"/>
            <a:chExt cx="34" cy="299"/>
          </a:xfrm>
        </p:grpSpPr>
        <p:sp>
          <p:nvSpPr>
            <p:cNvPr id="9350" name="Line 647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648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649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75" name="Line 651"/>
          <p:cNvSpPr>
            <a:spLocks noChangeShapeType="1"/>
          </p:cNvSpPr>
          <p:nvPr/>
        </p:nvSpPr>
        <p:spPr bwMode="auto">
          <a:xfrm flipH="1">
            <a:off x="5176838" y="860425"/>
            <a:ext cx="0" cy="1220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6" name="Rectangle 655"/>
          <p:cNvSpPr>
            <a:spLocks noChangeArrowheads="1"/>
          </p:cNvSpPr>
          <p:nvPr/>
        </p:nvSpPr>
        <p:spPr bwMode="auto">
          <a:xfrm>
            <a:off x="2763838" y="908050"/>
            <a:ext cx="24765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ACT, DNT, PT, PRN, Pilus D</a:t>
            </a:r>
          </a:p>
        </p:txBody>
      </p:sp>
      <p:sp>
        <p:nvSpPr>
          <p:cNvPr id="9277" name="Rectangle 664"/>
          <p:cNvSpPr>
            <a:spLocks noChangeArrowheads="1"/>
          </p:cNvSpPr>
          <p:nvPr/>
        </p:nvSpPr>
        <p:spPr bwMode="auto">
          <a:xfrm>
            <a:off x="4494213" y="3141663"/>
            <a:ext cx="14811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Capsule A, Cell</a:t>
            </a:r>
          </a:p>
        </p:txBody>
      </p:sp>
      <p:sp>
        <p:nvSpPr>
          <p:cNvPr id="9278" name="AutoShape 665"/>
          <p:cNvSpPr>
            <a:spLocks noChangeAspect="1" noChangeArrowheads="1"/>
          </p:cNvSpPr>
          <p:nvPr/>
        </p:nvSpPr>
        <p:spPr bwMode="auto">
          <a:xfrm>
            <a:off x="4338638" y="3246438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79" name="AutoShape 666"/>
          <p:cNvSpPr>
            <a:spLocks noChangeAspect="1" noChangeArrowheads="1"/>
          </p:cNvSpPr>
          <p:nvPr/>
        </p:nvSpPr>
        <p:spPr bwMode="auto">
          <a:xfrm>
            <a:off x="4338638" y="295592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80" name="Rectangle 668"/>
          <p:cNvSpPr>
            <a:spLocks noChangeArrowheads="1"/>
          </p:cNvSpPr>
          <p:nvPr/>
        </p:nvSpPr>
        <p:spPr bwMode="auto">
          <a:xfrm>
            <a:off x="4046538" y="4999038"/>
            <a:ext cx="31813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T2SSa, T6SSb, Capsule B, Cell, CT</a:t>
            </a:r>
          </a:p>
        </p:txBody>
      </p:sp>
      <p:sp>
        <p:nvSpPr>
          <p:cNvPr id="9281" name="AutoShape 669"/>
          <p:cNvSpPr>
            <a:spLocks noChangeAspect="1" noChangeArrowheads="1"/>
          </p:cNvSpPr>
          <p:nvPr/>
        </p:nvSpPr>
        <p:spPr bwMode="auto">
          <a:xfrm>
            <a:off x="3956050" y="50863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82" name="Line 676"/>
          <p:cNvSpPr>
            <a:spLocks noChangeShapeType="1"/>
          </p:cNvSpPr>
          <p:nvPr/>
        </p:nvSpPr>
        <p:spPr bwMode="auto">
          <a:xfrm flipV="1">
            <a:off x="4252913" y="3163888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83" name="Group 677"/>
          <p:cNvGrpSpPr>
            <a:grpSpLocks/>
          </p:cNvGrpSpPr>
          <p:nvPr/>
        </p:nvGrpSpPr>
        <p:grpSpPr bwMode="auto">
          <a:xfrm>
            <a:off x="7024688" y="2927350"/>
            <a:ext cx="53975" cy="474663"/>
            <a:chOff x="3347" y="2887"/>
            <a:chExt cx="34" cy="299"/>
          </a:xfrm>
        </p:grpSpPr>
        <p:sp>
          <p:nvSpPr>
            <p:cNvPr id="9347" name="Line 678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679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680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84" name="Group 686"/>
          <p:cNvGrpSpPr>
            <a:grpSpLocks/>
          </p:cNvGrpSpPr>
          <p:nvPr/>
        </p:nvGrpSpPr>
        <p:grpSpPr bwMode="auto">
          <a:xfrm>
            <a:off x="7024688" y="4159250"/>
            <a:ext cx="53975" cy="474663"/>
            <a:chOff x="3347" y="2887"/>
            <a:chExt cx="34" cy="299"/>
          </a:xfrm>
        </p:grpSpPr>
        <p:sp>
          <p:nvSpPr>
            <p:cNvPr id="9344" name="Line 687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688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689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85" name="Line 691"/>
          <p:cNvSpPr>
            <a:spLocks noChangeShapeType="1"/>
          </p:cNvSpPr>
          <p:nvPr/>
        </p:nvSpPr>
        <p:spPr bwMode="auto">
          <a:xfrm flipV="1">
            <a:off x="4252913" y="37814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6" name="Line 692"/>
          <p:cNvSpPr>
            <a:spLocks noChangeShapeType="1"/>
          </p:cNvSpPr>
          <p:nvPr/>
        </p:nvSpPr>
        <p:spPr bwMode="auto">
          <a:xfrm flipV="1">
            <a:off x="4252913" y="4395788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Line 693"/>
          <p:cNvSpPr>
            <a:spLocks noChangeShapeType="1"/>
          </p:cNvSpPr>
          <p:nvPr/>
        </p:nvSpPr>
        <p:spPr bwMode="auto">
          <a:xfrm flipV="1">
            <a:off x="4252913" y="50133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88" name="Group 694"/>
          <p:cNvGrpSpPr>
            <a:grpSpLocks/>
          </p:cNvGrpSpPr>
          <p:nvPr/>
        </p:nvGrpSpPr>
        <p:grpSpPr bwMode="auto">
          <a:xfrm>
            <a:off x="7024688" y="3543300"/>
            <a:ext cx="53975" cy="474663"/>
            <a:chOff x="3347" y="2887"/>
            <a:chExt cx="34" cy="299"/>
          </a:xfrm>
        </p:grpSpPr>
        <p:sp>
          <p:nvSpPr>
            <p:cNvPr id="9341" name="Line 695"/>
            <p:cNvSpPr>
              <a:spLocks noChangeShapeType="1"/>
            </p:cNvSpPr>
            <p:nvPr/>
          </p:nvSpPr>
          <p:spPr bwMode="auto">
            <a:xfrm flipV="1">
              <a:off x="3347" y="288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696"/>
            <p:cNvSpPr>
              <a:spLocks noChangeShapeType="1"/>
            </p:cNvSpPr>
            <p:nvPr/>
          </p:nvSpPr>
          <p:spPr bwMode="auto">
            <a:xfrm>
              <a:off x="3381" y="2887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697"/>
            <p:cNvSpPr>
              <a:spLocks noChangeShapeType="1"/>
            </p:cNvSpPr>
            <p:nvPr/>
          </p:nvSpPr>
          <p:spPr bwMode="auto">
            <a:xfrm flipH="1" flipV="1">
              <a:off x="3347" y="3038"/>
              <a:ext cx="3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89" name="Rectangle 699"/>
          <p:cNvSpPr>
            <a:spLocks noChangeArrowheads="1"/>
          </p:cNvSpPr>
          <p:nvPr/>
        </p:nvSpPr>
        <p:spPr bwMode="auto">
          <a:xfrm>
            <a:off x="5997575" y="4756150"/>
            <a:ext cx="1044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Pilus ABC</a:t>
            </a:r>
          </a:p>
        </p:txBody>
      </p:sp>
      <p:sp>
        <p:nvSpPr>
          <p:cNvPr id="9290" name="Line 700"/>
          <p:cNvSpPr>
            <a:spLocks noChangeShapeType="1"/>
          </p:cNvSpPr>
          <p:nvPr/>
        </p:nvSpPr>
        <p:spPr bwMode="auto">
          <a:xfrm>
            <a:off x="4244975" y="3163888"/>
            <a:ext cx="0" cy="184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1" name="Rectangle 701"/>
          <p:cNvSpPr>
            <a:spLocks noChangeArrowheads="1"/>
          </p:cNvSpPr>
          <p:nvPr/>
        </p:nvSpPr>
        <p:spPr bwMode="auto">
          <a:xfrm>
            <a:off x="3451225" y="4073525"/>
            <a:ext cx="742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/>
              <a:t>T6SSb</a:t>
            </a:r>
          </a:p>
        </p:txBody>
      </p:sp>
      <p:sp>
        <p:nvSpPr>
          <p:cNvPr id="9292" name="AutoShape 702"/>
          <p:cNvSpPr>
            <a:spLocks noChangeAspect="1" noChangeArrowheads="1"/>
          </p:cNvSpPr>
          <p:nvPr/>
        </p:nvSpPr>
        <p:spPr bwMode="auto">
          <a:xfrm>
            <a:off x="2649538" y="38592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93" name="Line 703"/>
          <p:cNvSpPr>
            <a:spLocks noChangeShapeType="1"/>
          </p:cNvSpPr>
          <p:nvPr/>
        </p:nvSpPr>
        <p:spPr bwMode="auto">
          <a:xfrm flipH="1">
            <a:off x="2547938" y="4087813"/>
            <a:ext cx="1685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4" name="Line 704"/>
          <p:cNvSpPr>
            <a:spLocks noChangeShapeType="1"/>
          </p:cNvSpPr>
          <p:nvPr/>
        </p:nvSpPr>
        <p:spPr bwMode="auto">
          <a:xfrm flipV="1">
            <a:off x="2779713" y="5830888"/>
            <a:ext cx="423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5" name="Line 705"/>
          <p:cNvSpPr>
            <a:spLocks noChangeShapeType="1"/>
          </p:cNvSpPr>
          <p:nvPr/>
        </p:nvSpPr>
        <p:spPr bwMode="auto">
          <a:xfrm flipV="1">
            <a:off x="2779713" y="6446838"/>
            <a:ext cx="423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6" name="Rectangle 706"/>
          <p:cNvSpPr>
            <a:spLocks noChangeArrowheads="1"/>
          </p:cNvSpPr>
          <p:nvPr/>
        </p:nvSpPr>
        <p:spPr bwMode="auto">
          <a:xfrm>
            <a:off x="3421063" y="6418263"/>
            <a:ext cx="16097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Capsule AB, Cell</a:t>
            </a:r>
          </a:p>
        </p:txBody>
      </p:sp>
      <p:sp>
        <p:nvSpPr>
          <p:cNvPr id="9297" name="AutoShape 707"/>
          <p:cNvSpPr>
            <a:spLocks noChangeAspect="1" noChangeArrowheads="1"/>
          </p:cNvSpPr>
          <p:nvPr/>
        </p:nvSpPr>
        <p:spPr bwMode="auto">
          <a:xfrm>
            <a:off x="3265488" y="650557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298" name="Rectangle 712"/>
          <p:cNvSpPr>
            <a:spLocks noChangeArrowheads="1"/>
          </p:cNvSpPr>
          <p:nvPr/>
        </p:nvSpPr>
        <p:spPr bwMode="auto">
          <a:xfrm>
            <a:off x="2959100" y="5546725"/>
            <a:ext cx="33131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T2SSb, ACT-like, Pilus EF, Capsule C</a:t>
            </a:r>
          </a:p>
        </p:txBody>
      </p:sp>
      <p:sp>
        <p:nvSpPr>
          <p:cNvPr id="9299" name="AutoShape 713"/>
          <p:cNvSpPr>
            <a:spLocks noChangeAspect="1" noChangeArrowheads="1"/>
          </p:cNvSpPr>
          <p:nvPr/>
        </p:nvSpPr>
        <p:spPr bwMode="auto">
          <a:xfrm>
            <a:off x="2886075" y="5575300"/>
            <a:ext cx="155575" cy="249238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00" name="Line 714"/>
          <p:cNvSpPr>
            <a:spLocks noChangeShapeType="1"/>
          </p:cNvSpPr>
          <p:nvPr/>
        </p:nvSpPr>
        <p:spPr bwMode="auto">
          <a:xfrm>
            <a:off x="2773363" y="5830888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1" name="Line 715"/>
          <p:cNvSpPr>
            <a:spLocks noChangeShapeType="1"/>
          </p:cNvSpPr>
          <p:nvPr/>
        </p:nvSpPr>
        <p:spPr bwMode="auto">
          <a:xfrm>
            <a:off x="2286000" y="2844800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2" name="Line 716"/>
          <p:cNvSpPr>
            <a:spLocks noChangeShapeType="1"/>
          </p:cNvSpPr>
          <p:nvPr/>
        </p:nvSpPr>
        <p:spPr bwMode="auto">
          <a:xfrm>
            <a:off x="2284413" y="6156325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3" name="Line 717"/>
          <p:cNvSpPr>
            <a:spLocks noChangeShapeType="1"/>
          </p:cNvSpPr>
          <p:nvPr/>
        </p:nvSpPr>
        <p:spPr bwMode="auto">
          <a:xfrm>
            <a:off x="2286000" y="2846388"/>
            <a:ext cx="0" cy="330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4" name="Line 718"/>
          <p:cNvSpPr>
            <a:spLocks noChangeShapeType="1"/>
          </p:cNvSpPr>
          <p:nvPr/>
        </p:nvSpPr>
        <p:spPr bwMode="auto">
          <a:xfrm>
            <a:off x="1998663" y="4498975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5" name="Rectangle 721"/>
          <p:cNvSpPr>
            <a:spLocks noChangeArrowheads="1"/>
          </p:cNvSpPr>
          <p:nvPr/>
        </p:nvSpPr>
        <p:spPr bwMode="auto">
          <a:xfrm>
            <a:off x="571500" y="2827338"/>
            <a:ext cx="1455738" cy="3348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06" name="Text Box 722"/>
          <p:cNvSpPr txBox="1">
            <a:spLocks noChangeArrowheads="1"/>
          </p:cNvSpPr>
          <p:nvPr/>
        </p:nvSpPr>
        <p:spPr bwMode="auto">
          <a:xfrm>
            <a:off x="660400" y="2840038"/>
            <a:ext cx="1277938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present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 u="sng"/>
              <a:t>Bordetella</a:t>
            </a:r>
            <a:r>
              <a:rPr lang="en-US" altLang="en-US" sz="1400" b="1" u="sng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ancestor: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BvgA/S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FHA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Pilus ABC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T2SSa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T3SS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Capsule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Capsule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Cellulose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Heme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Enterobactin</a:t>
            </a:r>
          </a:p>
        </p:txBody>
      </p:sp>
      <p:sp>
        <p:nvSpPr>
          <p:cNvPr id="9307" name="Rectangle 723"/>
          <p:cNvSpPr>
            <a:spLocks noChangeArrowheads="1"/>
          </p:cNvSpPr>
          <p:nvPr/>
        </p:nvSpPr>
        <p:spPr bwMode="auto">
          <a:xfrm>
            <a:off x="361950" y="466725"/>
            <a:ext cx="6016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Loss</a:t>
            </a:r>
          </a:p>
        </p:txBody>
      </p:sp>
      <p:sp>
        <p:nvSpPr>
          <p:cNvPr id="9308" name="Text Box 724"/>
          <p:cNvSpPr txBox="1">
            <a:spLocks noChangeArrowheads="1"/>
          </p:cNvSpPr>
          <p:nvPr/>
        </p:nvSpPr>
        <p:spPr bwMode="auto">
          <a:xfrm>
            <a:off x="361950" y="144463"/>
            <a:ext cx="11572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Acquisition</a:t>
            </a:r>
          </a:p>
        </p:txBody>
      </p:sp>
      <p:sp>
        <p:nvSpPr>
          <p:cNvPr id="9309" name="AutoShape 727"/>
          <p:cNvSpPr>
            <a:spLocks noChangeAspect="1" noChangeArrowheads="1"/>
          </p:cNvSpPr>
          <p:nvPr/>
        </p:nvSpPr>
        <p:spPr bwMode="auto">
          <a:xfrm>
            <a:off x="177800" y="171450"/>
            <a:ext cx="155575" cy="249238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0" name="AutoShape 728"/>
          <p:cNvSpPr>
            <a:spLocks noChangeAspect="1" noChangeArrowheads="1"/>
          </p:cNvSpPr>
          <p:nvPr/>
        </p:nvSpPr>
        <p:spPr bwMode="auto">
          <a:xfrm>
            <a:off x="173038" y="5524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1" name="Rectangle 730"/>
          <p:cNvSpPr>
            <a:spLocks noChangeArrowheads="1"/>
          </p:cNvSpPr>
          <p:nvPr/>
        </p:nvSpPr>
        <p:spPr bwMode="auto">
          <a:xfrm>
            <a:off x="361950" y="806450"/>
            <a:ext cx="11604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Degenerate</a:t>
            </a:r>
          </a:p>
        </p:txBody>
      </p:sp>
      <p:sp>
        <p:nvSpPr>
          <p:cNvPr id="9312" name="Rectangle 731"/>
          <p:cNvSpPr>
            <a:spLocks noChangeArrowheads="1"/>
          </p:cNvSpPr>
          <p:nvPr/>
        </p:nvSpPr>
        <p:spPr bwMode="auto">
          <a:xfrm>
            <a:off x="61913" y="85725"/>
            <a:ext cx="1433512" cy="1063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3" name="AutoShape 732"/>
          <p:cNvSpPr>
            <a:spLocks noChangeAspect="1" noChangeArrowheads="1"/>
          </p:cNvSpPr>
          <p:nvPr/>
        </p:nvSpPr>
        <p:spPr bwMode="auto">
          <a:xfrm>
            <a:off x="7762875" y="54927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4" name="AutoShape 733"/>
          <p:cNvSpPr>
            <a:spLocks noChangeAspect="1" noChangeArrowheads="1"/>
          </p:cNvSpPr>
          <p:nvPr/>
        </p:nvSpPr>
        <p:spPr bwMode="auto">
          <a:xfrm>
            <a:off x="173038" y="8874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5" name="Rectangle 735"/>
          <p:cNvSpPr>
            <a:spLocks noChangeArrowheads="1"/>
          </p:cNvSpPr>
          <p:nvPr/>
        </p:nvSpPr>
        <p:spPr bwMode="auto">
          <a:xfrm>
            <a:off x="8039100" y="1477963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</p:txBody>
      </p:sp>
      <p:sp>
        <p:nvSpPr>
          <p:cNvPr id="9316" name="AutoShape 736"/>
          <p:cNvSpPr>
            <a:spLocks noChangeAspect="1" noChangeArrowheads="1"/>
          </p:cNvSpPr>
          <p:nvPr/>
        </p:nvSpPr>
        <p:spPr bwMode="auto">
          <a:xfrm>
            <a:off x="7904163" y="15684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7" name="AutoShape 737"/>
          <p:cNvSpPr>
            <a:spLocks noChangeAspect="1" noChangeArrowheads="1"/>
          </p:cNvSpPr>
          <p:nvPr/>
        </p:nvSpPr>
        <p:spPr bwMode="auto">
          <a:xfrm>
            <a:off x="5881688" y="48450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18" name="Rectangle 738"/>
          <p:cNvSpPr>
            <a:spLocks noChangeArrowheads="1"/>
          </p:cNvSpPr>
          <p:nvPr/>
        </p:nvSpPr>
        <p:spPr bwMode="auto">
          <a:xfrm>
            <a:off x="7294563" y="5745163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</p:txBody>
      </p:sp>
      <p:sp>
        <p:nvSpPr>
          <p:cNvPr id="9319" name="AutoShape 739"/>
          <p:cNvSpPr>
            <a:spLocks noChangeAspect="1" noChangeArrowheads="1"/>
          </p:cNvSpPr>
          <p:nvPr/>
        </p:nvSpPr>
        <p:spPr bwMode="auto">
          <a:xfrm>
            <a:off x="7172325" y="5830888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0" name="Rectangle 740"/>
          <p:cNvSpPr>
            <a:spLocks noChangeArrowheads="1"/>
          </p:cNvSpPr>
          <p:nvPr/>
        </p:nvSpPr>
        <p:spPr bwMode="auto">
          <a:xfrm>
            <a:off x="8145463" y="6375400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</p:txBody>
      </p:sp>
      <p:sp>
        <p:nvSpPr>
          <p:cNvPr id="9321" name="AutoShape 741"/>
          <p:cNvSpPr>
            <a:spLocks noChangeAspect="1" noChangeArrowheads="1"/>
          </p:cNvSpPr>
          <p:nvPr/>
        </p:nvSpPr>
        <p:spPr bwMode="auto">
          <a:xfrm>
            <a:off x="8023225" y="64627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2" name="AutoShape 742"/>
          <p:cNvSpPr>
            <a:spLocks noChangeAspect="1" noChangeArrowheads="1"/>
          </p:cNvSpPr>
          <p:nvPr/>
        </p:nvSpPr>
        <p:spPr bwMode="auto">
          <a:xfrm>
            <a:off x="6396038" y="6286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3" name="Text Box 743"/>
          <p:cNvSpPr txBox="1">
            <a:spLocks noChangeArrowheads="1"/>
          </p:cNvSpPr>
          <p:nvPr/>
        </p:nvSpPr>
        <p:spPr bwMode="auto">
          <a:xfrm>
            <a:off x="5570538" y="520700"/>
            <a:ext cx="785812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/>
              <a:t>Pilus D</a:t>
            </a:r>
          </a:p>
        </p:txBody>
      </p:sp>
      <p:sp>
        <p:nvSpPr>
          <p:cNvPr id="9324" name="AutoShape 744"/>
          <p:cNvSpPr>
            <a:spLocks noChangeAspect="1" noChangeArrowheads="1"/>
          </p:cNvSpPr>
          <p:nvPr/>
        </p:nvSpPr>
        <p:spPr bwMode="auto">
          <a:xfrm>
            <a:off x="5446713" y="62865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5" name="Text Box 745"/>
          <p:cNvSpPr txBox="1">
            <a:spLocks noChangeArrowheads="1"/>
          </p:cNvSpPr>
          <p:nvPr/>
        </p:nvSpPr>
        <p:spPr bwMode="auto">
          <a:xfrm>
            <a:off x="6557963" y="520700"/>
            <a:ext cx="10429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/>
              <a:t>Pilus ABC</a:t>
            </a:r>
          </a:p>
        </p:txBody>
      </p:sp>
      <p:sp>
        <p:nvSpPr>
          <p:cNvPr id="9326" name="Rectangle 1"/>
          <p:cNvSpPr>
            <a:spLocks noChangeArrowheads="1"/>
          </p:cNvSpPr>
          <p:nvPr/>
        </p:nvSpPr>
        <p:spPr bwMode="auto">
          <a:xfrm>
            <a:off x="7756525" y="1708150"/>
            <a:ext cx="46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 PT</a:t>
            </a:r>
          </a:p>
        </p:txBody>
      </p:sp>
      <p:sp>
        <p:nvSpPr>
          <p:cNvPr id="9327" name="AutoShape 736"/>
          <p:cNvSpPr>
            <a:spLocks noChangeAspect="1" noChangeArrowheads="1"/>
          </p:cNvSpPr>
          <p:nvPr/>
        </p:nvSpPr>
        <p:spPr bwMode="auto">
          <a:xfrm>
            <a:off x="7669213" y="179546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8" name="AutoShape 744"/>
          <p:cNvSpPr>
            <a:spLocks noChangeAspect="1" noChangeArrowheads="1"/>
          </p:cNvSpPr>
          <p:nvPr/>
        </p:nvSpPr>
        <p:spPr bwMode="auto">
          <a:xfrm>
            <a:off x="6350000" y="11922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29" name="AutoShape 744"/>
          <p:cNvSpPr>
            <a:spLocks noChangeAspect="1" noChangeArrowheads="1"/>
          </p:cNvSpPr>
          <p:nvPr/>
        </p:nvSpPr>
        <p:spPr bwMode="auto">
          <a:xfrm>
            <a:off x="6426200" y="179546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0" name="Rectangle 699"/>
          <p:cNvSpPr>
            <a:spLocks noChangeArrowheads="1"/>
          </p:cNvSpPr>
          <p:nvPr/>
        </p:nvSpPr>
        <p:spPr bwMode="auto">
          <a:xfrm>
            <a:off x="5992813" y="4130675"/>
            <a:ext cx="785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Pilus A</a:t>
            </a:r>
          </a:p>
        </p:txBody>
      </p:sp>
      <p:sp>
        <p:nvSpPr>
          <p:cNvPr id="9331" name="AutoShape 737"/>
          <p:cNvSpPr>
            <a:spLocks noChangeAspect="1" noChangeArrowheads="1"/>
          </p:cNvSpPr>
          <p:nvPr/>
        </p:nvSpPr>
        <p:spPr bwMode="auto">
          <a:xfrm>
            <a:off x="5878513" y="4219575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2" name="AutoShape 404"/>
          <p:cNvSpPr>
            <a:spLocks noChangeAspect="1" noChangeArrowheads="1"/>
          </p:cNvSpPr>
          <p:nvPr/>
        </p:nvSpPr>
        <p:spPr bwMode="auto">
          <a:xfrm>
            <a:off x="4284663" y="4786313"/>
            <a:ext cx="155575" cy="249237"/>
          </a:xfrm>
          <a:prstGeom prst="lightningBol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3" name="Rectangle 593"/>
          <p:cNvSpPr>
            <a:spLocks noChangeArrowheads="1"/>
          </p:cNvSpPr>
          <p:nvPr/>
        </p:nvSpPr>
        <p:spPr bwMode="auto">
          <a:xfrm>
            <a:off x="4391025" y="4756150"/>
            <a:ext cx="1490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IS</a:t>
            </a:r>
            <a:r>
              <a:rPr lang="en-US" altLang="en-US" sz="1400" b="1" i="1"/>
              <a:t>481</a:t>
            </a:r>
            <a:r>
              <a:rPr lang="en-US" altLang="en-US" sz="1400" b="1"/>
              <a:t>, Alcaligin</a:t>
            </a:r>
          </a:p>
        </p:txBody>
      </p:sp>
      <p:sp>
        <p:nvSpPr>
          <p:cNvPr id="9334" name="AutoShape 707"/>
          <p:cNvSpPr>
            <a:spLocks noChangeAspect="1" noChangeArrowheads="1"/>
          </p:cNvSpPr>
          <p:nvPr/>
        </p:nvSpPr>
        <p:spPr bwMode="auto">
          <a:xfrm>
            <a:off x="7153275" y="6462713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5" name="Rectangle 1"/>
          <p:cNvSpPr>
            <a:spLocks noChangeArrowheads="1"/>
          </p:cNvSpPr>
          <p:nvPr/>
        </p:nvSpPr>
        <p:spPr bwMode="auto">
          <a:xfrm>
            <a:off x="2724150" y="4068763"/>
            <a:ext cx="7334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/>
              <a:t>T6SSa</a:t>
            </a:r>
          </a:p>
        </p:txBody>
      </p:sp>
      <p:sp>
        <p:nvSpPr>
          <p:cNvPr id="9336" name="AutoShape 702"/>
          <p:cNvSpPr>
            <a:spLocks noChangeAspect="1" noChangeArrowheads="1"/>
          </p:cNvSpPr>
          <p:nvPr/>
        </p:nvSpPr>
        <p:spPr bwMode="auto">
          <a:xfrm>
            <a:off x="2597150" y="417830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7" name="Rectangle 536"/>
          <p:cNvSpPr>
            <a:spLocks noChangeArrowheads="1"/>
          </p:cNvSpPr>
          <p:nvPr/>
        </p:nvSpPr>
        <p:spPr bwMode="auto">
          <a:xfrm>
            <a:off x="6326188" y="5546725"/>
            <a:ext cx="6746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Heme</a:t>
            </a:r>
          </a:p>
        </p:txBody>
      </p:sp>
      <p:sp>
        <p:nvSpPr>
          <p:cNvPr id="9338" name="AutoShape 739"/>
          <p:cNvSpPr>
            <a:spLocks noChangeAspect="1" noChangeArrowheads="1"/>
          </p:cNvSpPr>
          <p:nvPr/>
        </p:nvSpPr>
        <p:spPr bwMode="auto">
          <a:xfrm>
            <a:off x="6197600" y="5634038"/>
            <a:ext cx="165100" cy="131762"/>
          </a:xfrm>
          <a:prstGeom prst="triangle">
            <a:avLst>
              <a:gd name="adj" fmla="val 50000"/>
            </a:avLst>
          </a:prstGeom>
          <a:noFill/>
          <a:ln w="38100">
            <a:pattFill prst="dkVert">
              <a:fgClr>
                <a:srgbClr val="FF0000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9339" name="Rectangle 536"/>
          <p:cNvSpPr>
            <a:spLocks noChangeArrowheads="1"/>
          </p:cNvSpPr>
          <p:nvPr/>
        </p:nvSpPr>
        <p:spPr bwMode="auto">
          <a:xfrm>
            <a:off x="4232275" y="6142038"/>
            <a:ext cx="6731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Heme</a:t>
            </a:r>
          </a:p>
        </p:txBody>
      </p:sp>
      <p:sp>
        <p:nvSpPr>
          <p:cNvPr id="9340" name="AutoShape 513"/>
          <p:cNvSpPr>
            <a:spLocks noChangeAspect="1" noChangeArrowheads="1"/>
          </p:cNvSpPr>
          <p:nvPr/>
        </p:nvSpPr>
        <p:spPr bwMode="auto">
          <a:xfrm>
            <a:off x="4054475" y="6223000"/>
            <a:ext cx="165100" cy="1317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>
            <a:extLst>
              <a:ext uri="{FF2B5EF4-FFF2-40B4-BE49-F238E27FC236}">
                <a16:creationId xmlns:a16="http://schemas.microsoft.com/office/drawing/2014/main" id="{190758DC-DEA3-430E-9EA7-EFEA35262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Neighbor-joining trees of 16S rRNA gene sequences 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8 concatenated ATP synthase proteins from </a:t>
            </a:r>
            <a:r>
              <a:rPr lang="en-US" altLang="en-US" sz="2400" b="1" i="1"/>
              <a:t>Bordetella</a:t>
            </a:r>
            <a:endParaRPr lang="en-US" altLang="en-US" sz="2400" b="1"/>
          </a:p>
        </p:txBody>
      </p:sp>
      <p:sp>
        <p:nvSpPr>
          <p:cNvPr id="6147" name="AutoShape 9">
            <a:extLst>
              <a:ext uri="{FF2B5EF4-FFF2-40B4-BE49-F238E27FC236}">
                <a16:creationId xmlns:a16="http://schemas.microsoft.com/office/drawing/2014/main" id="{0EEF2B00-CD32-4DB1-887C-C27979CC4F4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84188" y="1778000"/>
            <a:ext cx="61483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Rectangle 11">
            <a:extLst>
              <a:ext uri="{FF2B5EF4-FFF2-40B4-BE49-F238E27FC236}">
                <a16:creationId xmlns:a16="http://schemas.microsoft.com/office/drawing/2014/main" id="{55AE5DA7-65A9-4395-87AC-445BECF4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1878013"/>
            <a:ext cx="1109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bronchiseptica</a:t>
            </a:r>
            <a:endParaRPr lang="en-US" altLang="en-US" sz="1100" b="1" i="1"/>
          </a:p>
        </p:txBody>
      </p:sp>
      <p:sp>
        <p:nvSpPr>
          <p:cNvPr id="6149" name="Freeform 12">
            <a:extLst>
              <a:ext uri="{FF2B5EF4-FFF2-40B4-BE49-F238E27FC236}">
                <a16:creationId xmlns:a16="http://schemas.microsoft.com/office/drawing/2014/main" id="{A37146CD-0699-4882-B22B-A1F6FD3DC79A}"/>
              </a:ext>
            </a:extLst>
          </p:cNvPr>
          <p:cNvSpPr>
            <a:spLocks/>
          </p:cNvSpPr>
          <p:nvPr/>
        </p:nvSpPr>
        <p:spPr bwMode="auto">
          <a:xfrm>
            <a:off x="5159375" y="1979613"/>
            <a:ext cx="0" cy="63500"/>
          </a:xfrm>
          <a:custGeom>
            <a:avLst/>
            <a:gdLst>
              <a:gd name="T0" fmla="*/ 2147483646 h 40"/>
              <a:gd name="T1" fmla="*/ 0 h 40"/>
              <a:gd name="T2" fmla="*/ 0 h 40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40">
                <a:moveTo>
                  <a:pt x="0" y="4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13">
            <a:extLst>
              <a:ext uri="{FF2B5EF4-FFF2-40B4-BE49-F238E27FC236}">
                <a16:creationId xmlns:a16="http://schemas.microsoft.com/office/drawing/2014/main" id="{8D99843F-8EA5-421E-A25E-2715F8F6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005013"/>
            <a:ext cx="1046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parapertussis</a:t>
            </a:r>
            <a:endParaRPr lang="en-US" altLang="en-US" sz="1100" b="1" i="1"/>
          </a:p>
        </p:txBody>
      </p:sp>
      <p:sp>
        <p:nvSpPr>
          <p:cNvPr id="6151" name="Freeform 14">
            <a:extLst>
              <a:ext uri="{FF2B5EF4-FFF2-40B4-BE49-F238E27FC236}">
                <a16:creationId xmlns:a16="http://schemas.microsoft.com/office/drawing/2014/main" id="{1E0D9BD0-A4DB-4074-8ED0-681F069EE051}"/>
              </a:ext>
            </a:extLst>
          </p:cNvPr>
          <p:cNvSpPr>
            <a:spLocks/>
          </p:cNvSpPr>
          <p:nvPr/>
        </p:nvSpPr>
        <p:spPr bwMode="auto">
          <a:xfrm>
            <a:off x="5159375" y="2055813"/>
            <a:ext cx="0" cy="50800"/>
          </a:xfrm>
          <a:custGeom>
            <a:avLst/>
            <a:gdLst>
              <a:gd name="T0" fmla="*/ 0 h 32"/>
              <a:gd name="T1" fmla="*/ 2147483646 h 32"/>
              <a:gd name="T2" fmla="*/ 2147483646 h 32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32">
                <a:moveTo>
                  <a:pt x="0" y="0"/>
                </a:moveTo>
                <a:lnTo>
                  <a:pt x="0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Freeform 15">
            <a:extLst>
              <a:ext uri="{FF2B5EF4-FFF2-40B4-BE49-F238E27FC236}">
                <a16:creationId xmlns:a16="http://schemas.microsoft.com/office/drawing/2014/main" id="{61B99733-32F5-44F2-B836-3E53B2215D88}"/>
              </a:ext>
            </a:extLst>
          </p:cNvPr>
          <p:cNvSpPr>
            <a:spLocks/>
          </p:cNvSpPr>
          <p:nvPr/>
        </p:nvSpPr>
        <p:spPr bwMode="auto">
          <a:xfrm>
            <a:off x="5133975" y="2043113"/>
            <a:ext cx="25400" cy="127000"/>
          </a:xfrm>
          <a:custGeom>
            <a:avLst/>
            <a:gdLst>
              <a:gd name="T0" fmla="*/ 0 w 16"/>
              <a:gd name="T1" fmla="*/ 2147483646 h 80"/>
              <a:gd name="T2" fmla="*/ 0 w 16"/>
              <a:gd name="T3" fmla="*/ 0 h 80"/>
              <a:gd name="T4" fmla="*/ 2147483646 w 16"/>
              <a:gd name="T5" fmla="*/ 0 h 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80">
                <a:moveTo>
                  <a:pt x="0" y="80"/>
                </a:move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16">
            <a:extLst>
              <a:ext uri="{FF2B5EF4-FFF2-40B4-BE49-F238E27FC236}">
                <a16:creationId xmlns:a16="http://schemas.microsoft.com/office/drawing/2014/main" id="{110D2AF9-D12B-401A-9FF3-80EB8444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132013"/>
            <a:ext cx="76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pertussis</a:t>
            </a:r>
            <a:endParaRPr lang="en-US" altLang="en-US" sz="1100" b="1" i="1"/>
          </a:p>
        </p:txBody>
      </p:sp>
      <p:sp>
        <p:nvSpPr>
          <p:cNvPr id="6154" name="Freeform 17">
            <a:extLst>
              <a:ext uri="{FF2B5EF4-FFF2-40B4-BE49-F238E27FC236}">
                <a16:creationId xmlns:a16="http://schemas.microsoft.com/office/drawing/2014/main" id="{974386AE-2375-47BF-B268-254FA1879E3D}"/>
              </a:ext>
            </a:extLst>
          </p:cNvPr>
          <p:cNvSpPr>
            <a:spLocks/>
          </p:cNvSpPr>
          <p:nvPr/>
        </p:nvSpPr>
        <p:spPr bwMode="auto">
          <a:xfrm>
            <a:off x="5299075" y="2233613"/>
            <a:ext cx="12700" cy="63500"/>
          </a:xfrm>
          <a:custGeom>
            <a:avLst/>
            <a:gdLst>
              <a:gd name="T0" fmla="*/ 0 w 8"/>
              <a:gd name="T1" fmla="*/ 2147483646 h 40"/>
              <a:gd name="T2" fmla="*/ 0 w 8"/>
              <a:gd name="T3" fmla="*/ 0 h 40"/>
              <a:gd name="T4" fmla="*/ 2147483646 w 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40">
                <a:moveTo>
                  <a:pt x="0" y="4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8">
            <a:extLst>
              <a:ext uri="{FF2B5EF4-FFF2-40B4-BE49-F238E27FC236}">
                <a16:creationId xmlns:a16="http://schemas.microsoft.com/office/drawing/2014/main" id="{F7D0E926-7DAB-47B9-A08A-C30BC4F6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2259013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holmesii</a:t>
            </a:r>
            <a:endParaRPr lang="en-US" altLang="en-US" sz="1100" b="1" i="1"/>
          </a:p>
        </p:txBody>
      </p:sp>
      <p:sp>
        <p:nvSpPr>
          <p:cNvPr id="6156" name="Freeform 19">
            <a:extLst>
              <a:ext uri="{FF2B5EF4-FFF2-40B4-BE49-F238E27FC236}">
                <a16:creationId xmlns:a16="http://schemas.microsoft.com/office/drawing/2014/main" id="{9603205E-0107-46B9-B00A-E48591DE3C15}"/>
              </a:ext>
            </a:extLst>
          </p:cNvPr>
          <p:cNvSpPr>
            <a:spLocks/>
          </p:cNvSpPr>
          <p:nvPr/>
        </p:nvSpPr>
        <p:spPr bwMode="auto">
          <a:xfrm>
            <a:off x="5299075" y="2309813"/>
            <a:ext cx="393700" cy="50800"/>
          </a:xfrm>
          <a:custGeom>
            <a:avLst/>
            <a:gdLst>
              <a:gd name="T0" fmla="*/ 0 w 248"/>
              <a:gd name="T1" fmla="*/ 0 h 32"/>
              <a:gd name="T2" fmla="*/ 0 w 248"/>
              <a:gd name="T3" fmla="*/ 2147483646 h 32"/>
              <a:gd name="T4" fmla="*/ 2147483646 w 24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" h="32">
                <a:moveTo>
                  <a:pt x="0" y="0"/>
                </a:moveTo>
                <a:lnTo>
                  <a:pt x="0" y="32"/>
                </a:lnTo>
                <a:lnTo>
                  <a:pt x="24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Freeform 20">
            <a:extLst>
              <a:ext uri="{FF2B5EF4-FFF2-40B4-BE49-F238E27FC236}">
                <a16:creationId xmlns:a16="http://schemas.microsoft.com/office/drawing/2014/main" id="{239E49AA-CAC0-46CC-A989-084C1B7F1244}"/>
              </a:ext>
            </a:extLst>
          </p:cNvPr>
          <p:cNvSpPr>
            <a:spLocks/>
          </p:cNvSpPr>
          <p:nvPr/>
        </p:nvSpPr>
        <p:spPr bwMode="auto">
          <a:xfrm>
            <a:off x="5133975" y="2182813"/>
            <a:ext cx="165100" cy="114300"/>
          </a:xfrm>
          <a:custGeom>
            <a:avLst/>
            <a:gdLst>
              <a:gd name="T0" fmla="*/ 0 w 104"/>
              <a:gd name="T1" fmla="*/ 0 h 72"/>
              <a:gd name="T2" fmla="*/ 0 w 104"/>
              <a:gd name="T3" fmla="*/ 2147483646 h 72"/>
              <a:gd name="T4" fmla="*/ 2147483646 w 104"/>
              <a:gd name="T5" fmla="*/ 2147483646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72">
                <a:moveTo>
                  <a:pt x="0" y="0"/>
                </a:moveTo>
                <a:lnTo>
                  <a:pt x="0" y="72"/>
                </a:lnTo>
                <a:lnTo>
                  <a:pt x="104" y="7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21">
            <a:extLst>
              <a:ext uri="{FF2B5EF4-FFF2-40B4-BE49-F238E27FC236}">
                <a16:creationId xmlns:a16="http://schemas.microsoft.com/office/drawing/2014/main" id="{D7F22C02-D14D-4CCC-B325-F373419BDC26}"/>
              </a:ext>
            </a:extLst>
          </p:cNvPr>
          <p:cNvSpPr>
            <a:spLocks/>
          </p:cNvSpPr>
          <p:nvPr/>
        </p:nvSpPr>
        <p:spPr bwMode="auto">
          <a:xfrm>
            <a:off x="4791075" y="2170113"/>
            <a:ext cx="342900" cy="203200"/>
          </a:xfrm>
          <a:custGeom>
            <a:avLst/>
            <a:gdLst>
              <a:gd name="T0" fmla="*/ 0 w 216"/>
              <a:gd name="T1" fmla="*/ 2147483646 h 128"/>
              <a:gd name="T2" fmla="*/ 0 w 216"/>
              <a:gd name="T3" fmla="*/ 0 h 128"/>
              <a:gd name="T4" fmla="*/ 2147483646 w 216"/>
              <a:gd name="T5" fmla="*/ 0 h 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128">
                <a:moveTo>
                  <a:pt x="0" y="128"/>
                </a:move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Rectangle 22">
            <a:extLst>
              <a:ext uri="{FF2B5EF4-FFF2-40B4-BE49-F238E27FC236}">
                <a16:creationId xmlns:a16="http://schemas.microsoft.com/office/drawing/2014/main" id="{E60F39C2-7FF0-4ED0-9266-DB9CD598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2386013"/>
            <a:ext cx="528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hinzii</a:t>
            </a:r>
            <a:endParaRPr lang="en-US" altLang="en-US" sz="1100" b="1" i="1"/>
          </a:p>
        </p:txBody>
      </p:sp>
      <p:sp>
        <p:nvSpPr>
          <p:cNvPr id="6160" name="Freeform 23">
            <a:extLst>
              <a:ext uri="{FF2B5EF4-FFF2-40B4-BE49-F238E27FC236}">
                <a16:creationId xmlns:a16="http://schemas.microsoft.com/office/drawing/2014/main" id="{2E6FEB72-1D2C-400E-94E9-383FB2D634E3}"/>
              </a:ext>
            </a:extLst>
          </p:cNvPr>
          <p:cNvSpPr>
            <a:spLocks/>
          </p:cNvSpPr>
          <p:nvPr/>
        </p:nvSpPr>
        <p:spPr bwMode="auto">
          <a:xfrm>
            <a:off x="4981575" y="2487613"/>
            <a:ext cx="127000" cy="88900"/>
          </a:xfrm>
          <a:custGeom>
            <a:avLst/>
            <a:gdLst>
              <a:gd name="T0" fmla="*/ 0 w 80"/>
              <a:gd name="T1" fmla="*/ 2147483646 h 56"/>
              <a:gd name="T2" fmla="*/ 0 w 80"/>
              <a:gd name="T3" fmla="*/ 0 h 56"/>
              <a:gd name="T4" fmla="*/ 2147483646 w 80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" h="56">
                <a:moveTo>
                  <a:pt x="0" y="56"/>
                </a:moveTo>
                <a:lnTo>
                  <a:pt x="0" y="0"/>
                </a:lnTo>
                <a:lnTo>
                  <a:pt x="8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24">
            <a:extLst>
              <a:ext uri="{FF2B5EF4-FFF2-40B4-BE49-F238E27FC236}">
                <a16:creationId xmlns:a16="http://schemas.microsoft.com/office/drawing/2014/main" id="{55096FFC-2227-47C4-9418-9675C659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2513013"/>
            <a:ext cx="795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trematum</a:t>
            </a:r>
            <a:endParaRPr lang="en-US" altLang="en-US" sz="1100" b="1" i="1"/>
          </a:p>
        </p:txBody>
      </p:sp>
      <p:sp>
        <p:nvSpPr>
          <p:cNvPr id="6162" name="Freeform 25">
            <a:extLst>
              <a:ext uri="{FF2B5EF4-FFF2-40B4-BE49-F238E27FC236}">
                <a16:creationId xmlns:a16="http://schemas.microsoft.com/office/drawing/2014/main" id="{09296A91-C43C-4B9B-8D62-0BEAE053EED7}"/>
              </a:ext>
            </a:extLst>
          </p:cNvPr>
          <p:cNvSpPr>
            <a:spLocks/>
          </p:cNvSpPr>
          <p:nvPr/>
        </p:nvSpPr>
        <p:spPr bwMode="auto">
          <a:xfrm>
            <a:off x="5184775" y="2614613"/>
            <a:ext cx="520700" cy="63500"/>
          </a:xfrm>
          <a:custGeom>
            <a:avLst/>
            <a:gdLst>
              <a:gd name="T0" fmla="*/ 0 w 328"/>
              <a:gd name="T1" fmla="*/ 2147483646 h 40"/>
              <a:gd name="T2" fmla="*/ 0 w 328"/>
              <a:gd name="T3" fmla="*/ 0 h 40"/>
              <a:gd name="T4" fmla="*/ 2147483646 w 32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8" h="40">
                <a:moveTo>
                  <a:pt x="0" y="40"/>
                </a:moveTo>
                <a:lnTo>
                  <a:pt x="0" y="0"/>
                </a:lnTo>
                <a:lnTo>
                  <a:pt x="32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Rectangle 26">
            <a:extLst>
              <a:ext uri="{FF2B5EF4-FFF2-40B4-BE49-F238E27FC236}">
                <a16:creationId xmlns:a16="http://schemas.microsoft.com/office/drawing/2014/main" id="{62715399-8316-442E-82AE-AA3593F0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2640013"/>
            <a:ext cx="581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avium</a:t>
            </a:r>
            <a:endParaRPr lang="en-US" altLang="en-US" sz="1100" b="1" i="1"/>
          </a:p>
        </p:txBody>
      </p:sp>
      <p:sp>
        <p:nvSpPr>
          <p:cNvPr id="6164" name="Freeform 27">
            <a:extLst>
              <a:ext uri="{FF2B5EF4-FFF2-40B4-BE49-F238E27FC236}">
                <a16:creationId xmlns:a16="http://schemas.microsoft.com/office/drawing/2014/main" id="{D04D9E1F-1891-49B9-95AF-CEBAFFE28F14}"/>
              </a:ext>
            </a:extLst>
          </p:cNvPr>
          <p:cNvSpPr>
            <a:spLocks/>
          </p:cNvSpPr>
          <p:nvPr/>
        </p:nvSpPr>
        <p:spPr bwMode="auto">
          <a:xfrm>
            <a:off x="5184775" y="2690813"/>
            <a:ext cx="495300" cy="50800"/>
          </a:xfrm>
          <a:custGeom>
            <a:avLst/>
            <a:gdLst>
              <a:gd name="T0" fmla="*/ 0 w 312"/>
              <a:gd name="T1" fmla="*/ 0 h 32"/>
              <a:gd name="T2" fmla="*/ 0 w 312"/>
              <a:gd name="T3" fmla="*/ 2147483646 h 32"/>
              <a:gd name="T4" fmla="*/ 2147483646 w 312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32">
                <a:moveTo>
                  <a:pt x="0" y="0"/>
                </a:moveTo>
                <a:lnTo>
                  <a:pt x="0" y="32"/>
                </a:lnTo>
                <a:lnTo>
                  <a:pt x="312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Freeform 28">
            <a:extLst>
              <a:ext uri="{FF2B5EF4-FFF2-40B4-BE49-F238E27FC236}">
                <a16:creationId xmlns:a16="http://schemas.microsoft.com/office/drawing/2014/main" id="{CA34FF4F-9FAF-46B8-BA80-BFBE6B75E19C}"/>
              </a:ext>
            </a:extLst>
          </p:cNvPr>
          <p:cNvSpPr>
            <a:spLocks/>
          </p:cNvSpPr>
          <p:nvPr/>
        </p:nvSpPr>
        <p:spPr bwMode="auto">
          <a:xfrm>
            <a:off x="4981575" y="2589213"/>
            <a:ext cx="203200" cy="88900"/>
          </a:xfrm>
          <a:custGeom>
            <a:avLst/>
            <a:gdLst>
              <a:gd name="T0" fmla="*/ 0 w 128"/>
              <a:gd name="T1" fmla="*/ 0 h 56"/>
              <a:gd name="T2" fmla="*/ 0 w 128"/>
              <a:gd name="T3" fmla="*/ 2147483646 h 56"/>
              <a:gd name="T4" fmla="*/ 2147483646 w 128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" h="56">
                <a:moveTo>
                  <a:pt x="0" y="0"/>
                </a:moveTo>
                <a:lnTo>
                  <a:pt x="0" y="56"/>
                </a:lnTo>
                <a:lnTo>
                  <a:pt x="128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29">
            <a:extLst>
              <a:ext uri="{FF2B5EF4-FFF2-40B4-BE49-F238E27FC236}">
                <a16:creationId xmlns:a16="http://schemas.microsoft.com/office/drawing/2014/main" id="{CB0AC324-FD45-452E-A02F-331A43E0A495}"/>
              </a:ext>
            </a:extLst>
          </p:cNvPr>
          <p:cNvSpPr>
            <a:spLocks/>
          </p:cNvSpPr>
          <p:nvPr/>
        </p:nvSpPr>
        <p:spPr bwMode="auto">
          <a:xfrm>
            <a:off x="4791075" y="2386013"/>
            <a:ext cx="190500" cy="203200"/>
          </a:xfrm>
          <a:custGeom>
            <a:avLst/>
            <a:gdLst>
              <a:gd name="T0" fmla="*/ 0 w 120"/>
              <a:gd name="T1" fmla="*/ 0 h 128"/>
              <a:gd name="T2" fmla="*/ 0 w 120"/>
              <a:gd name="T3" fmla="*/ 2147483646 h 128"/>
              <a:gd name="T4" fmla="*/ 2147483646 w 120"/>
              <a:gd name="T5" fmla="*/ 2147483646 h 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128">
                <a:moveTo>
                  <a:pt x="0" y="0"/>
                </a:moveTo>
                <a:lnTo>
                  <a:pt x="0" y="128"/>
                </a:lnTo>
                <a:lnTo>
                  <a:pt x="120" y="12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Freeform 30">
            <a:extLst>
              <a:ext uri="{FF2B5EF4-FFF2-40B4-BE49-F238E27FC236}">
                <a16:creationId xmlns:a16="http://schemas.microsoft.com/office/drawing/2014/main" id="{BE6DC62A-BBD7-4603-97E8-7206CD8C1BC7}"/>
              </a:ext>
            </a:extLst>
          </p:cNvPr>
          <p:cNvSpPr>
            <a:spLocks/>
          </p:cNvSpPr>
          <p:nvPr/>
        </p:nvSpPr>
        <p:spPr bwMode="auto">
          <a:xfrm>
            <a:off x="4295775" y="2386013"/>
            <a:ext cx="495300" cy="266700"/>
          </a:xfrm>
          <a:custGeom>
            <a:avLst/>
            <a:gdLst>
              <a:gd name="T0" fmla="*/ 0 w 312"/>
              <a:gd name="T1" fmla="*/ 2147483646 h 168"/>
              <a:gd name="T2" fmla="*/ 0 w 312"/>
              <a:gd name="T3" fmla="*/ 0 h 168"/>
              <a:gd name="T4" fmla="*/ 2147483646 w 312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168">
                <a:moveTo>
                  <a:pt x="0" y="168"/>
                </a:moveTo>
                <a:lnTo>
                  <a:pt x="0" y="0"/>
                </a:lnTo>
                <a:lnTo>
                  <a:pt x="31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Rectangle 31">
            <a:extLst>
              <a:ext uri="{FF2B5EF4-FFF2-40B4-BE49-F238E27FC236}">
                <a16:creationId xmlns:a16="http://schemas.microsoft.com/office/drawing/2014/main" id="{68637EBB-85AA-43C5-B44D-60C7BEE8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767013"/>
            <a:ext cx="511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petrii</a:t>
            </a:r>
            <a:endParaRPr lang="en-US" altLang="en-US" sz="1100" b="1" i="1"/>
          </a:p>
        </p:txBody>
      </p:sp>
      <p:sp>
        <p:nvSpPr>
          <p:cNvPr id="6169" name="Freeform 32">
            <a:extLst>
              <a:ext uri="{FF2B5EF4-FFF2-40B4-BE49-F238E27FC236}">
                <a16:creationId xmlns:a16="http://schemas.microsoft.com/office/drawing/2014/main" id="{6AB5A373-FD80-481E-8BCA-798106507867}"/>
              </a:ext>
            </a:extLst>
          </p:cNvPr>
          <p:cNvSpPr>
            <a:spLocks/>
          </p:cNvSpPr>
          <p:nvPr/>
        </p:nvSpPr>
        <p:spPr bwMode="auto">
          <a:xfrm>
            <a:off x="4448175" y="2868613"/>
            <a:ext cx="482600" cy="63500"/>
          </a:xfrm>
          <a:custGeom>
            <a:avLst/>
            <a:gdLst>
              <a:gd name="T0" fmla="*/ 0 w 304"/>
              <a:gd name="T1" fmla="*/ 2147483646 h 40"/>
              <a:gd name="T2" fmla="*/ 0 w 304"/>
              <a:gd name="T3" fmla="*/ 0 h 40"/>
              <a:gd name="T4" fmla="*/ 2147483646 w 304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40">
                <a:moveTo>
                  <a:pt x="0" y="40"/>
                </a:moveTo>
                <a:lnTo>
                  <a:pt x="0" y="0"/>
                </a:lnTo>
                <a:lnTo>
                  <a:pt x="30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Rectangle 33">
            <a:extLst>
              <a:ext uri="{FF2B5EF4-FFF2-40B4-BE49-F238E27FC236}">
                <a16:creationId xmlns:a16="http://schemas.microsoft.com/office/drawing/2014/main" id="{85EE2F86-A522-4255-95EC-206834F6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2894013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ansorpii</a:t>
            </a:r>
            <a:endParaRPr lang="en-US" altLang="en-US" sz="1100" b="1" i="1"/>
          </a:p>
        </p:txBody>
      </p:sp>
      <p:sp>
        <p:nvSpPr>
          <p:cNvPr id="6171" name="Freeform 34">
            <a:extLst>
              <a:ext uri="{FF2B5EF4-FFF2-40B4-BE49-F238E27FC236}">
                <a16:creationId xmlns:a16="http://schemas.microsoft.com/office/drawing/2014/main" id="{0DFADA19-F868-4463-B1A0-2ADBD1A5F18B}"/>
              </a:ext>
            </a:extLst>
          </p:cNvPr>
          <p:cNvSpPr>
            <a:spLocks/>
          </p:cNvSpPr>
          <p:nvPr/>
        </p:nvSpPr>
        <p:spPr bwMode="auto">
          <a:xfrm>
            <a:off x="4448175" y="2944813"/>
            <a:ext cx="1066800" cy="50800"/>
          </a:xfrm>
          <a:custGeom>
            <a:avLst/>
            <a:gdLst>
              <a:gd name="T0" fmla="*/ 0 w 672"/>
              <a:gd name="T1" fmla="*/ 0 h 32"/>
              <a:gd name="T2" fmla="*/ 0 w 672"/>
              <a:gd name="T3" fmla="*/ 2147483646 h 32"/>
              <a:gd name="T4" fmla="*/ 2147483646 w 672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32">
                <a:moveTo>
                  <a:pt x="0" y="0"/>
                </a:moveTo>
                <a:lnTo>
                  <a:pt x="0" y="32"/>
                </a:lnTo>
                <a:lnTo>
                  <a:pt x="672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35">
            <a:extLst>
              <a:ext uri="{FF2B5EF4-FFF2-40B4-BE49-F238E27FC236}">
                <a16:creationId xmlns:a16="http://schemas.microsoft.com/office/drawing/2014/main" id="{51E9CF61-63C5-43B4-A2BF-03F12F646345}"/>
              </a:ext>
            </a:extLst>
          </p:cNvPr>
          <p:cNvSpPr>
            <a:spLocks/>
          </p:cNvSpPr>
          <p:nvPr/>
        </p:nvSpPr>
        <p:spPr bwMode="auto">
          <a:xfrm>
            <a:off x="4295775" y="2665413"/>
            <a:ext cx="152400" cy="266700"/>
          </a:xfrm>
          <a:custGeom>
            <a:avLst/>
            <a:gdLst>
              <a:gd name="T0" fmla="*/ 0 w 96"/>
              <a:gd name="T1" fmla="*/ 0 h 168"/>
              <a:gd name="T2" fmla="*/ 0 w 96"/>
              <a:gd name="T3" fmla="*/ 2147483646 h 168"/>
              <a:gd name="T4" fmla="*/ 2147483646 w 96"/>
              <a:gd name="T5" fmla="*/ 2147483646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68">
                <a:moveTo>
                  <a:pt x="0" y="0"/>
                </a:moveTo>
                <a:lnTo>
                  <a:pt x="0" y="168"/>
                </a:lnTo>
                <a:lnTo>
                  <a:pt x="96" y="16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Freeform 36">
            <a:extLst>
              <a:ext uri="{FF2B5EF4-FFF2-40B4-BE49-F238E27FC236}">
                <a16:creationId xmlns:a16="http://schemas.microsoft.com/office/drawing/2014/main" id="{CF40C675-94DF-4B87-B2D6-0F457A3C75B2}"/>
              </a:ext>
            </a:extLst>
          </p:cNvPr>
          <p:cNvSpPr>
            <a:spLocks/>
          </p:cNvSpPr>
          <p:nvPr/>
        </p:nvSpPr>
        <p:spPr bwMode="auto">
          <a:xfrm>
            <a:off x="623888" y="2652713"/>
            <a:ext cx="3671887" cy="228600"/>
          </a:xfrm>
          <a:custGeom>
            <a:avLst/>
            <a:gdLst>
              <a:gd name="T0" fmla="*/ 0 w 2313"/>
              <a:gd name="T1" fmla="*/ 2147483646 h 144"/>
              <a:gd name="T2" fmla="*/ 0 w 2313"/>
              <a:gd name="T3" fmla="*/ 0 h 144"/>
              <a:gd name="T4" fmla="*/ 2147483646 w 2313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3" h="144">
                <a:moveTo>
                  <a:pt x="0" y="144"/>
                </a:moveTo>
                <a:lnTo>
                  <a:pt x="0" y="0"/>
                </a:lnTo>
                <a:lnTo>
                  <a:pt x="231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Rectangle 37">
            <a:extLst>
              <a:ext uri="{FF2B5EF4-FFF2-40B4-BE49-F238E27FC236}">
                <a16:creationId xmlns:a16="http://schemas.microsoft.com/office/drawing/2014/main" id="{DCA28230-D728-4915-92EC-29A08ABB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3021013"/>
            <a:ext cx="823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Burkholderia</a:t>
            </a:r>
            <a:endParaRPr lang="en-US" altLang="en-US" sz="1100" b="1" i="1"/>
          </a:p>
        </p:txBody>
      </p:sp>
      <p:sp>
        <p:nvSpPr>
          <p:cNvPr id="6175" name="Freeform 38">
            <a:extLst>
              <a:ext uri="{FF2B5EF4-FFF2-40B4-BE49-F238E27FC236}">
                <a16:creationId xmlns:a16="http://schemas.microsoft.com/office/drawing/2014/main" id="{15C68C28-BACC-4D2D-A1F7-254675704E95}"/>
              </a:ext>
            </a:extLst>
          </p:cNvPr>
          <p:cNvSpPr>
            <a:spLocks/>
          </p:cNvSpPr>
          <p:nvPr/>
        </p:nvSpPr>
        <p:spPr bwMode="auto">
          <a:xfrm>
            <a:off x="623888" y="2894013"/>
            <a:ext cx="5081587" cy="228600"/>
          </a:xfrm>
          <a:custGeom>
            <a:avLst/>
            <a:gdLst>
              <a:gd name="T0" fmla="*/ 0 w 3201"/>
              <a:gd name="T1" fmla="*/ 0 h 144"/>
              <a:gd name="T2" fmla="*/ 0 w 3201"/>
              <a:gd name="T3" fmla="*/ 2147483646 h 144"/>
              <a:gd name="T4" fmla="*/ 2147483646 w 3201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1" h="144">
                <a:moveTo>
                  <a:pt x="0" y="0"/>
                </a:moveTo>
                <a:lnTo>
                  <a:pt x="0" y="144"/>
                </a:lnTo>
                <a:lnTo>
                  <a:pt x="3201" y="14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9">
            <a:extLst>
              <a:ext uri="{FF2B5EF4-FFF2-40B4-BE49-F238E27FC236}">
                <a16:creationId xmlns:a16="http://schemas.microsoft.com/office/drawing/2014/main" id="{1F3150DC-E3DA-4675-9E0C-A5251AC3D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363913"/>
            <a:ext cx="1003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40">
            <a:extLst>
              <a:ext uri="{FF2B5EF4-FFF2-40B4-BE49-F238E27FC236}">
                <a16:creationId xmlns:a16="http://schemas.microsoft.com/office/drawing/2014/main" id="{17825F08-8824-4011-8F76-A24062F60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313113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41">
            <a:extLst>
              <a:ext uri="{FF2B5EF4-FFF2-40B4-BE49-F238E27FC236}">
                <a16:creationId xmlns:a16="http://schemas.microsoft.com/office/drawing/2014/main" id="{187CD1B2-E29D-4B06-A8FF-3FA13B651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313113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Rectangle 42">
            <a:extLst>
              <a:ext uri="{FF2B5EF4-FFF2-40B4-BE49-F238E27FC236}">
                <a16:creationId xmlns:a16="http://schemas.microsoft.com/office/drawing/2014/main" id="{830742B8-546A-4D18-A41B-0D3805F8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3414713"/>
            <a:ext cx="271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MS Sans Serif"/>
              </a:rPr>
              <a:t>0.01</a:t>
            </a:r>
            <a:endParaRPr lang="en-US" altLang="en-US" sz="1400" b="1"/>
          </a:p>
        </p:txBody>
      </p:sp>
      <p:sp>
        <p:nvSpPr>
          <p:cNvPr id="6180" name="AutoShape 43">
            <a:extLst>
              <a:ext uri="{FF2B5EF4-FFF2-40B4-BE49-F238E27FC236}">
                <a16:creationId xmlns:a16="http://schemas.microsoft.com/office/drawing/2014/main" id="{EC62120E-07FF-4FC1-9F65-E8C411C177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6888" y="4402138"/>
            <a:ext cx="61356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Rectangle 45">
            <a:extLst>
              <a:ext uri="{FF2B5EF4-FFF2-40B4-BE49-F238E27FC236}">
                <a16:creationId xmlns:a16="http://schemas.microsoft.com/office/drawing/2014/main" id="{2BF57D88-403A-46A9-AC16-F6436122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4478338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holmesii</a:t>
            </a:r>
            <a:endParaRPr lang="en-US" altLang="en-US" sz="1100" b="1" i="1"/>
          </a:p>
        </p:txBody>
      </p:sp>
      <p:sp>
        <p:nvSpPr>
          <p:cNvPr id="6182" name="Freeform 46">
            <a:extLst>
              <a:ext uri="{FF2B5EF4-FFF2-40B4-BE49-F238E27FC236}">
                <a16:creationId xmlns:a16="http://schemas.microsoft.com/office/drawing/2014/main" id="{728FF0AC-3D63-43F7-B744-3CD1AAFC4D57}"/>
              </a:ext>
            </a:extLst>
          </p:cNvPr>
          <p:cNvSpPr>
            <a:spLocks/>
          </p:cNvSpPr>
          <p:nvPr/>
        </p:nvSpPr>
        <p:spPr bwMode="auto">
          <a:xfrm>
            <a:off x="5235575" y="4579938"/>
            <a:ext cx="330200" cy="63500"/>
          </a:xfrm>
          <a:custGeom>
            <a:avLst/>
            <a:gdLst>
              <a:gd name="T0" fmla="*/ 0 w 208"/>
              <a:gd name="T1" fmla="*/ 2147483646 h 40"/>
              <a:gd name="T2" fmla="*/ 0 w 208"/>
              <a:gd name="T3" fmla="*/ 0 h 40"/>
              <a:gd name="T4" fmla="*/ 2147483646 w 20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" h="40">
                <a:moveTo>
                  <a:pt x="0" y="40"/>
                </a:moveTo>
                <a:lnTo>
                  <a:pt x="0" y="0"/>
                </a:lnTo>
                <a:lnTo>
                  <a:pt x="20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Rectangle 47">
            <a:extLst>
              <a:ext uri="{FF2B5EF4-FFF2-40B4-BE49-F238E27FC236}">
                <a16:creationId xmlns:a16="http://schemas.microsoft.com/office/drawing/2014/main" id="{88D6B549-85BB-4F92-BC4C-8063C316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4605338"/>
            <a:ext cx="528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hinzii</a:t>
            </a:r>
            <a:endParaRPr lang="en-US" altLang="en-US" sz="1100" b="1" i="1"/>
          </a:p>
        </p:txBody>
      </p:sp>
      <p:sp>
        <p:nvSpPr>
          <p:cNvPr id="6184" name="Freeform 48">
            <a:extLst>
              <a:ext uri="{FF2B5EF4-FFF2-40B4-BE49-F238E27FC236}">
                <a16:creationId xmlns:a16="http://schemas.microsoft.com/office/drawing/2014/main" id="{01849632-608A-4F9C-A112-C4FB0D7ED6FA}"/>
              </a:ext>
            </a:extLst>
          </p:cNvPr>
          <p:cNvSpPr>
            <a:spLocks/>
          </p:cNvSpPr>
          <p:nvPr/>
        </p:nvSpPr>
        <p:spPr bwMode="auto">
          <a:xfrm>
            <a:off x="5235575" y="4656138"/>
            <a:ext cx="139700" cy="50800"/>
          </a:xfrm>
          <a:custGeom>
            <a:avLst/>
            <a:gdLst>
              <a:gd name="T0" fmla="*/ 0 w 88"/>
              <a:gd name="T1" fmla="*/ 0 h 32"/>
              <a:gd name="T2" fmla="*/ 0 w 88"/>
              <a:gd name="T3" fmla="*/ 2147483646 h 32"/>
              <a:gd name="T4" fmla="*/ 2147483646 w 8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" h="32">
                <a:moveTo>
                  <a:pt x="0" y="0"/>
                </a:moveTo>
                <a:lnTo>
                  <a:pt x="0" y="32"/>
                </a:lnTo>
                <a:lnTo>
                  <a:pt x="8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Freeform 49">
            <a:extLst>
              <a:ext uri="{FF2B5EF4-FFF2-40B4-BE49-F238E27FC236}">
                <a16:creationId xmlns:a16="http://schemas.microsoft.com/office/drawing/2014/main" id="{FDADAE58-48C6-40F7-8EF4-6F2BB08E2145}"/>
              </a:ext>
            </a:extLst>
          </p:cNvPr>
          <p:cNvSpPr>
            <a:spLocks/>
          </p:cNvSpPr>
          <p:nvPr/>
        </p:nvSpPr>
        <p:spPr bwMode="auto">
          <a:xfrm>
            <a:off x="5083175" y="4643438"/>
            <a:ext cx="152400" cy="88900"/>
          </a:xfrm>
          <a:custGeom>
            <a:avLst/>
            <a:gdLst>
              <a:gd name="T0" fmla="*/ 0 w 96"/>
              <a:gd name="T1" fmla="*/ 2147483646 h 56"/>
              <a:gd name="T2" fmla="*/ 0 w 96"/>
              <a:gd name="T3" fmla="*/ 0 h 56"/>
              <a:gd name="T4" fmla="*/ 2147483646 w 96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56">
                <a:moveTo>
                  <a:pt x="0" y="56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Rectangle 50">
            <a:extLst>
              <a:ext uri="{FF2B5EF4-FFF2-40B4-BE49-F238E27FC236}">
                <a16:creationId xmlns:a16="http://schemas.microsoft.com/office/drawing/2014/main" id="{9DF048E8-0C70-408B-8200-8747134E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4732338"/>
            <a:ext cx="581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avium</a:t>
            </a:r>
            <a:endParaRPr lang="en-US" altLang="en-US" sz="1100" b="1" i="1"/>
          </a:p>
        </p:txBody>
      </p:sp>
      <p:sp>
        <p:nvSpPr>
          <p:cNvPr id="6187" name="Freeform 51">
            <a:extLst>
              <a:ext uri="{FF2B5EF4-FFF2-40B4-BE49-F238E27FC236}">
                <a16:creationId xmlns:a16="http://schemas.microsoft.com/office/drawing/2014/main" id="{BF4F7B48-CC02-4BFA-862B-5D29D80CDFE8}"/>
              </a:ext>
            </a:extLst>
          </p:cNvPr>
          <p:cNvSpPr>
            <a:spLocks/>
          </p:cNvSpPr>
          <p:nvPr/>
        </p:nvSpPr>
        <p:spPr bwMode="auto">
          <a:xfrm>
            <a:off x="5083175" y="4745038"/>
            <a:ext cx="533400" cy="88900"/>
          </a:xfrm>
          <a:custGeom>
            <a:avLst/>
            <a:gdLst>
              <a:gd name="T0" fmla="*/ 0 w 336"/>
              <a:gd name="T1" fmla="*/ 0 h 56"/>
              <a:gd name="T2" fmla="*/ 0 w 336"/>
              <a:gd name="T3" fmla="*/ 2147483646 h 56"/>
              <a:gd name="T4" fmla="*/ 2147483646 w 336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0"/>
                </a:moveTo>
                <a:lnTo>
                  <a:pt x="0" y="56"/>
                </a:lnTo>
                <a:lnTo>
                  <a:pt x="336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Freeform 52">
            <a:extLst>
              <a:ext uri="{FF2B5EF4-FFF2-40B4-BE49-F238E27FC236}">
                <a16:creationId xmlns:a16="http://schemas.microsoft.com/office/drawing/2014/main" id="{7A2029E4-3E66-41E4-A390-DB4275EE2844}"/>
              </a:ext>
            </a:extLst>
          </p:cNvPr>
          <p:cNvSpPr>
            <a:spLocks/>
          </p:cNvSpPr>
          <p:nvPr/>
        </p:nvSpPr>
        <p:spPr bwMode="auto">
          <a:xfrm>
            <a:off x="4892675" y="4745038"/>
            <a:ext cx="190500" cy="101600"/>
          </a:xfrm>
          <a:custGeom>
            <a:avLst/>
            <a:gdLst>
              <a:gd name="T0" fmla="*/ 0 w 120"/>
              <a:gd name="T1" fmla="*/ 2147483646 h 64"/>
              <a:gd name="T2" fmla="*/ 0 w 120"/>
              <a:gd name="T3" fmla="*/ 0 h 64"/>
              <a:gd name="T4" fmla="*/ 2147483646 w 120"/>
              <a:gd name="T5" fmla="*/ 0 h 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64">
                <a:moveTo>
                  <a:pt x="0" y="64"/>
                </a:move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Rectangle 53">
            <a:extLst>
              <a:ext uri="{FF2B5EF4-FFF2-40B4-BE49-F238E27FC236}">
                <a16:creationId xmlns:a16="http://schemas.microsoft.com/office/drawing/2014/main" id="{99D7AF14-D0E6-45C0-B71A-065539B5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4859338"/>
            <a:ext cx="795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trematum</a:t>
            </a:r>
            <a:endParaRPr lang="en-US" altLang="en-US" sz="1100" b="1" i="1"/>
          </a:p>
        </p:txBody>
      </p:sp>
      <p:sp>
        <p:nvSpPr>
          <p:cNvPr id="6190" name="Freeform 54">
            <a:extLst>
              <a:ext uri="{FF2B5EF4-FFF2-40B4-BE49-F238E27FC236}">
                <a16:creationId xmlns:a16="http://schemas.microsoft.com/office/drawing/2014/main" id="{019B0C7C-0B0E-4753-A4DA-06A7ECF29CA1}"/>
              </a:ext>
            </a:extLst>
          </p:cNvPr>
          <p:cNvSpPr>
            <a:spLocks/>
          </p:cNvSpPr>
          <p:nvPr/>
        </p:nvSpPr>
        <p:spPr bwMode="auto">
          <a:xfrm>
            <a:off x="4892675" y="4859338"/>
            <a:ext cx="812800" cy="101600"/>
          </a:xfrm>
          <a:custGeom>
            <a:avLst/>
            <a:gdLst>
              <a:gd name="T0" fmla="*/ 0 w 512"/>
              <a:gd name="T1" fmla="*/ 0 h 64"/>
              <a:gd name="T2" fmla="*/ 0 w 512"/>
              <a:gd name="T3" fmla="*/ 2147483646 h 64"/>
              <a:gd name="T4" fmla="*/ 2147483646 w 512"/>
              <a:gd name="T5" fmla="*/ 2147483646 h 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2" h="64">
                <a:moveTo>
                  <a:pt x="0" y="0"/>
                </a:moveTo>
                <a:lnTo>
                  <a:pt x="0" y="64"/>
                </a:lnTo>
                <a:lnTo>
                  <a:pt x="512" y="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Freeform 55">
            <a:extLst>
              <a:ext uri="{FF2B5EF4-FFF2-40B4-BE49-F238E27FC236}">
                <a16:creationId xmlns:a16="http://schemas.microsoft.com/office/drawing/2014/main" id="{C20568CE-ABAB-4811-AB1C-4C6190A74E08}"/>
              </a:ext>
            </a:extLst>
          </p:cNvPr>
          <p:cNvSpPr>
            <a:spLocks/>
          </p:cNvSpPr>
          <p:nvPr/>
        </p:nvSpPr>
        <p:spPr bwMode="auto">
          <a:xfrm>
            <a:off x="4664075" y="4859338"/>
            <a:ext cx="228600" cy="152400"/>
          </a:xfrm>
          <a:custGeom>
            <a:avLst/>
            <a:gdLst>
              <a:gd name="T0" fmla="*/ 0 w 144"/>
              <a:gd name="T1" fmla="*/ 2147483646 h 96"/>
              <a:gd name="T2" fmla="*/ 0 w 144"/>
              <a:gd name="T3" fmla="*/ 0 h 96"/>
              <a:gd name="T4" fmla="*/ 2147483646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9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2" name="Rectangle 56">
            <a:extLst>
              <a:ext uri="{FF2B5EF4-FFF2-40B4-BE49-F238E27FC236}">
                <a16:creationId xmlns:a16="http://schemas.microsoft.com/office/drawing/2014/main" id="{06DE942C-1F28-42F4-B3AD-75945E8F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4986338"/>
            <a:ext cx="76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pertussis</a:t>
            </a:r>
            <a:endParaRPr lang="en-US" altLang="en-US" sz="1100" b="1" i="1"/>
          </a:p>
        </p:txBody>
      </p:sp>
      <p:sp>
        <p:nvSpPr>
          <p:cNvPr id="6193" name="Freeform 57">
            <a:extLst>
              <a:ext uri="{FF2B5EF4-FFF2-40B4-BE49-F238E27FC236}">
                <a16:creationId xmlns:a16="http://schemas.microsoft.com/office/drawing/2014/main" id="{1954B989-A735-4B5E-A147-79B68749933E}"/>
              </a:ext>
            </a:extLst>
          </p:cNvPr>
          <p:cNvSpPr>
            <a:spLocks/>
          </p:cNvSpPr>
          <p:nvPr/>
        </p:nvSpPr>
        <p:spPr bwMode="auto">
          <a:xfrm>
            <a:off x="5273675" y="5087938"/>
            <a:ext cx="50800" cy="88900"/>
          </a:xfrm>
          <a:custGeom>
            <a:avLst/>
            <a:gdLst>
              <a:gd name="T0" fmla="*/ 0 w 32"/>
              <a:gd name="T1" fmla="*/ 2147483646 h 56"/>
              <a:gd name="T2" fmla="*/ 0 w 32"/>
              <a:gd name="T3" fmla="*/ 0 h 56"/>
              <a:gd name="T4" fmla="*/ 2147483646 w 32"/>
              <a:gd name="T5" fmla="*/ 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" h="56">
                <a:moveTo>
                  <a:pt x="0" y="56"/>
                </a:moveTo>
                <a:lnTo>
                  <a:pt x="0" y="0"/>
                </a:lnTo>
                <a:lnTo>
                  <a:pt x="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4" name="Rectangle 58">
            <a:extLst>
              <a:ext uri="{FF2B5EF4-FFF2-40B4-BE49-F238E27FC236}">
                <a16:creationId xmlns:a16="http://schemas.microsoft.com/office/drawing/2014/main" id="{E2453031-FA14-4927-AC16-5191AF34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113338"/>
            <a:ext cx="1109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bronchiseptica</a:t>
            </a:r>
            <a:endParaRPr lang="en-US" altLang="en-US" sz="1100" b="1" i="1"/>
          </a:p>
        </p:txBody>
      </p:sp>
      <p:sp>
        <p:nvSpPr>
          <p:cNvPr id="6195" name="Freeform 59">
            <a:extLst>
              <a:ext uri="{FF2B5EF4-FFF2-40B4-BE49-F238E27FC236}">
                <a16:creationId xmlns:a16="http://schemas.microsoft.com/office/drawing/2014/main" id="{EEA2E384-34DF-435D-9C2A-4FF5E524BFEA}"/>
              </a:ext>
            </a:extLst>
          </p:cNvPr>
          <p:cNvSpPr>
            <a:spLocks/>
          </p:cNvSpPr>
          <p:nvPr/>
        </p:nvSpPr>
        <p:spPr bwMode="auto">
          <a:xfrm>
            <a:off x="5286375" y="5214938"/>
            <a:ext cx="12700" cy="63500"/>
          </a:xfrm>
          <a:custGeom>
            <a:avLst/>
            <a:gdLst>
              <a:gd name="T0" fmla="*/ 0 w 8"/>
              <a:gd name="T1" fmla="*/ 2147483646 h 40"/>
              <a:gd name="T2" fmla="*/ 0 w 8"/>
              <a:gd name="T3" fmla="*/ 0 h 40"/>
              <a:gd name="T4" fmla="*/ 2147483646 w 8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40">
                <a:moveTo>
                  <a:pt x="0" y="4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6" name="Rectangle 60">
            <a:extLst>
              <a:ext uri="{FF2B5EF4-FFF2-40B4-BE49-F238E27FC236}">
                <a16:creationId xmlns:a16="http://schemas.microsoft.com/office/drawing/2014/main" id="{CA7BE8C0-2FE4-4A4D-9BA4-5B7C5B2B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5240338"/>
            <a:ext cx="1046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parapertussis</a:t>
            </a:r>
            <a:endParaRPr lang="en-US" altLang="en-US" sz="1100" b="1" i="1"/>
          </a:p>
        </p:txBody>
      </p:sp>
      <p:sp>
        <p:nvSpPr>
          <p:cNvPr id="6197" name="Freeform 61">
            <a:extLst>
              <a:ext uri="{FF2B5EF4-FFF2-40B4-BE49-F238E27FC236}">
                <a16:creationId xmlns:a16="http://schemas.microsoft.com/office/drawing/2014/main" id="{799A7900-3C5B-494F-98A3-835D6B2731A2}"/>
              </a:ext>
            </a:extLst>
          </p:cNvPr>
          <p:cNvSpPr>
            <a:spLocks/>
          </p:cNvSpPr>
          <p:nvPr/>
        </p:nvSpPr>
        <p:spPr bwMode="auto">
          <a:xfrm>
            <a:off x="5286375" y="5291138"/>
            <a:ext cx="12700" cy="50800"/>
          </a:xfrm>
          <a:custGeom>
            <a:avLst/>
            <a:gdLst>
              <a:gd name="T0" fmla="*/ 0 w 8"/>
              <a:gd name="T1" fmla="*/ 0 h 32"/>
              <a:gd name="T2" fmla="*/ 0 w 8"/>
              <a:gd name="T3" fmla="*/ 2147483646 h 32"/>
              <a:gd name="T4" fmla="*/ 2147483646 w 8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32">
                <a:moveTo>
                  <a:pt x="0" y="0"/>
                </a:moveTo>
                <a:lnTo>
                  <a:pt x="0" y="32"/>
                </a:lnTo>
                <a:lnTo>
                  <a:pt x="8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Freeform 62">
            <a:extLst>
              <a:ext uri="{FF2B5EF4-FFF2-40B4-BE49-F238E27FC236}">
                <a16:creationId xmlns:a16="http://schemas.microsoft.com/office/drawing/2014/main" id="{40A403E1-9971-4287-AEFB-4949028DA267}"/>
              </a:ext>
            </a:extLst>
          </p:cNvPr>
          <p:cNvSpPr>
            <a:spLocks/>
          </p:cNvSpPr>
          <p:nvPr/>
        </p:nvSpPr>
        <p:spPr bwMode="auto">
          <a:xfrm>
            <a:off x="5273675" y="5189538"/>
            <a:ext cx="12700" cy="88900"/>
          </a:xfrm>
          <a:custGeom>
            <a:avLst/>
            <a:gdLst>
              <a:gd name="T0" fmla="*/ 0 w 8"/>
              <a:gd name="T1" fmla="*/ 0 h 56"/>
              <a:gd name="T2" fmla="*/ 0 w 8"/>
              <a:gd name="T3" fmla="*/ 2147483646 h 56"/>
              <a:gd name="T4" fmla="*/ 2147483646 w 8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" h="56">
                <a:moveTo>
                  <a:pt x="0" y="0"/>
                </a:moveTo>
                <a:lnTo>
                  <a:pt x="0" y="56"/>
                </a:lnTo>
                <a:lnTo>
                  <a:pt x="8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Freeform 63">
            <a:extLst>
              <a:ext uri="{FF2B5EF4-FFF2-40B4-BE49-F238E27FC236}">
                <a16:creationId xmlns:a16="http://schemas.microsoft.com/office/drawing/2014/main" id="{F563BAA9-066F-439D-A9CA-01073D75E19C}"/>
              </a:ext>
            </a:extLst>
          </p:cNvPr>
          <p:cNvSpPr>
            <a:spLocks/>
          </p:cNvSpPr>
          <p:nvPr/>
        </p:nvSpPr>
        <p:spPr bwMode="auto">
          <a:xfrm>
            <a:off x="4664075" y="5024438"/>
            <a:ext cx="609600" cy="165100"/>
          </a:xfrm>
          <a:custGeom>
            <a:avLst/>
            <a:gdLst>
              <a:gd name="T0" fmla="*/ 0 w 384"/>
              <a:gd name="T1" fmla="*/ 0 h 104"/>
              <a:gd name="T2" fmla="*/ 0 w 384"/>
              <a:gd name="T3" fmla="*/ 2147483646 h 104"/>
              <a:gd name="T4" fmla="*/ 2147483646 w 384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104">
                <a:moveTo>
                  <a:pt x="0" y="0"/>
                </a:moveTo>
                <a:lnTo>
                  <a:pt x="0" y="104"/>
                </a:lnTo>
                <a:lnTo>
                  <a:pt x="384" y="10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Freeform 64">
            <a:extLst>
              <a:ext uri="{FF2B5EF4-FFF2-40B4-BE49-F238E27FC236}">
                <a16:creationId xmlns:a16="http://schemas.microsoft.com/office/drawing/2014/main" id="{E8E665CE-0222-495A-B8A9-89E118475338}"/>
              </a:ext>
            </a:extLst>
          </p:cNvPr>
          <p:cNvSpPr>
            <a:spLocks/>
          </p:cNvSpPr>
          <p:nvPr/>
        </p:nvSpPr>
        <p:spPr bwMode="auto">
          <a:xfrm>
            <a:off x="4575175" y="5024438"/>
            <a:ext cx="88900" cy="215900"/>
          </a:xfrm>
          <a:custGeom>
            <a:avLst/>
            <a:gdLst>
              <a:gd name="T0" fmla="*/ 0 w 56"/>
              <a:gd name="T1" fmla="*/ 2147483646 h 136"/>
              <a:gd name="T2" fmla="*/ 0 w 56"/>
              <a:gd name="T3" fmla="*/ 0 h 136"/>
              <a:gd name="T4" fmla="*/ 2147483646 w 56"/>
              <a:gd name="T5" fmla="*/ 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36">
                <a:moveTo>
                  <a:pt x="0" y="136"/>
                </a:moveTo>
                <a:lnTo>
                  <a:pt x="0" y="0"/>
                </a:lnTo>
                <a:lnTo>
                  <a:pt x="5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Rectangle 65">
            <a:extLst>
              <a:ext uri="{FF2B5EF4-FFF2-40B4-BE49-F238E27FC236}">
                <a16:creationId xmlns:a16="http://schemas.microsoft.com/office/drawing/2014/main" id="{3143BABA-81CF-48CA-B871-F3F42DB8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5367338"/>
            <a:ext cx="511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petrii</a:t>
            </a:r>
            <a:endParaRPr lang="en-US" altLang="en-US" sz="1100" b="1" i="1"/>
          </a:p>
        </p:txBody>
      </p:sp>
      <p:sp>
        <p:nvSpPr>
          <p:cNvPr id="6202" name="Freeform 66">
            <a:extLst>
              <a:ext uri="{FF2B5EF4-FFF2-40B4-BE49-F238E27FC236}">
                <a16:creationId xmlns:a16="http://schemas.microsoft.com/office/drawing/2014/main" id="{AB61A91D-5238-4B63-BCF8-680DF69A6581}"/>
              </a:ext>
            </a:extLst>
          </p:cNvPr>
          <p:cNvSpPr>
            <a:spLocks/>
          </p:cNvSpPr>
          <p:nvPr/>
        </p:nvSpPr>
        <p:spPr bwMode="auto">
          <a:xfrm>
            <a:off x="4575175" y="5253038"/>
            <a:ext cx="876300" cy="215900"/>
          </a:xfrm>
          <a:custGeom>
            <a:avLst/>
            <a:gdLst>
              <a:gd name="T0" fmla="*/ 0 w 552"/>
              <a:gd name="T1" fmla="*/ 0 h 136"/>
              <a:gd name="T2" fmla="*/ 0 w 552"/>
              <a:gd name="T3" fmla="*/ 2147483646 h 136"/>
              <a:gd name="T4" fmla="*/ 2147483646 w 552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2" h="136">
                <a:moveTo>
                  <a:pt x="0" y="0"/>
                </a:moveTo>
                <a:lnTo>
                  <a:pt x="0" y="136"/>
                </a:lnTo>
                <a:lnTo>
                  <a:pt x="552" y="13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Freeform 67">
            <a:extLst>
              <a:ext uri="{FF2B5EF4-FFF2-40B4-BE49-F238E27FC236}">
                <a16:creationId xmlns:a16="http://schemas.microsoft.com/office/drawing/2014/main" id="{0DC1CA6D-05FF-4A24-87DB-3881B8877DFC}"/>
              </a:ext>
            </a:extLst>
          </p:cNvPr>
          <p:cNvSpPr>
            <a:spLocks/>
          </p:cNvSpPr>
          <p:nvPr/>
        </p:nvSpPr>
        <p:spPr bwMode="auto">
          <a:xfrm>
            <a:off x="4257675" y="5240338"/>
            <a:ext cx="317500" cy="177800"/>
          </a:xfrm>
          <a:custGeom>
            <a:avLst/>
            <a:gdLst>
              <a:gd name="T0" fmla="*/ 0 w 200"/>
              <a:gd name="T1" fmla="*/ 2147483646 h 112"/>
              <a:gd name="T2" fmla="*/ 0 w 200"/>
              <a:gd name="T3" fmla="*/ 0 h 112"/>
              <a:gd name="T4" fmla="*/ 2147483646 w 200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Rectangle 68">
            <a:extLst>
              <a:ext uri="{FF2B5EF4-FFF2-40B4-BE49-F238E27FC236}">
                <a16:creationId xmlns:a16="http://schemas.microsoft.com/office/drawing/2014/main" id="{04E1B346-09EC-4762-8B1A-1E3D8AAC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494338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B. ansorpii</a:t>
            </a:r>
            <a:endParaRPr lang="en-US" altLang="en-US" sz="1100" b="1" i="1"/>
          </a:p>
        </p:txBody>
      </p:sp>
      <p:sp>
        <p:nvSpPr>
          <p:cNvPr id="6205" name="Freeform 69">
            <a:extLst>
              <a:ext uri="{FF2B5EF4-FFF2-40B4-BE49-F238E27FC236}">
                <a16:creationId xmlns:a16="http://schemas.microsoft.com/office/drawing/2014/main" id="{F581D3D6-0C4D-4FF4-A855-1AF88D367302}"/>
              </a:ext>
            </a:extLst>
          </p:cNvPr>
          <p:cNvSpPr>
            <a:spLocks/>
          </p:cNvSpPr>
          <p:nvPr/>
        </p:nvSpPr>
        <p:spPr bwMode="auto">
          <a:xfrm>
            <a:off x="4257675" y="5430838"/>
            <a:ext cx="1104900" cy="165100"/>
          </a:xfrm>
          <a:custGeom>
            <a:avLst/>
            <a:gdLst>
              <a:gd name="T0" fmla="*/ 0 w 696"/>
              <a:gd name="T1" fmla="*/ 0 h 104"/>
              <a:gd name="T2" fmla="*/ 0 w 696"/>
              <a:gd name="T3" fmla="*/ 2147483646 h 104"/>
              <a:gd name="T4" fmla="*/ 2147483646 w 696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104">
                <a:moveTo>
                  <a:pt x="0" y="0"/>
                </a:moveTo>
                <a:lnTo>
                  <a:pt x="0" y="104"/>
                </a:lnTo>
                <a:lnTo>
                  <a:pt x="696" y="10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Freeform 70">
            <a:extLst>
              <a:ext uri="{FF2B5EF4-FFF2-40B4-BE49-F238E27FC236}">
                <a16:creationId xmlns:a16="http://schemas.microsoft.com/office/drawing/2014/main" id="{14BA22FF-3E4F-4FEE-8A97-2EC8A76C32A8}"/>
              </a:ext>
            </a:extLst>
          </p:cNvPr>
          <p:cNvSpPr>
            <a:spLocks/>
          </p:cNvSpPr>
          <p:nvPr/>
        </p:nvSpPr>
        <p:spPr bwMode="auto">
          <a:xfrm>
            <a:off x="623888" y="5418138"/>
            <a:ext cx="3633787" cy="177800"/>
          </a:xfrm>
          <a:custGeom>
            <a:avLst/>
            <a:gdLst>
              <a:gd name="T0" fmla="*/ 0 w 2289"/>
              <a:gd name="T1" fmla="*/ 2147483646 h 112"/>
              <a:gd name="T2" fmla="*/ 0 w 2289"/>
              <a:gd name="T3" fmla="*/ 0 h 112"/>
              <a:gd name="T4" fmla="*/ 2147483646 w 2289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9" h="112">
                <a:moveTo>
                  <a:pt x="0" y="112"/>
                </a:moveTo>
                <a:lnTo>
                  <a:pt x="0" y="0"/>
                </a:lnTo>
                <a:lnTo>
                  <a:pt x="228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7" name="Rectangle 71">
            <a:extLst>
              <a:ext uri="{FF2B5EF4-FFF2-40B4-BE49-F238E27FC236}">
                <a16:creationId xmlns:a16="http://schemas.microsoft.com/office/drawing/2014/main" id="{7BC949F4-F12D-4577-A096-E7886738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5621338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Ralstonia</a:t>
            </a:r>
            <a:endParaRPr lang="en-US" altLang="en-US" sz="1100" b="1" i="1"/>
          </a:p>
        </p:txBody>
      </p:sp>
      <p:sp>
        <p:nvSpPr>
          <p:cNvPr id="6208" name="Freeform 72">
            <a:extLst>
              <a:ext uri="{FF2B5EF4-FFF2-40B4-BE49-F238E27FC236}">
                <a16:creationId xmlns:a16="http://schemas.microsoft.com/office/drawing/2014/main" id="{288D109A-7C2C-4A70-8E1E-C6E1B6C891B1}"/>
              </a:ext>
            </a:extLst>
          </p:cNvPr>
          <p:cNvSpPr>
            <a:spLocks/>
          </p:cNvSpPr>
          <p:nvPr/>
        </p:nvSpPr>
        <p:spPr bwMode="auto">
          <a:xfrm>
            <a:off x="1563688" y="5722938"/>
            <a:ext cx="3036887" cy="63500"/>
          </a:xfrm>
          <a:custGeom>
            <a:avLst/>
            <a:gdLst>
              <a:gd name="T0" fmla="*/ 0 w 1913"/>
              <a:gd name="T1" fmla="*/ 2147483646 h 40"/>
              <a:gd name="T2" fmla="*/ 0 w 1913"/>
              <a:gd name="T3" fmla="*/ 0 h 40"/>
              <a:gd name="T4" fmla="*/ 2147483646 w 1913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13" h="40">
                <a:moveTo>
                  <a:pt x="0" y="40"/>
                </a:moveTo>
                <a:lnTo>
                  <a:pt x="0" y="0"/>
                </a:lnTo>
                <a:lnTo>
                  <a:pt x="191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9" name="Rectangle 73">
            <a:extLst>
              <a:ext uri="{FF2B5EF4-FFF2-40B4-BE49-F238E27FC236}">
                <a16:creationId xmlns:a16="http://schemas.microsoft.com/office/drawing/2014/main" id="{D35CFFEE-1B05-413C-A698-2D4074D9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5748338"/>
            <a:ext cx="823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 Burkholderia</a:t>
            </a:r>
            <a:endParaRPr lang="en-US" altLang="en-US" sz="1100" b="1" i="1"/>
          </a:p>
        </p:txBody>
      </p:sp>
      <p:sp>
        <p:nvSpPr>
          <p:cNvPr id="6210" name="Freeform 74">
            <a:extLst>
              <a:ext uri="{FF2B5EF4-FFF2-40B4-BE49-F238E27FC236}">
                <a16:creationId xmlns:a16="http://schemas.microsoft.com/office/drawing/2014/main" id="{6E067DC5-53D5-46ED-A1FD-B0005C9549CE}"/>
              </a:ext>
            </a:extLst>
          </p:cNvPr>
          <p:cNvSpPr>
            <a:spLocks/>
          </p:cNvSpPr>
          <p:nvPr/>
        </p:nvSpPr>
        <p:spPr bwMode="auto">
          <a:xfrm>
            <a:off x="1563688" y="5799138"/>
            <a:ext cx="4141787" cy="50800"/>
          </a:xfrm>
          <a:custGeom>
            <a:avLst/>
            <a:gdLst>
              <a:gd name="T0" fmla="*/ 0 w 2609"/>
              <a:gd name="T1" fmla="*/ 0 h 32"/>
              <a:gd name="T2" fmla="*/ 0 w 2609"/>
              <a:gd name="T3" fmla="*/ 2147483646 h 32"/>
              <a:gd name="T4" fmla="*/ 2147483646 w 2609"/>
              <a:gd name="T5" fmla="*/ 2147483646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9" h="32">
                <a:moveTo>
                  <a:pt x="0" y="0"/>
                </a:moveTo>
                <a:lnTo>
                  <a:pt x="0" y="32"/>
                </a:lnTo>
                <a:lnTo>
                  <a:pt x="2609" y="3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1" name="Freeform 75">
            <a:extLst>
              <a:ext uri="{FF2B5EF4-FFF2-40B4-BE49-F238E27FC236}">
                <a16:creationId xmlns:a16="http://schemas.microsoft.com/office/drawing/2014/main" id="{E9BFD5BF-343F-44C5-8117-636FEC2211CC}"/>
              </a:ext>
            </a:extLst>
          </p:cNvPr>
          <p:cNvSpPr>
            <a:spLocks/>
          </p:cNvSpPr>
          <p:nvPr/>
        </p:nvSpPr>
        <p:spPr bwMode="auto">
          <a:xfrm>
            <a:off x="623888" y="5608638"/>
            <a:ext cx="939800" cy="177800"/>
          </a:xfrm>
          <a:custGeom>
            <a:avLst/>
            <a:gdLst>
              <a:gd name="T0" fmla="*/ 0 w 592"/>
              <a:gd name="T1" fmla="*/ 0 h 112"/>
              <a:gd name="T2" fmla="*/ 0 w 592"/>
              <a:gd name="T3" fmla="*/ 2147483646 h 112"/>
              <a:gd name="T4" fmla="*/ 2147483646 w 592"/>
              <a:gd name="T5" fmla="*/ 2147483646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2" h="112">
                <a:moveTo>
                  <a:pt x="0" y="0"/>
                </a:moveTo>
                <a:lnTo>
                  <a:pt x="0" y="112"/>
                </a:lnTo>
                <a:lnTo>
                  <a:pt x="592" y="11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2" name="Line 76">
            <a:extLst>
              <a:ext uri="{FF2B5EF4-FFF2-40B4-BE49-F238E27FC236}">
                <a16:creationId xmlns:a16="http://schemas.microsoft.com/office/drawing/2014/main" id="{6D3C6606-145E-424E-8E9B-79292973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1238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3" name="Line 77">
            <a:extLst>
              <a:ext uri="{FF2B5EF4-FFF2-40B4-BE49-F238E27FC236}">
                <a16:creationId xmlns:a16="http://schemas.microsoft.com/office/drawing/2014/main" id="{22C25301-0D26-411C-99AC-3CCCE3C1C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40438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4" name="Line 78">
            <a:extLst>
              <a:ext uri="{FF2B5EF4-FFF2-40B4-BE49-F238E27FC236}">
                <a16:creationId xmlns:a16="http://schemas.microsoft.com/office/drawing/2014/main" id="{4906B58B-C969-48E6-965F-A4F439A53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8" y="6040438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" name="Rectangle 79">
            <a:extLst>
              <a:ext uri="{FF2B5EF4-FFF2-40B4-BE49-F238E27FC236}">
                <a16:creationId xmlns:a16="http://schemas.microsoft.com/office/drawing/2014/main" id="{41733A23-60DF-4AD8-BBFE-1A526B3D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6142038"/>
            <a:ext cx="271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MS Sans Serif"/>
              </a:rPr>
              <a:t>0.05</a:t>
            </a:r>
            <a:endParaRPr lang="en-US" altLang="en-US" sz="1400" b="1"/>
          </a:p>
        </p:txBody>
      </p:sp>
      <p:sp>
        <p:nvSpPr>
          <p:cNvPr id="6216" name="Text Box 120">
            <a:extLst>
              <a:ext uri="{FF2B5EF4-FFF2-40B4-BE49-F238E27FC236}">
                <a16:creationId xmlns:a16="http://schemas.microsoft.com/office/drawing/2014/main" id="{1275D72A-BE6E-4EFB-B0FF-C59415D2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978025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A) </a:t>
            </a:r>
            <a:r>
              <a:rPr lang="en-US" altLang="en-US" sz="1600"/>
              <a:t>16S rRNA</a:t>
            </a:r>
          </a:p>
        </p:txBody>
      </p:sp>
      <p:sp>
        <p:nvSpPr>
          <p:cNvPr id="6217" name="Text Box 122">
            <a:extLst>
              <a:ext uri="{FF2B5EF4-FFF2-40B4-BE49-F238E27FC236}">
                <a16:creationId xmlns:a16="http://schemas.microsoft.com/office/drawing/2014/main" id="{A941996A-4658-4D40-B1F6-DDC37D53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529138"/>
            <a:ext cx="171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B) </a:t>
            </a:r>
            <a:r>
              <a:rPr lang="en-US" altLang="en-US" sz="1600"/>
              <a:t>ATP synthase</a:t>
            </a:r>
          </a:p>
        </p:txBody>
      </p:sp>
      <p:sp>
        <p:nvSpPr>
          <p:cNvPr id="74" name="Right Bracket 7">
            <a:extLst>
              <a:ext uri="{FF2B5EF4-FFF2-40B4-BE49-F238E27FC236}">
                <a16:creationId xmlns:a16="http://schemas.microsoft.com/office/drawing/2014/main" id="{78D6037F-23AC-475A-9297-785C3F7DA14E}"/>
              </a:ext>
            </a:extLst>
          </p:cNvPr>
          <p:cNvSpPr/>
          <p:nvPr/>
        </p:nvSpPr>
        <p:spPr>
          <a:xfrm>
            <a:off x="6511925" y="1860550"/>
            <a:ext cx="44450" cy="390525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219" name="TextBox 1">
            <a:extLst>
              <a:ext uri="{FF2B5EF4-FFF2-40B4-BE49-F238E27FC236}">
                <a16:creationId xmlns:a16="http://schemas.microsoft.com/office/drawing/2014/main" id="{2CAD0746-443C-4343-915D-4C1FC3E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1882775"/>
            <a:ext cx="2028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classical bordetellae</a:t>
            </a:r>
          </a:p>
        </p:txBody>
      </p:sp>
      <p:sp>
        <p:nvSpPr>
          <p:cNvPr id="77" name="Right Bracket 7">
            <a:extLst>
              <a:ext uri="{FF2B5EF4-FFF2-40B4-BE49-F238E27FC236}">
                <a16:creationId xmlns:a16="http://schemas.microsoft.com/office/drawing/2014/main" id="{C1E307FA-A908-46CB-B93F-10F8DD91C288}"/>
              </a:ext>
            </a:extLst>
          </p:cNvPr>
          <p:cNvSpPr/>
          <p:nvPr/>
        </p:nvSpPr>
        <p:spPr>
          <a:xfrm>
            <a:off x="6572250" y="5024438"/>
            <a:ext cx="44450" cy="392112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221" name="TextBox 77">
            <a:extLst>
              <a:ext uri="{FF2B5EF4-FFF2-40B4-BE49-F238E27FC236}">
                <a16:creationId xmlns:a16="http://schemas.microsoft.com/office/drawing/2014/main" id="{BA80A630-716F-4C69-B1F2-EBE75D1A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46663"/>
            <a:ext cx="2028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classical bordetellae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319148" y="351598"/>
            <a:ext cx="882485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Presence and absence of virulence-associated key factors: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Are there similarities or trends to explain: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- host spectrum?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- infected organs?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- disease outcome?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7238" y="2432690"/>
            <a:ext cx="841127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Principal Component Analysis (PCA)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invented in 1901 by Karl Pearson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statistical procedure that converts a set of observations of possibly correlated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     variables into a set of values of linearly uncorrelated variables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     called principal components (PCs)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sz="1800" dirty="0"/>
              <a:t>Principal Components are the underlying structure in the data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PCA mostly used as a tool in exploratory data analysis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it reveals the internal structure of the data in a way that best explains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     the variance in the data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PC1 has the largest possible variance </a:t>
            </a:r>
          </a:p>
          <a:p>
            <a:pPr marL="1028700" lvl="1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accounts for as much of the variability in the data as possible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PC2 second largest variance in the data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PC3 third largest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dirty="0"/>
              <a:t>resulting PCs are uncorrelated</a:t>
            </a:r>
          </a:p>
        </p:txBody>
      </p:sp>
    </p:spTree>
    <p:extLst>
      <p:ext uri="{BB962C8B-B14F-4D97-AF65-F5344CB8AC3E}">
        <p14:creationId xmlns:p14="http://schemas.microsoft.com/office/powerpoint/2010/main" val="3087182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68617" y="299677"/>
            <a:ext cx="7783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1800" dirty="0"/>
              <a:t>based on numbers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change nucleotides to allele numbers (e.g. A=1, C=2, G=3, T=4)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here presence and absence of genes as 1 and 0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computation in R using libraries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gplots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sz="1800" dirty="0">
                <a:latin typeface="Arial (Body)"/>
                <a:cs typeface="Courier New" panose="02070309020205020404" pitchFamily="49" charset="0"/>
              </a:rPr>
              <a:t>,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gtools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3254" y="2631986"/>
          <a:ext cx="8229597" cy="3215423"/>
        </p:xfrm>
        <a:graphic>
          <a:graphicData uri="http://schemas.openxmlformats.org/drawingml/2006/table">
            <a:tbl>
              <a:tblPr/>
              <a:tblGrid>
                <a:gridCol w="624443">
                  <a:extLst>
                    <a:ext uri="{9D8B030D-6E8A-4147-A177-3AD203B41FA5}">
                      <a16:colId xmlns:a16="http://schemas.microsoft.com/office/drawing/2014/main" val="55376297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95179048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69948745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011752932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78386120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971739072"/>
                    </a:ext>
                  </a:extLst>
                </a:gridCol>
                <a:gridCol w="412142">
                  <a:extLst>
                    <a:ext uri="{9D8B030D-6E8A-4147-A177-3AD203B41FA5}">
                      <a16:colId xmlns:a16="http://schemas.microsoft.com/office/drawing/2014/main" val="4147361838"/>
                    </a:ext>
                  </a:extLst>
                </a:gridCol>
                <a:gridCol w="482582">
                  <a:extLst>
                    <a:ext uri="{9D8B030D-6E8A-4147-A177-3AD203B41FA5}">
                      <a16:colId xmlns:a16="http://schemas.microsoft.com/office/drawing/2014/main" val="1815783442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43436535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03120557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45303169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2333442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71569358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770176298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88563451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20172234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429476193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513463199"/>
                    </a:ext>
                  </a:extLst>
                </a:gridCol>
              </a:tblGrid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Species/factor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BvgAS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DNT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T2SSa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T2SSb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T2SSc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PilA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PilB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PilC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PilD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PilE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PilF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T3SS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PRN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T6SSa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T6SSb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70419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00572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34551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99760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08778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84405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150905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2178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908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B.parahu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94209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B.paraov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9839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B.pertussis1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6239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B.pertussis2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800439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B.holmesii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71765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B.hinzii1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4129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B.hinzii2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10631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B.avium197N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701820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B.trematum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7028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B.petriiJ49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00421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B.petriiJ51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72629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B.petriiDSM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336340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B.ansorpii1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55738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B.ansorpii2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9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32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66700" y="252413"/>
            <a:ext cx="85471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computation of PCA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rm(list = ls())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gplots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gdata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gtools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g&lt;-</a:t>
            </a:r>
            <a:r>
              <a:rPr lang="en-US" altLang="en-US" sz="1600" dirty="0" err="1">
                <a:latin typeface="Courier New" panose="02070309020205020404" pitchFamily="49" charset="0"/>
              </a:rPr>
              <a:t>as.matrix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read.table</a:t>
            </a:r>
            <a:r>
              <a:rPr lang="en-US" altLang="en-US" sz="1600" dirty="0">
                <a:latin typeface="Courier New" panose="02070309020205020404" pitchFamily="49" charset="0"/>
              </a:rPr>
              <a:t>("D:/Data/Virulence.txt",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=1,header=</a:t>
            </a:r>
            <a:r>
              <a:rPr lang="en-US" altLang="en-US" sz="1600" dirty="0" err="1">
                <a:latin typeface="Courier New" panose="02070309020205020404" pitchFamily="49" charset="0"/>
              </a:rPr>
              <a:t>TRUE,check.names</a:t>
            </a:r>
            <a:r>
              <a:rPr lang="en-US" altLang="en-US" sz="1600" dirty="0">
                <a:latin typeface="Courier New" panose="02070309020205020404" pitchFamily="49" charset="0"/>
              </a:rPr>
              <a:t>=TRUE,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 = "\t") ) 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h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as.matrix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dist</a:t>
            </a:r>
            <a:r>
              <a:rPr lang="en-US" altLang="en-US" sz="1600" dirty="0">
                <a:latin typeface="Courier New" panose="02070309020205020404" pitchFamily="49" charset="0"/>
              </a:rPr>
              <a:t>(g))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print(summary(pc&lt;-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princomp</a:t>
            </a:r>
            <a:r>
              <a:rPr lang="en-US" altLang="en-US" sz="1600" dirty="0">
                <a:latin typeface="Courier New" panose="02070309020205020404" pitchFamily="49" charset="0"/>
              </a:rPr>
              <a:t>(h, </a:t>
            </a:r>
            <a:r>
              <a:rPr lang="en-US" altLang="en-US" sz="1600" dirty="0" err="1">
                <a:latin typeface="Courier New" panose="02070309020205020404" pitchFamily="49" charset="0"/>
              </a:rPr>
              <a:t>cor</a:t>
            </a:r>
            <a:r>
              <a:rPr lang="en-US" altLang="en-US" sz="1600" dirty="0">
                <a:latin typeface="Courier New" panose="02070309020205020404" pitchFamily="49" charset="0"/>
              </a:rPr>
              <a:t>=T)))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pc$loadings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pc$scores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ghi1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as.table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pc$scores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ghi2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as.table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pc$loadings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write.table</a:t>
            </a:r>
            <a:r>
              <a:rPr lang="en-US" altLang="en-US" sz="1600" dirty="0">
                <a:latin typeface="Courier New" panose="02070309020205020404" pitchFamily="49" charset="0"/>
              </a:rPr>
              <a:t>(ghi1, file="D:/Data/PCA_scores.txt",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="\t",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=T, </a:t>
            </a:r>
            <a:r>
              <a:rPr lang="en-US" altLang="en-US" sz="1600" dirty="0" err="1">
                <a:latin typeface="Courier New" panose="02070309020205020404" pitchFamily="49" charset="0"/>
              </a:rPr>
              <a:t>col.names</a:t>
            </a:r>
            <a:r>
              <a:rPr lang="en-US" altLang="en-US" sz="1600" dirty="0">
                <a:latin typeface="Courier New" panose="02070309020205020404" pitchFamily="49" charset="0"/>
              </a:rPr>
              <a:t>=T)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write.table</a:t>
            </a:r>
            <a:r>
              <a:rPr lang="en-US" altLang="en-US" sz="1600" dirty="0">
                <a:latin typeface="Courier New" panose="02070309020205020404" pitchFamily="49" charset="0"/>
              </a:rPr>
              <a:t>(ghi2, file="D:/Data/PCA_loadings.txt",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="\t",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=T, </a:t>
            </a:r>
            <a:r>
              <a:rPr lang="en-US" altLang="en-US" sz="1600" dirty="0" err="1">
                <a:latin typeface="Courier New" panose="02070309020205020404" pitchFamily="49" charset="0"/>
              </a:rPr>
              <a:t>col.names</a:t>
            </a:r>
            <a:r>
              <a:rPr lang="en-US" altLang="en-US" sz="1600" dirty="0">
                <a:latin typeface="Courier New" panose="02070309020205020404" pitchFamily="49" charset="0"/>
              </a:rPr>
              <a:t>=T)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66700" y="252413"/>
            <a:ext cx="85471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Let’s walk through: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gplots</a:t>
            </a:r>
            <a:r>
              <a:rPr lang="en-US" altLang="en-US" sz="1600" dirty="0">
                <a:latin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load library (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gplots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gdata</a:t>
            </a:r>
            <a:r>
              <a:rPr lang="en-US" altLang="en-US" sz="1600" dirty="0">
                <a:latin typeface="Courier New" panose="02070309020205020404" pitchFamily="49" charset="0"/>
              </a:rPr>
              <a:t>)  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load library (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gdata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library(</a:t>
            </a:r>
            <a:r>
              <a:rPr lang="en-US" altLang="en-US" sz="1600" dirty="0" err="1">
                <a:latin typeface="Courier New" panose="02070309020205020404" pitchFamily="49" charset="0"/>
              </a:rPr>
              <a:t>gtools</a:t>
            </a:r>
            <a:r>
              <a:rPr lang="en-US" altLang="en-US" sz="1600" dirty="0">
                <a:latin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load library (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gtools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rm</a:t>
            </a:r>
            <a:r>
              <a:rPr lang="en-US" altLang="en-US" sz="1600" dirty="0">
                <a:latin typeface="Courier New" panose="02070309020205020404" pitchFamily="49" charset="0"/>
              </a:rPr>
              <a:t>(list = ls())  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empty memory, optional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g&lt;-</a:t>
            </a:r>
            <a:r>
              <a:rPr lang="en-US" altLang="en-US" sz="1600" dirty="0" err="1">
                <a:latin typeface="Courier New" panose="02070309020205020404" pitchFamily="49" charset="0"/>
              </a:rPr>
              <a:t>as.matrix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read.table</a:t>
            </a:r>
            <a:r>
              <a:rPr lang="en-US" altLang="en-US" sz="1600" dirty="0">
                <a:latin typeface="Courier New" panose="02070309020205020404" pitchFamily="49" charset="0"/>
              </a:rPr>
              <a:t>("D:/Data/Virulence.txt",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=1,header=</a:t>
            </a:r>
            <a:r>
              <a:rPr lang="en-US" altLang="en-US" sz="1600" dirty="0" err="1">
                <a:latin typeface="Courier New" panose="02070309020205020404" pitchFamily="49" charset="0"/>
              </a:rPr>
              <a:t>TRUE,check.names</a:t>
            </a:r>
            <a:r>
              <a:rPr lang="en-US" altLang="en-US" sz="1600" dirty="0">
                <a:latin typeface="Courier New" panose="02070309020205020404" pitchFamily="49" charset="0"/>
              </a:rPr>
              <a:t>=TRUE,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 = "\t") ) 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read table "D:/Data/Virulence.txt" in matrix format into file "g"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=1  - table has 1 row name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(you can have several such as strain, year, country,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header=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TRUE,check.names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=TRUE - table has headers, check that column headers are unique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 = “\t” -  columns are separated by tab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h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as.matrix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dist</a:t>
            </a:r>
            <a:r>
              <a:rPr lang="en-US" altLang="en-US" sz="1600" dirty="0">
                <a:latin typeface="Courier New" panose="02070309020205020404" pitchFamily="49" charset="0"/>
              </a:rPr>
              <a:t>(g))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make distance matrix of file g </a:t>
            </a:r>
          </a:p>
        </p:txBody>
      </p:sp>
    </p:spTree>
    <p:extLst>
      <p:ext uri="{BB962C8B-B14F-4D97-AF65-F5344CB8AC3E}">
        <p14:creationId xmlns:p14="http://schemas.microsoft.com/office/powerpoint/2010/main" val="3456274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66700" y="252413"/>
            <a:ext cx="85471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Let’s walk through: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print(summary(pc&lt;-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princomp</a:t>
            </a:r>
            <a:r>
              <a:rPr lang="en-US" altLang="en-US" sz="1600" dirty="0">
                <a:latin typeface="Courier New" panose="02070309020205020404" pitchFamily="49" charset="0"/>
              </a:rPr>
              <a:t>(h, </a:t>
            </a:r>
            <a:r>
              <a:rPr lang="en-US" altLang="en-US" sz="1600" dirty="0" err="1">
                <a:latin typeface="Courier New" panose="02070309020205020404" pitchFamily="49" charset="0"/>
              </a:rPr>
              <a:t>cor</a:t>
            </a:r>
            <a:r>
              <a:rPr lang="en-US" altLang="en-US" sz="1600" dirty="0">
                <a:latin typeface="Courier New" panose="02070309020205020404" pitchFamily="49" charset="0"/>
              </a:rPr>
              <a:t>=T)))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pc$loadings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pc$scores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run </a:t>
            </a:r>
            <a:r>
              <a:rPr lang="en-US" altLang="en-US" sz="1600" b="1" u="sng" dirty="0">
                <a:solidFill>
                  <a:srgbClr val="0000CC"/>
                </a:solidFill>
                <a:latin typeface="Courier New" panose="02070309020205020404" pitchFamily="49" charset="0"/>
              </a:rPr>
              <a:t>prin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cipal </a:t>
            </a:r>
            <a:r>
              <a:rPr lang="en-US" altLang="en-US" sz="1600" b="1" u="sng" dirty="0">
                <a:solidFill>
                  <a:srgbClr val="0000CC"/>
                </a:solidFill>
                <a:latin typeface="Courier New" panose="02070309020205020404" pitchFamily="49" charset="0"/>
              </a:rPr>
              <a:t>comp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onent analysis of file h, save as pc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print summary of data: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pc$loadings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pc$scores</a:t>
            </a:r>
            <a:endParaRPr lang="en-US" altLang="en-US" sz="1600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ghi1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as.table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pc$scores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ghi2 &lt;- </a:t>
            </a:r>
            <a:r>
              <a:rPr lang="en-US" altLang="en-US" sz="1600" dirty="0" err="1">
                <a:latin typeface="Courier New" panose="02070309020205020404" pitchFamily="49" charset="0"/>
              </a:rPr>
              <a:t>as.table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pc$loadings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output of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pc$scores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 in table format into file ghi1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output of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</a:rPr>
              <a:t>pc$loadings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 in table format into file ghi2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write.table</a:t>
            </a:r>
            <a:r>
              <a:rPr lang="en-US" altLang="en-US" sz="1600" dirty="0">
                <a:latin typeface="Courier New" panose="02070309020205020404" pitchFamily="49" charset="0"/>
              </a:rPr>
              <a:t>(ghi1, file="D:/Data/PCA_scores.txt",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="\t",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=T, </a:t>
            </a:r>
            <a:r>
              <a:rPr lang="en-US" altLang="en-US" sz="1600" dirty="0" err="1">
                <a:latin typeface="Courier New" panose="02070309020205020404" pitchFamily="49" charset="0"/>
              </a:rPr>
              <a:t>col.names</a:t>
            </a:r>
            <a:r>
              <a:rPr lang="en-US" altLang="en-US" sz="1600" dirty="0">
                <a:latin typeface="Courier New" panose="02070309020205020404" pitchFamily="49" charset="0"/>
              </a:rPr>
              <a:t>=T)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write.table</a:t>
            </a:r>
            <a:r>
              <a:rPr lang="en-US" altLang="en-US" sz="1600" dirty="0">
                <a:latin typeface="Courier New" panose="02070309020205020404" pitchFamily="49" charset="0"/>
              </a:rPr>
              <a:t>(ghi2, file="D:/Data/PCA_loadings.txt", </a:t>
            </a:r>
            <a:r>
              <a:rPr lang="en-US" altLang="en-US" sz="1600" dirty="0" err="1">
                <a:latin typeface="Courier New" panose="02070309020205020404" pitchFamily="49" charset="0"/>
              </a:rPr>
              <a:t>sep</a:t>
            </a:r>
            <a:r>
              <a:rPr lang="en-US" altLang="en-US" sz="1600" dirty="0">
                <a:latin typeface="Courier New" panose="02070309020205020404" pitchFamily="49" charset="0"/>
              </a:rPr>
              <a:t>="\t", </a:t>
            </a:r>
            <a:r>
              <a:rPr lang="en-US" altLang="en-US" sz="1600" dirty="0" err="1">
                <a:latin typeface="Courier New" panose="02070309020205020404" pitchFamily="49" charset="0"/>
              </a:rPr>
              <a:t>row.names</a:t>
            </a:r>
            <a:r>
              <a:rPr lang="en-US" altLang="en-US" sz="1600" dirty="0">
                <a:latin typeface="Courier New" panose="02070309020205020404" pitchFamily="49" charset="0"/>
              </a:rPr>
              <a:t>=T, </a:t>
            </a:r>
            <a:r>
              <a:rPr lang="en-US" altLang="en-US" sz="1600" dirty="0" err="1">
                <a:latin typeface="Courier New" panose="02070309020205020404" pitchFamily="49" charset="0"/>
              </a:rPr>
              <a:t>col.names</a:t>
            </a:r>
            <a:r>
              <a:rPr lang="en-US" altLang="en-US" sz="1600" dirty="0">
                <a:latin typeface="Courier New" panose="02070309020205020404" pitchFamily="49" charset="0"/>
              </a:rPr>
              <a:t>=T)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save ghi1 in table format as file “D:/Data/PCA_scores.txt”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fields separated by tab, file has row names and column names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</a:rPr>
              <a:t># save ghi2 in table format as file “D:/Data/PCA_loadings.txt” </a:t>
            </a:r>
          </a:p>
        </p:txBody>
      </p:sp>
    </p:spTree>
    <p:extLst>
      <p:ext uri="{BB962C8B-B14F-4D97-AF65-F5344CB8AC3E}">
        <p14:creationId xmlns:p14="http://schemas.microsoft.com/office/powerpoint/2010/main" val="398350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153" y="1148970"/>
          <a:ext cx="8229597" cy="3215423"/>
        </p:xfrm>
        <a:graphic>
          <a:graphicData uri="http://schemas.openxmlformats.org/drawingml/2006/table">
            <a:tbl>
              <a:tblPr/>
              <a:tblGrid>
                <a:gridCol w="624443">
                  <a:extLst>
                    <a:ext uri="{9D8B030D-6E8A-4147-A177-3AD203B41FA5}">
                      <a16:colId xmlns:a16="http://schemas.microsoft.com/office/drawing/2014/main" val="192505008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50841153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66732547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738069202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72762680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043718665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408676922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805894149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79640104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41738805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475158818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330393280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3476683522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150401581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92228159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4115413097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924922593"/>
                    </a:ext>
                  </a:extLst>
                </a:gridCol>
                <a:gridCol w="447362">
                  <a:extLst>
                    <a:ext uri="{9D8B030D-6E8A-4147-A177-3AD203B41FA5}">
                      <a16:colId xmlns:a16="http://schemas.microsoft.com/office/drawing/2014/main" val="2963912152"/>
                    </a:ext>
                  </a:extLst>
                </a:gridCol>
              </a:tblGrid>
              <a:tr h="13980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Comp.10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Comp.17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36180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3.940976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-0.65934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-0.35932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-0.33097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-0.78523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-0.63582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-0.33411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0.251795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-0.83729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0.111922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-0.15431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0.170636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-0.08216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0.037813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8986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3.467985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-0.26221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-0.73372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-0.2848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-0.10144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-0.71256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0.308428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-0.22728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-0.31109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-1.24364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-0.05382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0.083955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-0.1414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0.356394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-0.19073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0.076178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0.032616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9140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3.0684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0.631039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-1.6963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-0.13845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1.265976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0.149705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0.190226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-0.5807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-0.05045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-0.21447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-0.35658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-0.14436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0.076716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-0.01255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8738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2.877919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0.864665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-0.92187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-0.50047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1.548399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-0.52757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0.272852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-0.06821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-0.03708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0.741385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0.200025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-0.28327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0.32901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-0.18223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0.105868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90525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2.558964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-1.57696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0.238629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1.058568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0.560872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0.777675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-1.01252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-0.06791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0.360272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-0.21061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0.152336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-0.03566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0515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3.703721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-0.15197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-0.67054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-0.25434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0.073549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-0.37075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0.572002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0.745596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0.348163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-0.55449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-0.29786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0.186175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-0.22708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80062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3.338116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-0.49044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0.440996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-1.20112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-0.36444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0.738305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0.354975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0.271254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0.893447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-0.22867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0.262911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-0.03553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9499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B.bronch8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3.44944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0.046542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-0.74398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-0.01318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-0.81557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0.840945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-0.51252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0.391626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0.098619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0.353441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0.291786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-0.00693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0.063754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49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B.parahu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3.535931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-0.80005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-0.49297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-0.86969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0.71525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0.003884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-0.33116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0.424089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0.051217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-0.07841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0.168235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-0.73995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-0.52358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0.315321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-0.20105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93491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B.paraov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2.777047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-1.18401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-0.26294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-0.11987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-1.06511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1.975882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-0.06008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0.238236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0.190538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-0.36508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0.660132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0.324452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0.363885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-0.12001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0.127765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0.026893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04409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B.pertussis1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1.766612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-0.93116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3.810397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1.092294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-0.48526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-0.66592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-0.37389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0.495592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-0.3159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0.197566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-0.16602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0.138258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-0.03243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-0.30828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-0.64827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80559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B.pertussis2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1.042796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-0.71475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4.06178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1.310539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-0.4259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-0.61146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-0.36971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0.496295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-0.25876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0.112637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0.007457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-0.22765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0.299929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0.635849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-0.06987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8999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B.holmesii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-0.90844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0.633103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3.204297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1.568969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1.713535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1.408775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1.119641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-0.48406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0.37677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-0.36079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0.207976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-0.25971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0.060057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-0.04288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0.032629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0459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B.hinzii1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-3.76295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2.059499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0.678829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-2.13513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0.056194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0.172072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0.893481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0.445499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-0.20637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0.109606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0.198674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-0.4889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0.187332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0.252445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5272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B.hinzii2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-3.49032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2.403655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0.407988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-1.67139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0.238094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0.081278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-0.45688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0.867654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0.753546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-0.28505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0.032411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-0.05082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-0.12367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0.407449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0.390635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-0.18896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-0.30465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41173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B.avium197N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-4.11968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0.903954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1.010648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-2.19459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-1.33046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-0.10379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1.159603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-0.52777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-1.18332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0.367323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0.133672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0.006217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0.094045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0.060943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0.179615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13746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B.trematum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-3.5035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1.965244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1.057325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-0.72796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0.489283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0.188769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-1.50747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-1.4825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-0.21438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-0.10784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-0.40126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-0.10921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-0.04558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-0.05005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0.080502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81021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B.petriiJ49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-2.83216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1.640384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-1.7567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2.252418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-0.33904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-0.34345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-0.36313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-0.09977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0.891021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0.506595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-0.09372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-0.19309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0.043179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447070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B.petriiJ51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-3.55346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1.498028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-1.8962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2.036387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-0.63167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-0.30027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0.132559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0.176598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0.17416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0.084028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0.128442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0.011786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-0.05385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0.200129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0.255819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-0.17234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0.291509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670537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B.petriiDSM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-3.71508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0.948995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-1.67945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1.984304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-0.75985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-0.37029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0.550464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0.119218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0.274471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0.107291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-1.00195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-0.38378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0.025422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-0.11243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-0.14713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0.119742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-0.11404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24164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B.ansorpii1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-4.89809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-5.10786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-0.76678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-0.41503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0.589317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-0.08374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0.020922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0.006431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-0.01095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0.028432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-0.03379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0.036317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-0.07135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-0.1765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-0.02777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-0.55157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49480"/>
                  </a:ext>
                </a:extLst>
              </a:tr>
              <a:tr h="139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B.ansorpii2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-4.74422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-4.59526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-0.93764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-0.29775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0.562071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-0.0703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-0.20664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0.116131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0.01294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0.011119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0.140955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-0.08477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-0.02136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0.10169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0.168743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0.035767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0.582183</a:t>
                      </a:r>
                    </a:p>
                  </a:txBody>
                  <a:tcPr marL="6990" marR="6990" marT="69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632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176349" y="344500"/>
            <a:ext cx="446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  <a:r>
              <a:rPr lang="en-US" sz="2400" dirty="0" err="1"/>
              <a:t>PCA_scores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0520" y="4833257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Load in Excel and plot pairwise</a:t>
            </a:r>
          </a:p>
        </p:txBody>
      </p:sp>
    </p:spTree>
    <p:extLst>
      <p:ext uri="{BB962C8B-B14F-4D97-AF65-F5344CB8AC3E}">
        <p14:creationId xmlns:p14="http://schemas.microsoft.com/office/powerpoint/2010/main" val="3571995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075" y="123825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A  Species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39713" y="5543550"/>
            <a:ext cx="86820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Supplementary Figure 4.  Principal Component Analysis of presence/absence of virulence-associated factors in Bordetella genomes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by A) </a:t>
            </a:r>
            <a:r>
              <a:rPr lang="en-US" altLang="en-US" sz="1200" b="1" i="1">
                <a:latin typeface="Times New Roman" panose="02020603050405020304" pitchFamily="18" charset="0"/>
              </a:rPr>
              <a:t>Bordetella</a:t>
            </a:r>
            <a:r>
              <a:rPr lang="en-US" altLang="en-US" sz="1200" b="1">
                <a:latin typeface="Times New Roman" panose="02020603050405020304" pitchFamily="18" charset="0"/>
              </a:rPr>
              <a:t> species; B) host and disease.</a:t>
            </a:r>
            <a:r>
              <a:rPr lang="en-US" altLang="en-US" sz="1200">
                <a:latin typeface="Times New Roman" panose="02020603050405020304" pitchFamily="18" charset="0"/>
              </a:rPr>
              <a:t>  The genomes from each species were grouped by presence/absence of individual factors,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and any unique combination of factors was analyzed as separate data entry resulting in several data points per species.  PC1 divides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classical from the non-classical species,  PC2 isolates </a:t>
            </a:r>
            <a:r>
              <a:rPr lang="en-US" altLang="en-US" sz="1200" i="1">
                <a:latin typeface="Times New Roman" panose="02020603050405020304" pitchFamily="18" charset="0"/>
              </a:rPr>
              <a:t>B. ansorpii</a:t>
            </a:r>
            <a:r>
              <a:rPr lang="en-US" altLang="en-US" sz="1200">
                <a:latin typeface="Times New Roman" panose="02020603050405020304" pitchFamily="18" charset="0"/>
              </a:rPr>
              <a:t>,  and PC3 separates the genomes of the human-restricted </a:t>
            </a:r>
            <a:r>
              <a:rPr lang="en-US" altLang="en-US" sz="1200" i="1">
                <a:latin typeface="Times New Roman" panose="02020603050405020304" pitchFamily="18" charset="0"/>
              </a:rPr>
              <a:t>B. pertussis</a:t>
            </a:r>
            <a:r>
              <a:rPr lang="en-US" altLang="en-US" sz="1200">
                <a:latin typeface="Times New Roman" panose="02020603050405020304" pitchFamily="18" charset="0"/>
              </a:rPr>
              <a:t>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B. holmesii</a:t>
            </a:r>
            <a:r>
              <a:rPr lang="en-US" altLang="en-US" sz="1200">
                <a:latin typeface="Times New Roman" panose="02020603050405020304" pitchFamily="18" charset="0"/>
              </a:rPr>
              <a:t> from those of the other species. Bb </a:t>
            </a:r>
            <a:r>
              <a:rPr lang="en-US" altLang="en-US" sz="1200" i="1">
                <a:latin typeface="Times New Roman" panose="02020603050405020304" pitchFamily="18" charset="0"/>
              </a:rPr>
              <a:t>B. bronchiseptica</a:t>
            </a:r>
            <a:r>
              <a:rPr lang="en-US" altLang="en-US" sz="1200">
                <a:latin typeface="Times New Roman" panose="02020603050405020304" pitchFamily="18" charset="0"/>
              </a:rPr>
              <a:t>; Bpp </a:t>
            </a:r>
            <a:r>
              <a:rPr lang="en-US" altLang="en-US" sz="1200" i="1">
                <a:latin typeface="Times New Roman" panose="02020603050405020304" pitchFamily="18" charset="0"/>
              </a:rPr>
              <a:t>B. parapertussis</a:t>
            </a:r>
            <a:r>
              <a:rPr lang="en-US" altLang="en-US" sz="1200">
                <a:latin typeface="Times New Roman" panose="02020603050405020304" pitchFamily="18" charset="0"/>
              </a:rPr>
              <a:t>; Bp </a:t>
            </a:r>
            <a:r>
              <a:rPr lang="en-US" altLang="en-US" sz="1200" i="1">
                <a:latin typeface="Times New Roman" panose="02020603050405020304" pitchFamily="18" charset="0"/>
              </a:rPr>
              <a:t>B. pertussis</a:t>
            </a:r>
            <a:r>
              <a:rPr lang="en-US" altLang="en-US" sz="1200">
                <a:latin typeface="Times New Roman" panose="02020603050405020304" pitchFamily="18" charset="0"/>
              </a:rPr>
              <a:t>; Bhl </a:t>
            </a:r>
            <a:r>
              <a:rPr lang="en-US" altLang="en-US" sz="1200" i="1">
                <a:latin typeface="Times New Roman" panose="02020603050405020304" pitchFamily="18" charset="0"/>
              </a:rPr>
              <a:t>B. holmesii</a:t>
            </a:r>
            <a:r>
              <a:rPr lang="en-US" altLang="en-US" sz="1200">
                <a:latin typeface="Times New Roman" panose="02020603050405020304" pitchFamily="18" charset="0"/>
              </a:rPr>
              <a:t>; Bhz </a:t>
            </a:r>
            <a:r>
              <a:rPr lang="en-US" altLang="en-US" sz="1200" i="1">
                <a:latin typeface="Times New Roman" panose="02020603050405020304" pitchFamily="18" charset="0"/>
              </a:rPr>
              <a:t>B. hinzii</a:t>
            </a:r>
            <a:r>
              <a:rPr lang="en-US" altLang="en-US" sz="12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Bav </a:t>
            </a:r>
            <a:r>
              <a:rPr lang="en-US" altLang="en-US" sz="1200" i="1">
                <a:latin typeface="Times New Roman" panose="02020603050405020304" pitchFamily="18" charset="0"/>
              </a:rPr>
              <a:t>B. avium</a:t>
            </a:r>
            <a:r>
              <a:rPr lang="en-US" altLang="en-US" sz="1200">
                <a:latin typeface="Times New Roman" panose="02020603050405020304" pitchFamily="18" charset="0"/>
              </a:rPr>
              <a:t>; Bt </a:t>
            </a:r>
            <a:r>
              <a:rPr lang="en-US" altLang="en-US" sz="1200" i="1">
                <a:latin typeface="Times New Roman" panose="02020603050405020304" pitchFamily="18" charset="0"/>
              </a:rPr>
              <a:t>B. trematum</a:t>
            </a:r>
            <a:r>
              <a:rPr lang="en-US" altLang="en-US" sz="1200">
                <a:latin typeface="Times New Roman" panose="02020603050405020304" pitchFamily="18" charset="0"/>
              </a:rPr>
              <a:t>; Bpet </a:t>
            </a:r>
            <a:r>
              <a:rPr lang="en-US" altLang="en-US" sz="1200" i="1">
                <a:latin typeface="Times New Roman" panose="02020603050405020304" pitchFamily="18" charset="0"/>
              </a:rPr>
              <a:t>B. petrii</a:t>
            </a:r>
            <a:r>
              <a:rPr lang="en-US" altLang="en-US" sz="1200">
                <a:latin typeface="Times New Roman" panose="02020603050405020304" pitchFamily="18" charset="0"/>
              </a:rPr>
              <a:t>; Ban </a:t>
            </a:r>
            <a:r>
              <a:rPr lang="en-US" altLang="en-US" sz="1200" i="1">
                <a:latin typeface="Times New Roman" panose="02020603050405020304" pitchFamily="18" charset="0"/>
              </a:rPr>
              <a:t>B. ansorpii</a:t>
            </a:r>
            <a:r>
              <a:rPr lang="en-US" altLang="en-US" sz="1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9075" y="2900363"/>
            <a:ext cx="235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  Host and disease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28625" y="433388"/>
          <a:ext cx="3665538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Chart" r:id="rId3" imgW="6286383" imgH="3857621" progId="Excel.Chart.8">
                  <p:embed/>
                </p:oleObj>
              </mc:Choice>
              <mc:Fallback>
                <p:oleObj name="Chart" r:id="rId3" imgW="6286383" imgH="3857621" progId="Excel.Chart.8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33388"/>
                        <a:ext cx="3665538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400550" y="433388"/>
          <a:ext cx="365601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Chart" r:id="rId5" imgW="6286383" imgH="3867068" progId="Excel.Chart.8">
                  <p:embed/>
                </p:oleObj>
              </mc:Choice>
              <mc:Fallback>
                <p:oleObj name="Chart" r:id="rId5" imgW="6286383" imgH="3867068" progId="Excel.Chart.8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33388"/>
                        <a:ext cx="365601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28625" y="3219450"/>
          <a:ext cx="366553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Chart" r:id="rId7" imgW="6314997" imgH="3867068" progId="Excel.Chart.8">
                  <p:embed/>
                </p:oleObj>
              </mc:Choice>
              <mc:Fallback>
                <p:oleObj name="Chart" r:id="rId7" imgW="6314997" imgH="3867068" progId="Excel.Chart.8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19450"/>
                        <a:ext cx="3665538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400550" y="3219450"/>
          <a:ext cx="36607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Chart" r:id="rId9" imgW="6324715" imgH="3876786" progId="Excel.Chart.8">
                  <p:embed/>
                </p:oleObj>
              </mc:Choice>
              <mc:Fallback>
                <p:oleObj name="Chart" r:id="rId9" imgW="6324715" imgH="3876786" progId="Excel.Chart.8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219450"/>
                        <a:ext cx="366077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09" y="192486"/>
            <a:ext cx="8959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from human genetics: </a:t>
            </a:r>
          </a:p>
          <a:p>
            <a:pPr algn="ctr"/>
            <a:r>
              <a:rPr lang="en-US" sz="2300" dirty="0"/>
              <a:t>Allele frequencies of 95 </a:t>
            </a:r>
            <a:r>
              <a:rPr lang="en-US" sz="2300" dirty="0" err="1"/>
              <a:t>allozymes</a:t>
            </a:r>
            <a:r>
              <a:rPr lang="en-US" sz="2300" dirty="0"/>
              <a:t> in Europe and the Middle East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44" y="1516528"/>
            <a:ext cx="4032699" cy="5053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105" y="1183341"/>
            <a:ext cx="2151530" cy="5563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58216" y="2099433"/>
            <a:ext cx="2485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Clinal</a:t>
            </a:r>
            <a:r>
              <a:rPr lang="en-US" sz="1800" dirty="0"/>
              <a:t> gradients in principal components 1–3 in </a:t>
            </a:r>
            <a:r>
              <a:rPr lang="en-US" sz="1800" dirty="0" err="1"/>
              <a:t>allozyme</a:t>
            </a:r>
            <a:r>
              <a:rPr lang="en-US" sz="1800" dirty="0"/>
              <a:t> allele frequencies in Europeans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7785" y="5410798"/>
            <a:ext cx="208621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Piazza et al., (1995).</a:t>
            </a:r>
          </a:p>
          <a:p>
            <a:r>
              <a:rPr lang="en-US" sz="1100" b="1" i="0" u="none" strike="noStrike" baseline="0" dirty="0"/>
              <a:t>Genetics and the origin</a:t>
            </a:r>
          </a:p>
          <a:p>
            <a:r>
              <a:rPr lang="en-US" sz="1100" b="1" i="0" u="none" strike="noStrike" baseline="0" dirty="0"/>
              <a:t>of European languages</a:t>
            </a:r>
          </a:p>
          <a:p>
            <a:r>
              <a:rPr lang="pl-PL" sz="1100" b="1" dirty="0"/>
              <a:t>Proc. Natl. Acad. Sci. USA</a:t>
            </a:r>
          </a:p>
          <a:p>
            <a:r>
              <a:rPr lang="nl-NL" sz="1100" b="1" dirty="0"/>
              <a:t>Vol. 92, pp. 5836-5840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69581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09" y="192486"/>
            <a:ext cx="89595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from human genetics and the human stomach bacterium </a:t>
            </a:r>
            <a:r>
              <a:rPr lang="en-US" sz="2400" i="1" dirty="0"/>
              <a:t>Helicobacter pylori</a:t>
            </a:r>
            <a:r>
              <a:rPr lang="en-US" sz="2400" dirty="0"/>
              <a:t>: </a:t>
            </a:r>
            <a:r>
              <a:rPr lang="en-US" sz="2300" dirty="0"/>
              <a:t>Allele frequencies of 95 allozymes and </a:t>
            </a:r>
            <a:r>
              <a:rPr lang="en-US" sz="2300" i="1" dirty="0"/>
              <a:t>H. pylori</a:t>
            </a:r>
            <a:r>
              <a:rPr lang="en-US" sz="2300" dirty="0"/>
              <a:t> gene sequences in Europe and the Middle East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44" y="1516528"/>
            <a:ext cx="4032699" cy="5053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8216" y="2099433"/>
            <a:ext cx="2485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Clinal</a:t>
            </a:r>
            <a:r>
              <a:rPr lang="en-US" sz="1800" dirty="0"/>
              <a:t> gradients in principal components 1–3 in </a:t>
            </a:r>
            <a:r>
              <a:rPr lang="en-US" sz="1800" dirty="0" err="1"/>
              <a:t>allozyme</a:t>
            </a:r>
            <a:r>
              <a:rPr lang="en-US" sz="1800" dirty="0"/>
              <a:t> allele frequencies in Europeans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410798"/>
            <a:ext cx="228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Linz et al., (2007).</a:t>
            </a:r>
          </a:p>
          <a:p>
            <a:r>
              <a:rPr lang="en-US" sz="1100" b="1" i="0" u="none" strike="noStrike" baseline="0" dirty="0"/>
              <a:t>An African origin for the intimate association</a:t>
            </a:r>
          </a:p>
          <a:p>
            <a:r>
              <a:rPr lang="en-US" sz="1100" b="1" i="0" u="none" strike="noStrike" baseline="0" dirty="0"/>
              <a:t>between humans and </a:t>
            </a:r>
            <a:r>
              <a:rPr lang="en-US" sz="1100" b="1" i="1" u="none" strike="noStrike" baseline="0" dirty="0"/>
              <a:t>Helicobacter pylori</a:t>
            </a:r>
          </a:p>
          <a:p>
            <a:r>
              <a:rPr lang="en-US" sz="1100" b="1" dirty="0"/>
              <a:t>Nature </a:t>
            </a:r>
            <a:r>
              <a:rPr lang="nl-NL" sz="1100" b="1" dirty="0"/>
              <a:t>Vol. 445, pp. 915-918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2236465"/>
            <a:ext cx="2627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Similar </a:t>
            </a:r>
            <a:r>
              <a:rPr lang="en-US" sz="1800" dirty="0" err="1"/>
              <a:t>clinal</a:t>
            </a:r>
            <a:r>
              <a:rPr lang="en-US" sz="1800" dirty="0"/>
              <a:t> gradients between principal components 1–3 in European </a:t>
            </a:r>
            <a:r>
              <a:rPr lang="en-US" sz="1800" i="1" dirty="0"/>
              <a:t>H. pylori </a:t>
            </a:r>
            <a:r>
              <a:rPr lang="en-US" sz="1800" dirty="0"/>
              <a:t>and humans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429AA-50AF-4822-873E-45D80CF7A94F}"/>
              </a:ext>
            </a:extLst>
          </p:cNvPr>
          <p:cNvSpPr/>
          <p:nvPr/>
        </p:nvSpPr>
        <p:spPr>
          <a:xfrm>
            <a:off x="7057785" y="5410798"/>
            <a:ext cx="208621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Piazza et al., (1995).</a:t>
            </a:r>
          </a:p>
          <a:p>
            <a:r>
              <a:rPr lang="en-US" sz="1100" b="1" i="0" u="none" strike="noStrike" baseline="0" dirty="0"/>
              <a:t>Genetics and the origin</a:t>
            </a:r>
          </a:p>
          <a:p>
            <a:r>
              <a:rPr lang="en-US" sz="1100" b="1" i="0" u="none" strike="noStrike" baseline="0" dirty="0"/>
              <a:t>of European languages</a:t>
            </a:r>
          </a:p>
          <a:p>
            <a:r>
              <a:rPr lang="pl-PL" sz="1100" b="1" dirty="0"/>
              <a:t>Proc. Natl. Acad. Sci. USA</a:t>
            </a:r>
          </a:p>
          <a:p>
            <a:r>
              <a:rPr lang="nl-NL" sz="1100" b="1" dirty="0"/>
              <a:t>Vol. 92, pp. 5836-5840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2745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09" y="192486"/>
            <a:ext cx="895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PCA of gene sequences from H. </a:t>
            </a:r>
            <a:r>
              <a:rPr lang="en-US" sz="2400" i="1" dirty="0"/>
              <a:t>pylori</a:t>
            </a:r>
            <a:r>
              <a:rPr lang="en-US" sz="2400" dirty="0"/>
              <a:t> in Europe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56"/>
          <a:stretch/>
        </p:blipFill>
        <p:spPr>
          <a:xfrm>
            <a:off x="628927" y="1293691"/>
            <a:ext cx="2203629" cy="5053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EAD226-43F3-4CE7-A82C-70C9D84AB715}"/>
              </a:ext>
            </a:extLst>
          </p:cNvPr>
          <p:cNvSpPr txBox="1"/>
          <p:nvPr/>
        </p:nvSpPr>
        <p:spPr>
          <a:xfrm>
            <a:off x="2953121" y="1025090"/>
            <a:ext cx="617348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concatenated MLST sequences of </a:t>
            </a:r>
            <a:r>
              <a:rPr lang="en-US" sz="1800" i="1" dirty="0"/>
              <a:t>H. pylori</a:t>
            </a:r>
            <a:endParaRPr lang="en-US" sz="1800" dirty="0"/>
          </a:p>
          <a:p>
            <a:r>
              <a:rPr lang="en-US" sz="1800" dirty="0"/>
              <a:t>     sampled from patients at multiple locations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grouped by sampling location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changed nucleotides to allele numbers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ran PCA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subjected data from each individual PC to </a:t>
            </a:r>
          </a:p>
          <a:p>
            <a:r>
              <a:rPr lang="en-US" sz="1800" dirty="0"/>
              <a:t>    spatial autocorrelation analysis in GS+ 7.0 </a:t>
            </a:r>
          </a:p>
          <a:p>
            <a:r>
              <a:rPr lang="en-US" sz="1800" dirty="0"/>
              <a:t>    (</a:t>
            </a:r>
            <a:r>
              <a:rPr lang="en-US" sz="1800" dirty="0" err="1"/>
              <a:t>Geostatistics</a:t>
            </a:r>
            <a:r>
              <a:rPr lang="en-US" sz="1800" dirty="0"/>
              <a:t> software for the Environmental Sciences) </a:t>
            </a:r>
          </a:p>
          <a:p>
            <a:r>
              <a:rPr lang="en-US" sz="1800" dirty="0"/>
              <a:t>-   extrapolated data points throughout the grid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plotted onto a synthetic map of Europe using </a:t>
            </a:r>
            <a:r>
              <a:rPr lang="en-US" sz="1800" dirty="0" err="1"/>
              <a:t>arcGIS</a:t>
            </a:r>
            <a:r>
              <a:rPr lang="en-US" sz="1800" dirty="0"/>
              <a:t> 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clines originally interpreted as genetic signatures </a:t>
            </a:r>
          </a:p>
          <a:p>
            <a:r>
              <a:rPr lang="en-US" sz="1800" dirty="0"/>
              <a:t>    of episodic migratory events:</a:t>
            </a:r>
          </a:p>
          <a:p>
            <a:r>
              <a:rPr lang="en-US" sz="1800" dirty="0"/>
              <a:t>    PC1: spread of agriculture from Middle East to Europe</a:t>
            </a:r>
          </a:p>
          <a:p>
            <a:r>
              <a:rPr lang="en-US" sz="1800" dirty="0"/>
              <a:t>    PC2: introgression of Uralic speaking peoples </a:t>
            </a:r>
          </a:p>
          <a:p>
            <a:r>
              <a:rPr lang="en-US" sz="1800" dirty="0"/>
              <a:t>    from northern Siberia into northern Europe </a:t>
            </a:r>
          </a:p>
          <a:p>
            <a:r>
              <a:rPr lang="en-US" sz="1800" dirty="0"/>
              <a:t>    (Lapps, Finns, Estonians, Hungarians) </a:t>
            </a:r>
          </a:p>
          <a:p>
            <a:r>
              <a:rPr lang="en-US" sz="1800" dirty="0"/>
              <a:t>    PC3: Spread of the Kurgan culture (pastoral nomads)</a:t>
            </a:r>
          </a:p>
          <a:p>
            <a:r>
              <a:rPr lang="en-US" sz="1800" dirty="0"/>
              <a:t>    from Eurasian steppes after domestication of the horse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198F4D-0FF6-43FF-BB26-D7812D53C25B}"/>
              </a:ext>
            </a:extLst>
          </p:cNvPr>
          <p:cNvSpPr/>
          <p:nvPr/>
        </p:nvSpPr>
        <p:spPr>
          <a:xfrm>
            <a:off x="1926181" y="2748522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ED31D-1334-4780-9252-179382509764}"/>
              </a:ext>
            </a:extLst>
          </p:cNvPr>
          <p:cNvSpPr/>
          <p:nvPr/>
        </p:nvSpPr>
        <p:spPr>
          <a:xfrm>
            <a:off x="814138" y="2348472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72E1E8-EEEA-4C21-B031-F2F9C1B8ACC9}"/>
              </a:ext>
            </a:extLst>
          </p:cNvPr>
          <p:cNvSpPr/>
          <p:nvPr/>
        </p:nvSpPr>
        <p:spPr>
          <a:xfrm>
            <a:off x="1083218" y="1998428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588F17-9FA8-4E18-BA11-4DEFB5988289}"/>
              </a:ext>
            </a:extLst>
          </p:cNvPr>
          <p:cNvSpPr/>
          <p:nvPr/>
        </p:nvSpPr>
        <p:spPr>
          <a:xfrm>
            <a:off x="814137" y="2503253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2956A2-7832-4360-AD59-DE29A5744F82}"/>
              </a:ext>
            </a:extLst>
          </p:cNvPr>
          <p:cNvSpPr/>
          <p:nvPr/>
        </p:nvSpPr>
        <p:spPr>
          <a:xfrm>
            <a:off x="1749968" y="2467535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C05EA5-1D98-4318-A0AD-A693D790DF8E}"/>
              </a:ext>
            </a:extLst>
          </p:cNvPr>
          <p:cNvSpPr/>
          <p:nvPr/>
        </p:nvSpPr>
        <p:spPr>
          <a:xfrm>
            <a:off x="1176087" y="2003191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3421E5-106C-4B8D-8066-E5D5CD02D0DC}"/>
              </a:ext>
            </a:extLst>
          </p:cNvPr>
          <p:cNvSpPr/>
          <p:nvPr/>
        </p:nvSpPr>
        <p:spPr>
          <a:xfrm>
            <a:off x="866524" y="1955566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A2EA3D-31EC-407A-AD6A-D00E37056274}"/>
              </a:ext>
            </a:extLst>
          </p:cNvPr>
          <p:cNvSpPr/>
          <p:nvPr/>
        </p:nvSpPr>
        <p:spPr>
          <a:xfrm>
            <a:off x="1861887" y="2658034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B3A76B-2C39-40BB-ACE3-533DFB436955}"/>
              </a:ext>
            </a:extLst>
          </p:cNvPr>
          <p:cNvSpPr/>
          <p:nvPr/>
        </p:nvSpPr>
        <p:spPr>
          <a:xfrm>
            <a:off x="1845219" y="2734235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3341E-AE87-4BA3-9C47-CF7ABFD437C8}"/>
              </a:ext>
            </a:extLst>
          </p:cNvPr>
          <p:cNvSpPr/>
          <p:nvPr/>
        </p:nvSpPr>
        <p:spPr>
          <a:xfrm>
            <a:off x="1237999" y="2336566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93EC4-31A2-43BD-B82E-4AAD7122784B}"/>
              </a:ext>
            </a:extLst>
          </p:cNvPr>
          <p:cNvSpPr/>
          <p:nvPr/>
        </p:nvSpPr>
        <p:spPr>
          <a:xfrm>
            <a:off x="1554706" y="1622191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73DA19-D542-4A5E-93BB-9B163AA444FF}"/>
              </a:ext>
            </a:extLst>
          </p:cNvPr>
          <p:cNvSpPr/>
          <p:nvPr/>
        </p:nvSpPr>
        <p:spPr>
          <a:xfrm>
            <a:off x="1778543" y="2122253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8B874-876F-45DF-B735-B6044318D43A}"/>
              </a:ext>
            </a:extLst>
          </p:cNvPr>
          <p:cNvSpPr/>
          <p:nvPr/>
        </p:nvSpPr>
        <p:spPr>
          <a:xfrm>
            <a:off x="1719012" y="1719822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8B6E93-9C88-487A-BE18-CECE6559792E}"/>
              </a:ext>
            </a:extLst>
          </p:cNvPr>
          <p:cNvSpPr/>
          <p:nvPr/>
        </p:nvSpPr>
        <p:spPr>
          <a:xfrm>
            <a:off x="1861887" y="1929372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187388-2533-4702-9EBD-E00DEB038810}"/>
              </a:ext>
            </a:extLst>
          </p:cNvPr>
          <p:cNvSpPr/>
          <p:nvPr/>
        </p:nvSpPr>
        <p:spPr>
          <a:xfrm>
            <a:off x="1559469" y="2041291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9863DE-5E7F-4363-83D3-77D403EDA9B1}"/>
              </a:ext>
            </a:extLst>
          </p:cNvPr>
          <p:cNvSpPr/>
          <p:nvPr/>
        </p:nvSpPr>
        <p:spPr>
          <a:xfrm>
            <a:off x="1535655" y="1750778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071EC4-946B-4131-8B9D-FBE54F9F1AA6}"/>
              </a:ext>
            </a:extLst>
          </p:cNvPr>
          <p:cNvSpPr/>
          <p:nvPr/>
        </p:nvSpPr>
        <p:spPr>
          <a:xfrm>
            <a:off x="1288006" y="1765066"/>
            <a:ext cx="45719" cy="46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C557095-CD2E-4AD7-8AF2-A82D0C8CA5C5}"/>
              </a:ext>
            </a:extLst>
          </p:cNvPr>
          <p:cNvSpPr>
            <a:spLocks/>
          </p:cNvSpPr>
          <p:nvPr/>
        </p:nvSpPr>
        <p:spPr bwMode="auto">
          <a:xfrm>
            <a:off x="122238" y="122238"/>
            <a:ext cx="77644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Bordetella genomes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39D29A6-C195-4586-A421-174C8AD9D864}"/>
              </a:ext>
            </a:extLst>
          </p:cNvPr>
          <p:cNvSpPr>
            <a:spLocks/>
          </p:cNvSpPr>
          <p:nvPr/>
        </p:nvSpPr>
        <p:spPr bwMode="auto">
          <a:xfrm>
            <a:off x="407988" y="1312863"/>
            <a:ext cx="58388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95 classical bordetellae: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58 </a:t>
            </a:r>
            <a:r>
              <a:rPr lang="en-US" altLang="en-US" sz="2000" i="1">
                <a:cs typeface="Times New Roman" panose="02020603050405020304" pitchFamily="18" charset="0"/>
              </a:rPr>
              <a:t>B. bronchiseptica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  2 </a:t>
            </a:r>
            <a:r>
              <a:rPr lang="en-US" altLang="en-US" sz="2000" i="1">
                <a:cs typeface="Times New Roman" panose="02020603050405020304" pitchFamily="18" charset="0"/>
              </a:rPr>
              <a:t>B. parapertussis</a:t>
            </a:r>
          </a:p>
          <a:p>
            <a:pPr lvl="1" eaLnBrk="1" hangingPunct="1"/>
            <a:r>
              <a:rPr lang="en-US" altLang="en-US" sz="2000">
                <a:cs typeface="Times New Roman" panose="02020603050405020304" pitchFamily="18" charset="0"/>
              </a:rPr>
              <a:t>34 </a:t>
            </a:r>
            <a:r>
              <a:rPr lang="en-US" altLang="en-US" sz="2000" i="1">
                <a:cs typeface="Times New Roman" panose="02020603050405020304" pitchFamily="18" charset="0"/>
              </a:rPr>
              <a:t>B. pertussis</a:t>
            </a:r>
            <a:endParaRPr lang="en-US" altLang="en-US" i="1">
              <a:cs typeface="Times New Roman" panose="02020603050405020304" pitchFamily="18" charset="0"/>
            </a:endParaRP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37D1D3DE-2746-4B86-887D-6E9C3A23CD47}"/>
              </a:ext>
            </a:extLst>
          </p:cNvPr>
          <p:cNvSpPr txBox="1">
            <a:spLocks/>
          </p:cNvSpPr>
          <p:nvPr/>
        </p:nvSpPr>
        <p:spPr bwMode="auto">
          <a:xfrm>
            <a:off x="407988" y="3352800"/>
            <a:ext cx="4394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ea typeface="MS PGothic" panose="020B0600070205080204" pitchFamily="34" charset="-128"/>
                <a:cs typeface="Times New Roman" panose="02020603050405020304" pitchFamily="18" charset="0"/>
              </a:rPr>
              <a:t>34 non-classical bordetellae: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18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holmesii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  6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hinzii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  1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avium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  4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trematum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  2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ansorpii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cs typeface="Times New Roman" panose="02020603050405020304" pitchFamily="18" charset="0"/>
              </a:rPr>
              <a:t>  3 </a:t>
            </a:r>
            <a:r>
              <a:rPr lang="en-US" altLang="en-US" sz="2000" i="1">
                <a:ea typeface="MS PGothic" panose="020B0600070205080204" pitchFamily="34" charset="-128"/>
                <a:cs typeface="Times New Roman" panose="02020603050405020304" pitchFamily="18" charset="0"/>
              </a:rPr>
              <a:t>B. petrii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02B3517-50FD-4443-AA5F-266E115AFFE2}"/>
              </a:ext>
            </a:extLst>
          </p:cNvPr>
          <p:cNvSpPr/>
          <p:nvPr/>
        </p:nvSpPr>
        <p:spPr>
          <a:xfrm>
            <a:off x="3076575" y="3802063"/>
            <a:ext cx="153988" cy="1047750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5F5D10B8-9B93-43BB-A47D-1CCF59F0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944938"/>
            <a:ext cx="42227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respiratory pathogens in animals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in immuno-compromized humans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CF55CE74-DBA5-4D3B-B025-6AC7DCC3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5630863"/>
            <a:ext cx="441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environmental / ear infection in humans</a:t>
            </a:r>
          </a:p>
        </p:txBody>
      </p:sp>
      <p:sp>
        <p:nvSpPr>
          <p:cNvPr id="2" name="Right Bracket 7">
            <a:extLst>
              <a:ext uri="{FF2B5EF4-FFF2-40B4-BE49-F238E27FC236}">
                <a16:creationId xmlns:a16="http://schemas.microsoft.com/office/drawing/2014/main" id="{8BC3EE06-3560-4F7F-BBBE-E02EECC6B882}"/>
              </a:ext>
            </a:extLst>
          </p:cNvPr>
          <p:cNvSpPr/>
          <p:nvPr/>
        </p:nvSpPr>
        <p:spPr>
          <a:xfrm>
            <a:off x="3076575" y="4979988"/>
            <a:ext cx="153988" cy="631825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1A495F10-8CFB-44A4-B64B-8BE9E4FED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5113338"/>
            <a:ext cx="3940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/>
              <a:t>wound and ear infection in humans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0EBFA66A-B20D-4B1D-AF8D-8C309F74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1978025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respiratory pathogens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animals and humans</a:t>
            </a:r>
          </a:p>
        </p:txBody>
      </p:sp>
      <p:sp>
        <p:nvSpPr>
          <p:cNvPr id="3" name="Right Bracket 7">
            <a:extLst>
              <a:ext uri="{FF2B5EF4-FFF2-40B4-BE49-F238E27FC236}">
                <a16:creationId xmlns:a16="http://schemas.microsoft.com/office/drawing/2014/main" id="{D2D7030E-823E-433D-9AFC-48A8864696C9}"/>
              </a:ext>
            </a:extLst>
          </p:cNvPr>
          <p:cNvSpPr/>
          <p:nvPr/>
        </p:nvSpPr>
        <p:spPr>
          <a:xfrm>
            <a:off x="3609975" y="1770063"/>
            <a:ext cx="153988" cy="1047750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0">
            <a:extLst>
              <a:ext uri="{FF2B5EF4-FFF2-40B4-BE49-F238E27FC236}">
                <a16:creationId xmlns:a16="http://schemas.microsoft.com/office/drawing/2014/main" id="{BED6AB41-656C-4B8B-9505-89DC0559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53" y="620187"/>
            <a:ext cx="74740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/>
              <a:t>To be continued …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6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6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/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2840B2-83F6-4A19-9DE8-6733A4A07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A1725EB-0182-4344-A098-F6CE05780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virulence-associated factors determining host specificity?</a:t>
            </a:r>
          </a:p>
          <a:p>
            <a:pPr eaLnBrk="1" hangingPunct="1"/>
            <a:r>
              <a:rPr lang="en-US" altLang="en-US"/>
              <a:t>virulence-associated factors determining disease outcome?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3665EC-EDF0-4341-907C-61C60327FC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004F81F-9767-48B0-B901-5E336A5F9A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3656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genome-wide SNP-based phylogenetic tree</a:t>
            </a:r>
          </a:p>
          <a:p>
            <a:pPr eaLnBrk="1" hangingPunct="1">
              <a:defRPr/>
            </a:pPr>
            <a:r>
              <a:rPr lang="en-US" altLang="en-US" sz="2800" dirty="0"/>
              <a:t>genome-wide presence/absence of genes</a:t>
            </a:r>
          </a:p>
          <a:p>
            <a:pPr lvl="1" eaLnBrk="1" hangingPunct="1">
              <a:defRPr/>
            </a:pPr>
            <a:r>
              <a:rPr lang="en-US" altLang="en-US" sz="2400" dirty="0"/>
              <a:t>similar evolutionary trends? </a:t>
            </a:r>
          </a:p>
          <a:p>
            <a:pPr eaLnBrk="1" hangingPunct="1">
              <a:defRPr/>
            </a:pPr>
            <a:r>
              <a:rPr lang="en-US" altLang="en-US" sz="2800" dirty="0"/>
              <a:t>Pairwise genome comparisons (ACT)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    (</a:t>
            </a:r>
            <a:r>
              <a:rPr lang="en-US" altLang="en-US" sz="2800" u="sng" dirty="0"/>
              <a:t>A</a:t>
            </a:r>
            <a:r>
              <a:rPr lang="en-US" altLang="en-US" sz="2800" dirty="0"/>
              <a:t>rtemis </a:t>
            </a:r>
            <a:r>
              <a:rPr lang="en-US" altLang="en-US" sz="2800" u="sng" dirty="0"/>
              <a:t>C</a:t>
            </a:r>
            <a:r>
              <a:rPr lang="en-US" altLang="en-US" sz="2800" dirty="0"/>
              <a:t>omparison </a:t>
            </a:r>
            <a:r>
              <a:rPr lang="en-US" altLang="en-US" sz="2800" u="sng" dirty="0"/>
              <a:t>T</a:t>
            </a:r>
            <a:r>
              <a:rPr lang="en-US" altLang="en-US" sz="2800" dirty="0"/>
              <a:t>ool)</a:t>
            </a:r>
          </a:p>
          <a:p>
            <a:pPr eaLnBrk="1" hangingPunct="1">
              <a:defRPr/>
            </a:pPr>
            <a:r>
              <a:rPr lang="en-US" altLang="en-US" sz="2800" dirty="0"/>
              <a:t>mapping of virulence-associated genes</a:t>
            </a:r>
          </a:p>
          <a:p>
            <a:pPr eaLnBrk="1" hangingPunct="1">
              <a:defRPr/>
            </a:pPr>
            <a:r>
              <a:rPr lang="en-US" altLang="en-US" sz="2800" dirty="0"/>
              <a:t>Principle Components Analysis (PCA)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531DCE86-C20A-4408-94AF-D48D32EC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5626100"/>
            <a:ext cx="595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ACT: https://www.sanger.ac.uk/science/tools/artemis-comparison-tool-act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9082897-87F3-4856-8430-25B47D67CC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Approach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C03E5E7-D398-44E9-A893-07AA734E90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genome-wide SNP-based phylogenetic tree</a:t>
            </a:r>
          </a:p>
          <a:p>
            <a:pPr eaLnBrk="1" hangingPunct="1"/>
            <a:r>
              <a:rPr lang="en-US" altLang="en-US" sz="2800" dirty="0"/>
              <a:t>align genomes</a:t>
            </a:r>
          </a:p>
          <a:p>
            <a:pPr lvl="1" eaLnBrk="1" hangingPunct="1"/>
            <a:r>
              <a:rPr lang="en-US" altLang="en-US" sz="2400" dirty="0"/>
              <a:t>align short reads against reference genome</a:t>
            </a:r>
          </a:p>
          <a:p>
            <a:pPr lvl="1" eaLnBrk="1" hangingPunct="1"/>
            <a:r>
              <a:rPr lang="en-US" altLang="en-US" sz="2400" dirty="0"/>
              <a:t>call SNPs</a:t>
            </a:r>
          </a:p>
          <a:p>
            <a:pPr lvl="1" eaLnBrk="1" hangingPunct="1"/>
            <a:r>
              <a:rPr lang="en-US" altLang="en-US" sz="2400" dirty="0"/>
              <a:t>generate consensus sequence</a:t>
            </a:r>
          </a:p>
          <a:p>
            <a:pPr lvl="1" eaLnBrk="1" hangingPunct="1"/>
            <a:r>
              <a:rPr lang="en-US" altLang="en-US" sz="2400" dirty="0"/>
              <a:t>alignment of multiple genomes</a:t>
            </a:r>
          </a:p>
          <a:p>
            <a:pPr eaLnBrk="1" hangingPunct="1"/>
            <a:r>
              <a:rPr lang="en-US" altLang="en-US" sz="2800" dirty="0"/>
              <a:t>generate phylogenetic tree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69CCCC1-572E-4280-8AA2-70F899948C67}"/>
              </a:ext>
            </a:extLst>
          </p:cNvPr>
          <p:cNvSpPr/>
          <p:nvPr/>
        </p:nvSpPr>
        <p:spPr>
          <a:xfrm>
            <a:off x="7043980" y="2286000"/>
            <a:ext cx="395206" cy="20612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D934E-A18F-4BE4-859C-832E4A06AB17}"/>
              </a:ext>
            </a:extLst>
          </p:cNvPr>
          <p:cNvSpPr txBox="1"/>
          <p:nvPr/>
        </p:nvSpPr>
        <p:spPr>
          <a:xfrm>
            <a:off x="7625167" y="2588218"/>
            <a:ext cx="12778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  <a:p>
            <a:pPr algn="ctr"/>
            <a:r>
              <a:rPr lang="en-US" sz="2800" dirty="0"/>
              <a:t>week’s</a:t>
            </a:r>
          </a:p>
          <a:p>
            <a:pPr algn="ctr"/>
            <a:r>
              <a:rPr lang="en-US" sz="2800" dirty="0"/>
              <a:t>lecture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5FD2ECC5-097C-41FD-91B1-8CAEE9F776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2347913"/>
            <a:ext cx="8686800" cy="22145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SAMPLE01C	CGTTGCTGGCCGGATTTGCGCAGCAGGCGCGCGATCTCGTGGTCGTGCGCATTGACGCCCGCCCGCGCATCGACCAGGAACACCAC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SAMPLE02A	CGCTGCTGGCCGGATTTGCGCAGCAGGCGCGCGATCTCGTGGTCGTGCGCATTGACGCCCGCCCGCGCATCGACCAGGAACACCAC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SAMPLE03T	CGCTGCTGGCCGGACTTGCGCAGCAGGCGCGCGATCTCGTGGTCGTGCGCATTGACGCCCGCCCGCGCATCGACCAGGAACACCAC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SAMPLE-04	CGCTGCTGGCCAGATTTACGGAGC----------TTTCGTGGTCGTGCGCGTTGACGCCGGCGCGCGCGTCGACCAGGAACACCAC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SAMPLE05G	CGCTGCTGGCCGGATTTGCGCAGCAGGCGGGCGATTTCGTGGTCGTGCGCGTTGATGCCGGCACGGGCATCGACCAGGAACACGAC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SAMPLE06	CGCTGCTGGCCGGACTTGCGCAGCAGGCGGGCGATCTCGTGGTCATGCGCGTTGATCCCCGCCCGCGCGTCGACCAGGAAGACCAC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SAMPLE-7A	CGCTGCTGACCGGACTTACGCAG---------------------------------------------------------------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SAMPLE08B	CGCTGCTGGCCGGACTTGCGCAACAAGCGGGCGAT-----------------------CGGCCCGGGCGTCGACCAGGAACACCAC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>
                <a:latin typeface="Courier New" panose="02070309020205020404" pitchFamily="49" charset="0"/>
              </a:rPr>
              <a:t>SAMPLE09	CGCTGCTGCCCGGACTTGCGCAACAGGCGGGCGAT--------------------------------------------ACACCAC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8E54D4F9-EF3D-4A42-8226-E9A5887C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292225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data format:  Sequence alignment in rows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Name	SEQUENCE				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73D11D5C-C2C4-473B-B28C-9E7BF7F6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494213"/>
            <a:ext cx="828992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Data format: 1 reference genome (5.3 MB), all other genomes aligned against 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Problem: missing data (dashes)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	- gene not 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	- gene so divergent that the sequence did not align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	- multiple copies of a gene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Solution: remove all positions with missing data in any of the genomes  </a:t>
            </a: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ADDF106-24AE-4867-B79C-090B7317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7221</Words>
  <Application>Microsoft Office PowerPoint</Application>
  <PresentationFormat>On-screen Show (4:3)</PresentationFormat>
  <Paragraphs>1597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(Body)</vt:lpstr>
      <vt:lpstr>Calibri</vt:lpstr>
      <vt:lpstr>Courier New</vt:lpstr>
      <vt:lpstr>MS Sans Serif</vt:lpstr>
      <vt:lpstr>Times New Roman</vt:lpstr>
      <vt:lpstr>Default Design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Approach</vt:lpstr>
      <vt:lpstr>Approach</vt:lpstr>
      <vt:lpstr>PowerPoint Presentation</vt:lpstr>
      <vt:lpstr>Approach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Bodo</dc:creator>
  <cp:lastModifiedBy>Bodo Linz</cp:lastModifiedBy>
  <cp:revision>141</cp:revision>
  <cp:lastPrinted>2019-12-03T19:43:02Z</cp:lastPrinted>
  <dcterms:created xsi:type="dcterms:W3CDTF">2015-04-29T20:57:03Z</dcterms:created>
  <dcterms:modified xsi:type="dcterms:W3CDTF">2020-02-07T22:40:24Z</dcterms:modified>
</cp:coreProperties>
</file>