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25" r:id="rId2"/>
    <p:sldId id="260" r:id="rId3"/>
    <p:sldId id="399" r:id="rId4"/>
    <p:sldId id="397" r:id="rId5"/>
    <p:sldId id="348" r:id="rId6"/>
    <p:sldId id="404" r:id="rId7"/>
    <p:sldId id="407" r:id="rId8"/>
    <p:sldId id="352" r:id="rId9"/>
    <p:sldId id="405" r:id="rId10"/>
    <p:sldId id="403" r:id="rId11"/>
    <p:sldId id="401" r:id="rId12"/>
    <p:sldId id="406" r:id="rId13"/>
    <p:sldId id="347" r:id="rId14"/>
    <p:sldId id="350" r:id="rId15"/>
    <p:sldId id="398" r:id="rId16"/>
    <p:sldId id="346" r:id="rId17"/>
    <p:sldId id="261" r:id="rId18"/>
    <p:sldId id="376" r:id="rId19"/>
    <p:sldId id="377" r:id="rId20"/>
    <p:sldId id="408" r:id="rId21"/>
    <p:sldId id="390" r:id="rId22"/>
    <p:sldId id="366" r:id="rId23"/>
    <p:sldId id="368" r:id="rId24"/>
    <p:sldId id="369" r:id="rId25"/>
    <p:sldId id="372" r:id="rId26"/>
    <p:sldId id="400" r:id="rId27"/>
    <p:sldId id="394" r:id="rId28"/>
    <p:sldId id="308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9D7A7-0AD5-4F14-81D3-D031FE6239AA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88AB-4988-440D-BADA-B6057EC41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0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1B1F4-2643-4023-BACD-FC94E13F0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4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582E-748E-4FF0-B644-FB542602CC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51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1B1F4-2643-4023-BACD-FC94E13F0A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7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1B1F4-2643-4023-BACD-FC94E13F0A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37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1B1F4-2643-4023-BACD-FC94E13F0A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89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1B1F4-2643-4023-BACD-FC94E13F0A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7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1B1F4-2643-4023-BACD-FC94E13F0A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09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1B1F4-2643-4023-BACD-FC94E13F0A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1B1F4-2643-4023-BACD-FC94E13F0A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1B1F4-2643-4023-BACD-FC94E13F0A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66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1B1F4-2643-4023-BACD-FC94E13F0A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1B1F4-2643-4023-BACD-FC94E13F0A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7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1B1F4-2643-4023-BACD-FC94E13F0A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97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1B1F4-2643-4023-BACD-FC94E13F0A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52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1B1F4-2643-4023-BACD-FC94E13F0A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66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1B1F4-2643-4023-BACD-FC94E13F0A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D40A-E3CF-4951-BA83-C88D5D6E7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7DCE1-5502-4C66-A427-547252C6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F311-044B-45CF-9F3A-9187A1BC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2B3C-92E7-403D-979E-D07FE91B8447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8E261-04EB-425A-8409-C3652D66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9F2D4-7633-405F-8659-43FB205A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598-988D-4B4A-9781-B1891B12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72E8-3731-4A94-96F9-F6C7A47D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C05A3-896F-41FE-A9AF-C832E1DAC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1DA8-881A-4DA0-9F1B-2C556ED7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7A4B-B8C6-43BB-9FA6-95A1A3013C86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4B31-A391-47F6-8C84-03543017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BA703-D661-4ED3-97F7-DA107CE4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598-988D-4B4A-9781-B1891B12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6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FC388-583B-4534-B2D4-1AE8CC412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EDE16-12C2-47F5-9F19-D8009DC88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82367-2DA8-4297-84B0-468B2D69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17C0-D2CB-4327-92A3-CF8AACEE2490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FF7FD-C27E-40F3-990C-8A46EFC7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6DBFE-CBB7-4BE3-820C-96AB951F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598-988D-4B4A-9781-B1891B12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2486-A81C-461F-AD98-A7B8453B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07BC-BCB0-490F-9903-39C8EC0F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CA1E4-FEFE-415C-997E-F5156161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C9A6-E618-4F0B-BEBA-397997F905A4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1C5E0-9AA3-4043-9E39-AF9883CE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41C5E-B221-423C-9E68-6D2F1568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598-988D-4B4A-9781-B1891B12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9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A56B-D313-4C44-9203-EC2DA21C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60EEB-F332-495F-8B26-C40FFC12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BF22B-828E-4B6B-8576-45A89379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48D3-EDED-48FD-B340-0ADE7A095CB1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9F0DA-7ED3-480F-8EA9-23039B03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65F4A-004F-4A53-9721-CD4A658E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598-988D-4B4A-9781-B1891B12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C9EF-73CD-493D-9F39-EABF1A63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7569-6850-4A18-9C34-073AC848D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A2F80-CF4D-419F-94F1-BB1ADF439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B0C2-7499-4084-8008-300E3A05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3222-6FAB-456F-8FC1-0EDB4D4E3626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6EC19-DC71-41A1-A0C0-68FEB86C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10A41-2FC0-4EC7-BD40-E4743792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598-988D-4B4A-9781-B1891B12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0027-B2E0-42A6-B9C4-8C9E11FB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42B89-F8D6-4287-B0FC-79EC5E345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9E7CE-263C-435A-9050-1DFB7ED9C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34BA8-9324-4D72-AF8E-583DB7985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B7F82-47F4-4834-931F-35EE2AE9E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BEE79-1BE4-44E2-A3CA-3C77AD6D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FB02-D288-47E7-9CA6-720AA23548D8}" type="datetime1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F5A34-0063-4ED8-B00F-A3E3DA35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6C863-6900-4E4D-A868-E11EE935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598-988D-4B4A-9781-B1891B12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5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DB30-4F89-40C7-9ADB-D6E0EB53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60139-D047-42EB-B08F-7B50DD04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F00-230D-467F-8964-8A2844DA6C29}" type="datetime1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F17AF-F0BF-4744-9A55-B33CC0FB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DC6C5-B5FC-4EC7-933F-C8075AAF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598-988D-4B4A-9781-B1891B12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84A7C-3D1A-42A3-80D2-7F07E494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B3DD-5057-405B-BC1B-35825286851B}" type="datetime1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2361B-6115-458B-A152-00E4CD1F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5FDF6-678F-4B42-9583-F6CCD875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598-988D-4B4A-9781-B1891B12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DB96-22BC-4575-86AF-8012887C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6ADFE-1CBC-4294-9004-706A0AB2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D0289-4B52-456D-AB1B-E54DB0937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DB07F-1F6F-4CFB-B73E-2522E4E3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EBBC-BC8C-489F-97D9-6C2F11E9774B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435A1-CC8A-40DD-899F-5A4003D9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2BA22-2834-44B5-A0A8-E697D0ED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598-988D-4B4A-9781-B1891B12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C26C-B26B-4BE2-8FC7-FBF88D43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1471D-E4A6-4277-B2FF-EE4F96A1B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FBB06-AE6B-43CD-84F7-00DFDAB3B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A6FA-D7BD-4D27-A49E-257D9B4F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58FC-D0DB-4913-994B-728D4E3C65E8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81764-42A6-44BD-8104-7619C5FE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2D1FB-761F-4095-B229-DCEEA759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598-988D-4B4A-9781-B1891B12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8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6BDE9-97B0-483D-86C6-3A641EC0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2603B-1DD8-4D4B-9E97-A3DBD31E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D7C8-168B-4EE7-9327-8B52EAFA9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5381-9581-4AF0-97CB-BE1241947FC3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0202-3A74-4618-8BBA-BCDC62858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499BE-69A9-4D72-AAAC-E28F78C71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9598-988D-4B4A-9781-B1891B12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5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akala@uga.edu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gacrc.uga.edu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gacrc.uga.edu/" TargetMode="External"/><Relationship Id="rId4" Type="http://schemas.openxmlformats.org/officeDocument/2006/relationships/hyperlink" Target="https://wiki.gacrc.uga.edu/wiki/Getting_Hel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gacrc.uga.edu/wiki/User_Accounts" TargetMode="External"/><Relationship Id="rId3" Type="http://schemas.openxmlformats.org/officeDocument/2006/relationships/hyperlink" Target="https://wiki.gacrc.uga.edu/wiki/Running_Jobs_on_Sapelo2" TargetMode="External"/><Relationship Id="rId7" Type="http://schemas.openxmlformats.org/officeDocument/2006/relationships/hyperlink" Target="https://wiki.gacrc.uga.edu/wiki/Training" TargetMode="External"/><Relationship Id="rId2" Type="http://schemas.openxmlformats.org/officeDocument/2006/relationships/hyperlink" Target="http://wiki.gacrc.uga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gacrc.uga.edu/wiki/Command_List" TargetMode="External"/><Relationship Id="rId5" Type="http://schemas.openxmlformats.org/officeDocument/2006/relationships/hyperlink" Target="https://wiki.gacrc.uga.edu/wiki/Transferring_Files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iki.gacrc.uga.edu/wiki/Software" TargetMode="External"/><Relationship Id="rId9" Type="http://schemas.openxmlformats.org/officeDocument/2006/relationships/hyperlink" Target="https://wiki.gacrc.uga.edu/wiki/Getting_Help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910" y="1739036"/>
            <a:ext cx="1103289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Introduction to High Performance Computing </a:t>
            </a:r>
            <a:r>
              <a:rPr lang="en-US" sz="3600" dirty="0"/>
              <a:t>Using Sapelo2 at GACRC</a:t>
            </a:r>
            <a:br>
              <a:rPr lang="en-US" sz="4600" dirty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449556" y="4663579"/>
            <a:ext cx="67254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Georgia Advanced Computing Resource Center</a:t>
            </a:r>
          </a:p>
          <a:p>
            <a:pPr algn="ctr"/>
            <a:r>
              <a:rPr lang="en-US" sz="2600" dirty="0"/>
              <a:t>University of Georgia</a:t>
            </a:r>
          </a:p>
          <a:p>
            <a:pPr algn="ctr"/>
            <a:r>
              <a:rPr lang="en-US" sz="2600" dirty="0"/>
              <a:t>Suchitra Pakala </a:t>
            </a:r>
          </a:p>
          <a:p>
            <a:pPr algn="ctr"/>
            <a:r>
              <a:rPr lang="en-US" sz="2600" dirty="0">
                <a:hlinkClick r:id="rId2"/>
              </a:rPr>
              <a:t>pakala@uga.edu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C0DB8-9520-4ABC-B0E0-851B35C2C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4915-44F6-457A-9CE8-01EFEBFC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598-988D-4B4A-9781-B1891B1220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343" y="136525"/>
            <a:ext cx="50079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/>
              <a:t>HPC - Submitting Jobs: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4" y="1722474"/>
            <a:ext cx="6136936" cy="45371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7617" y="1230084"/>
            <a:ext cx="374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Parallel Computing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8110" y="1168529"/>
            <a:ext cx="3546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Parallel Computing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89279" y="1884534"/>
            <a:ext cx="5302228" cy="443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problem is broken into discrete parts that can be solved concurrently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part is further broken down to a series of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Instructions from each part execute simultaneously on different processors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overall control/coordination mechanism is employed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EF4045-FD07-4592-9CF4-6BAA6C0B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598-988D-4B4A-9781-B1891B12200F}" type="slidenum">
              <a:rPr lang="en-US" smtClean="0"/>
              <a:t>10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AC8366-B21D-4E89-BE3D-379026897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3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91DCA-2BBC-4C20-8BE9-99518B39E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79F56-7ABB-4B61-A10F-405909756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6" y="2114291"/>
            <a:ext cx="9634870" cy="2629417"/>
          </a:xfrm>
        </p:spPr>
        <p:txBody>
          <a:bodyPr>
            <a:normAutofit/>
          </a:bodyPr>
          <a:lstStyle/>
          <a:p>
            <a:r>
              <a:rPr lang="en-US" dirty="0"/>
              <a:t>Several distributions - Ubuntu, </a:t>
            </a:r>
            <a:r>
              <a:rPr lang="en-US" b="1" dirty="0">
                <a:solidFill>
                  <a:srgbClr val="FF0000"/>
                </a:solidFill>
              </a:rPr>
              <a:t>CentOS</a:t>
            </a:r>
            <a:r>
              <a:rPr lang="en-US" dirty="0"/>
              <a:t>, Fedora, RedHat,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 Source, Multi-user, Multi-tasking operating system</a:t>
            </a:r>
          </a:p>
          <a:p>
            <a:endParaRPr lang="en-US" dirty="0"/>
          </a:p>
          <a:p>
            <a:r>
              <a:rPr lang="en-US" dirty="0"/>
              <a:t>Free, Stable, Secure, Portable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3C8728-4767-4393-A95A-7A87A55BBDD3}"/>
              </a:ext>
            </a:extLst>
          </p:cNvPr>
          <p:cNvSpPr/>
          <p:nvPr/>
        </p:nvSpPr>
        <p:spPr>
          <a:xfrm>
            <a:off x="646133" y="639445"/>
            <a:ext cx="50381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>
                <a:latin typeface="+mj-lt"/>
              </a:rPr>
              <a:t>Operating System: Linux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882F22-2BDC-4188-B203-DFE959911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394" y="3944679"/>
            <a:ext cx="1666332" cy="19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6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181" y="2612951"/>
            <a:ext cx="9395638" cy="1632098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4400" b="1" dirty="0">
                <a:latin typeface="+mj-lt"/>
              </a:rPr>
              <a:t>High Performance Computing at GACRC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4400" b="1" dirty="0">
                <a:latin typeface="+mj-lt"/>
              </a:rPr>
              <a:t>                   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4400" dirty="0">
                <a:latin typeface="+mj-lt"/>
              </a:rPr>
              <a:t>                       </a:t>
            </a:r>
            <a:r>
              <a:rPr lang="en-US" sz="4400" b="1" u="sng" dirty="0">
                <a:solidFill>
                  <a:srgbClr val="FF0000"/>
                </a:solidFill>
                <a:latin typeface="+mj-lt"/>
              </a:rPr>
              <a:t>Sapelo2</a:t>
            </a:r>
          </a:p>
          <a:p>
            <a:pPr>
              <a:lnSpc>
                <a:spcPts val="3000"/>
              </a:lnSpc>
            </a:pPr>
            <a:endParaRPr lang="en-US" sz="4000" dirty="0"/>
          </a:p>
          <a:p>
            <a:pPr>
              <a:lnSpc>
                <a:spcPts val="3000"/>
              </a:lnSpc>
            </a:pP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91DCA-2BBC-4C20-8BE9-99518B39E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5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55" y="411114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GACRC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8455" y="1595577"/>
            <a:ext cx="10058401" cy="4472610"/>
          </a:xfrm>
        </p:spPr>
        <p:txBody>
          <a:bodyPr>
            <a:noAutofit/>
          </a:bodyPr>
          <a:lstStyle/>
          <a:p>
            <a:pPr marL="457200" lvl="1" indent="-457200">
              <a:lnSpc>
                <a:spcPts val="3360"/>
              </a:lnSpc>
            </a:pPr>
            <a:r>
              <a:rPr lang="en-US" sz="2800" dirty="0"/>
              <a:t>We are the high-performance-computing (HPC) center at UGA</a:t>
            </a:r>
          </a:p>
          <a:p>
            <a:pPr marL="457200" lvl="1" indent="-457200">
              <a:lnSpc>
                <a:spcPts val="3360"/>
              </a:lnSpc>
            </a:pPr>
            <a:r>
              <a:rPr lang="en-US" sz="2800" dirty="0"/>
              <a:t>We provide to the UGA research and education community an advanced computing environment:</a:t>
            </a:r>
          </a:p>
          <a:p>
            <a:pPr marL="968375" lvl="1" indent="-342900">
              <a:lnSpc>
                <a:spcPts val="3360"/>
              </a:lnSpc>
            </a:pPr>
            <a:r>
              <a:rPr lang="en-US" sz="2200" dirty="0"/>
              <a:t>HPC computing and networking infrastructure located at the Boyd Data Center</a:t>
            </a:r>
          </a:p>
          <a:p>
            <a:pPr marL="968375" lvl="1" indent="-342900">
              <a:lnSpc>
                <a:spcPts val="3360"/>
              </a:lnSpc>
            </a:pPr>
            <a:r>
              <a:rPr lang="en-US" sz="2200" dirty="0"/>
              <a:t>Comprehensive collection of scientific, engineering and business applications</a:t>
            </a:r>
          </a:p>
          <a:p>
            <a:pPr marL="968375" lvl="1" indent="-342900">
              <a:lnSpc>
                <a:spcPts val="3360"/>
              </a:lnSpc>
            </a:pPr>
            <a:r>
              <a:rPr lang="en-US" sz="2200" dirty="0"/>
              <a:t>Consulting and training services</a:t>
            </a:r>
          </a:p>
          <a:p>
            <a:pPr marL="457200" lvl="3" indent="-457200">
              <a:lnSpc>
                <a:spcPts val="3360"/>
              </a:lnSpc>
            </a:pPr>
            <a:r>
              <a:rPr lang="en-US" sz="2400" dirty="0">
                <a:hlinkClick r:id="rId3"/>
              </a:rPr>
              <a:t>http://wiki.gacrc.uga.edu</a:t>
            </a:r>
            <a:r>
              <a:rPr lang="en-US" sz="2400" dirty="0"/>
              <a:t> (GACRC Wiki)</a:t>
            </a:r>
          </a:p>
          <a:p>
            <a:pPr marL="457200" lvl="3" indent="-457200">
              <a:lnSpc>
                <a:spcPts val="3360"/>
              </a:lnSpc>
            </a:pPr>
            <a:r>
              <a:rPr lang="en-US" sz="2400" dirty="0">
                <a:hlinkClick r:id="rId4"/>
              </a:rPr>
              <a:t>https://wiki.gacrc.uga.edu/wiki/Getting_Help</a:t>
            </a:r>
            <a:r>
              <a:rPr lang="en-US" sz="2400" dirty="0"/>
              <a:t> (GACRC Support)</a:t>
            </a:r>
          </a:p>
          <a:p>
            <a:pPr marL="457200" lvl="3" indent="-457200">
              <a:lnSpc>
                <a:spcPts val="3360"/>
              </a:lnSpc>
            </a:pPr>
            <a:r>
              <a:rPr lang="en-US" sz="2400" dirty="0">
                <a:hlinkClick r:id="rId5"/>
              </a:rPr>
              <a:t>http://gacrc.uga.edu</a:t>
            </a:r>
            <a:r>
              <a:rPr lang="en-US" sz="2400" dirty="0"/>
              <a:t> (GACRC Web)</a:t>
            </a:r>
          </a:p>
          <a:p>
            <a:pPr marL="342900" lvl="3" indent="-342900">
              <a:lnSpc>
                <a:spcPts val="3360"/>
              </a:lnSpc>
            </a:pPr>
            <a:endParaRPr lang="en-US" sz="2400" dirty="0"/>
          </a:p>
          <a:p>
            <a:pPr marL="968375" lvl="1" indent="-342900">
              <a:lnSpc>
                <a:spcPts val="3360"/>
              </a:lnSpc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B0CA21-1B9D-47B9-BFBA-E472FB3C4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7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532" y="269353"/>
            <a:ext cx="4915947" cy="1325563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Sapelo2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592" y="1717351"/>
            <a:ext cx="10058400" cy="4373217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US" dirty="0"/>
              <a:t>Architecture</a:t>
            </a:r>
          </a:p>
          <a:p>
            <a:pPr>
              <a:lnSpc>
                <a:spcPts val="3000"/>
              </a:lnSpc>
            </a:pPr>
            <a:r>
              <a:rPr lang="en-US" dirty="0"/>
              <a:t>General Information</a:t>
            </a:r>
          </a:p>
          <a:p>
            <a:pPr>
              <a:lnSpc>
                <a:spcPts val="3000"/>
              </a:lnSpc>
            </a:pPr>
            <a:r>
              <a:rPr lang="en-US" dirty="0"/>
              <a:t>Computing resources</a:t>
            </a:r>
          </a:p>
          <a:p>
            <a:pPr>
              <a:lnSpc>
                <a:spcPts val="3000"/>
              </a:lnSpc>
            </a:pPr>
            <a:r>
              <a:rPr lang="en-US" dirty="0"/>
              <a:t>Storage Environment</a:t>
            </a:r>
          </a:p>
          <a:p>
            <a:pPr>
              <a:lnSpc>
                <a:spcPts val="3000"/>
              </a:lnSpc>
            </a:pPr>
            <a:r>
              <a:rPr lang="en-US" dirty="0"/>
              <a:t> Software on Cluster</a:t>
            </a:r>
          </a:p>
          <a:p>
            <a:pPr>
              <a:lnSpc>
                <a:spcPts val="3000"/>
              </a:lnSpc>
            </a:pPr>
            <a:r>
              <a:rPr lang="en-US" dirty="0"/>
              <a:t> Job submission Workflow</a:t>
            </a:r>
          </a:p>
          <a:p>
            <a:pPr>
              <a:lnSpc>
                <a:spcPts val="3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9248D-2931-4C16-9146-FE51B97DE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0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9284"/>
            <a:ext cx="2021958" cy="1281119"/>
          </a:xfrm>
        </p:spPr>
        <p:txBody>
          <a:bodyPr>
            <a:normAutofit/>
          </a:bodyPr>
          <a:lstStyle/>
          <a:p>
            <a:br>
              <a:rPr lang="en-US" sz="4400" b="1" dirty="0"/>
            </a:br>
            <a:r>
              <a:rPr lang="en-US" sz="4000" b="1" u="sng" dirty="0"/>
              <a:t>Cluster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12647"/>
            <a:ext cx="10759149" cy="23628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85000"/>
            </a:pPr>
            <a:r>
              <a:rPr lang="en-US" dirty="0"/>
              <a:t>Using a</a:t>
            </a:r>
            <a:r>
              <a:rPr lang="en-US" sz="2800" dirty="0"/>
              <a:t> cluster involves </a:t>
            </a:r>
            <a:r>
              <a:rPr lang="en-US" sz="2800" dirty="0">
                <a:solidFill>
                  <a:srgbClr val="C00000"/>
                </a:solidFill>
              </a:rPr>
              <a:t>3</a:t>
            </a:r>
            <a:r>
              <a:rPr lang="en-US" sz="2800" dirty="0"/>
              <a:t> roles:</a:t>
            </a:r>
          </a:p>
          <a:p>
            <a:pPr marL="688975" indent="-342900">
              <a:lnSpc>
                <a:spcPct val="100000"/>
              </a:lnSpc>
              <a:buSzPct val="85000"/>
            </a:pPr>
            <a:r>
              <a:rPr lang="en-US" sz="2400" dirty="0"/>
              <a:t>User(s): to submit jobs</a:t>
            </a:r>
          </a:p>
          <a:p>
            <a:pPr marL="688975" indent="-342900">
              <a:lnSpc>
                <a:spcPct val="100000"/>
              </a:lnSpc>
              <a:buSzPct val="85000"/>
            </a:pPr>
            <a:r>
              <a:rPr lang="en-US" sz="2400" dirty="0"/>
              <a:t>Queueing System: to dispatch jobs to cluster, based on availability of resources</a:t>
            </a:r>
          </a:p>
          <a:p>
            <a:pPr marL="688975" indent="-342900">
              <a:lnSpc>
                <a:spcPct val="100000"/>
              </a:lnSpc>
              <a:buSzPct val="85000"/>
            </a:pPr>
            <a:r>
              <a:rPr lang="en-US" sz="2400" dirty="0"/>
              <a:t>Cluster: to run jobs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83" y="4750876"/>
            <a:ext cx="1358432" cy="10972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67" y="4385116"/>
            <a:ext cx="1649958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19" y="4339396"/>
            <a:ext cx="1677011" cy="192024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328051" y="5139496"/>
            <a:ext cx="1554480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847761" y="5139496"/>
            <a:ext cx="1645920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50964" y="4811646"/>
            <a:ext cx="1894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Job submissions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4107" y="4811646"/>
            <a:ext cx="165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Dispatch jobs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67FC8B-C7BD-439D-B59C-3685AFBF4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294" y="102953"/>
            <a:ext cx="2335276" cy="502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575E03-C2FE-4747-8603-AB819A507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41" y="5459536"/>
            <a:ext cx="1358432" cy="10972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DC4B82-FFA4-49F8-B134-0E3BA6AAB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27" y="4194876"/>
            <a:ext cx="1358432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74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1" y="720883"/>
            <a:ext cx="11392139" cy="5577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A50FBE-56E9-471C-A4EF-A8AD0E780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029" y="107570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4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103" y="587673"/>
            <a:ext cx="10347793" cy="145075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Sapelo2: A L</a:t>
            </a:r>
            <a:r>
              <a:rPr lang="pt-BR" sz="4000" b="1" u="sng" dirty="0"/>
              <a:t>inux HPC cluster</a:t>
            </a:r>
            <a:r>
              <a:rPr lang="en-US" sz="4000" b="1" u="sng" dirty="0"/>
              <a:t> (</a:t>
            </a:r>
            <a:r>
              <a:rPr lang="pt-BR" sz="4000" b="1" u="sng" dirty="0"/>
              <a:t>64-bit Centos 7</a:t>
            </a:r>
            <a:r>
              <a:rPr lang="en-US" sz="4000" b="1" u="sn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28800"/>
            <a:ext cx="10690530" cy="4403035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SzPct val="95000"/>
            </a:pPr>
            <a:r>
              <a:rPr lang="en-US" sz="2200" dirty="0"/>
              <a:t>  Two Nodes:</a:t>
            </a:r>
          </a:p>
          <a:p>
            <a:pPr marL="914400" indent="-396875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200" dirty="0"/>
              <a:t>Login node for batch job workflow: </a:t>
            </a:r>
            <a:r>
              <a:rPr lang="en-US" sz="2200" u="sng" dirty="0"/>
              <a:t>MyID@sapelo2.gacrc.uga.edu</a:t>
            </a:r>
          </a:p>
          <a:p>
            <a:pPr marL="914400" indent="-396875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200" dirty="0"/>
              <a:t>Transfer node for data transferring: </a:t>
            </a:r>
            <a:r>
              <a:rPr lang="en-US" sz="2200" u="sng" dirty="0"/>
              <a:t>MyID@xfer.gacrc.uga.edu</a:t>
            </a:r>
          </a:p>
          <a:p>
            <a: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SzPct val="95000"/>
            </a:pPr>
            <a:r>
              <a:rPr lang="en-US" sz="2200" dirty="0"/>
              <a:t>  Three Directories:</a:t>
            </a:r>
          </a:p>
          <a:p>
            <a:pPr marL="914400" indent="-398463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200" dirty="0"/>
              <a:t>Home: Landing spot; 100GB quota; Backed-up</a:t>
            </a:r>
          </a:p>
          <a:p>
            <a:pPr marL="914400" indent="-398463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200" dirty="0"/>
              <a:t>Global Scratch: High performance job working space; NO quota; NOT backed-up</a:t>
            </a:r>
          </a:p>
          <a:p>
            <a:pPr marL="914400" indent="-398463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200" dirty="0"/>
              <a:t>Storage: Temporary data parking; 1TB quota (for group); Backed-up (</a:t>
            </a:r>
            <a:r>
              <a:rPr lang="en-US" sz="2200" b="1" dirty="0">
                <a:solidFill>
                  <a:srgbClr val="FF0000"/>
                </a:solidFill>
              </a:rPr>
              <a:t>ONLY accessible from Transfer node!</a:t>
            </a:r>
            <a:r>
              <a:rPr lang="en-US" sz="2200" dirty="0"/>
              <a:t>)</a:t>
            </a:r>
          </a:p>
          <a:p>
            <a: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SzPct val="95000"/>
            </a:pPr>
            <a:r>
              <a:rPr lang="en-US" sz="2200" dirty="0"/>
              <a:t>Three Computational Queues: batch, highmem_q, gpu_q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88" y="147158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1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92" y="297298"/>
            <a:ext cx="6451837" cy="714080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Four Computational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0888B7-E46A-44FE-98B8-48C21ECD6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BC4C8-B4BC-49B3-8530-A1122D411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92" y="1011378"/>
            <a:ext cx="11000932" cy="535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94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33" y="286603"/>
            <a:ext cx="4144572" cy="1450757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b="1" u="sng" dirty="0"/>
              <a:t>Three Directories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01EC9F-ADD5-4DA6-A5AD-7A641A62B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3" y="1737360"/>
            <a:ext cx="11217262" cy="44295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C06E0C-6F6F-4847-952A-0B8457AAB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6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532" y="485499"/>
            <a:ext cx="2787502" cy="1325563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532" y="1690688"/>
            <a:ext cx="10058400" cy="4373217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    High Performance Computing (HPC)</a:t>
            </a:r>
          </a:p>
          <a:p>
            <a:pPr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    HPC at UGA - GACRC</a:t>
            </a:r>
          </a:p>
          <a:p>
            <a:pPr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    Sapelo2 Cluster Overview</a:t>
            </a:r>
          </a:p>
          <a:p>
            <a:pPr marL="1082675" lvl="4" indent="-457200">
              <a:lnSpc>
                <a:spcPts val="3000"/>
              </a:lnSpc>
              <a:buSzPct val="90000"/>
              <a:tabLst>
                <a:tab pos="1082675" algn="l"/>
              </a:tabLst>
            </a:pPr>
            <a:r>
              <a:rPr lang="en-US" sz="2400" dirty="0"/>
              <a:t>Architecture</a:t>
            </a:r>
          </a:p>
          <a:p>
            <a:pPr marL="1082675" lvl="4" indent="-457200">
              <a:lnSpc>
                <a:spcPts val="3000"/>
              </a:lnSpc>
              <a:buSzPct val="90000"/>
              <a:tabLst>
                <a:tab pos="1082675" algn="l"/>
              </a:tabLst>
            </a:pPr>
            <a:r>
              <a:rPr lang="en-US" sz="2400" dirty="0"/>
              <a:t>Computing resources, Storage Environment</a:t>
            </a:r>
          </a:p>
          <a:p>
            <a:pPr marL="1082675" lvl="4" indent="-457200">
              <a:lnSpc>
                <a:spcPts val="3000"/>
              </a:lnSpc>
              <a:buSzPct val="90000"/>
              <a:tabLst>
                <a:tab pos="1082675" algn="l"/>
              </a:tabLst>
            </a:pPr>
            <a:r>
              <a:rPr lang="en-US" sz="2400" dirty="0"/>
              <a:t>Software on Cluster</a:t>
            </a:r>
          </a:p>
          <a:p>
            <a:pPr marL="1082675" lvl="4" indent="-457200">
              <a:lnSpc>
                <a:spcPts val="3000"/>
              </a:lnSpc>
              <a:buSzPct val="90000"/>
              <a:tabLst>
                <a:tab pos="1082675" algn="l"/>
              </a:tabLst>
            </a:pPr>
            <a:r>
              <a:rPr lang="en-US" sz="2400" dirty="0"/>
              <a:t>Job Submission Workflow</a:t>
            </a:r>
          </a:p>
          <a:p>
            <a:pPr marL="1082675" lvl="4" indent="-457200">
              <a:lnSpc>
                <a:spcPts val="3000"/>
              </a:lnSpc>
              <a:buSzPct val="90000"/>
              <a:tabLst>
                <a:tab pos="1082675" algn="l"/>
              </a:tabLst>
            </a:pPr>
            <a:r>
              <a:rPr lang="en-US" sz="2400" dirty="0"/>
              <a:t>Access and Working with Sapleo2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ED938C-D83B-4B36-9929-F848F56B8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72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065" y="230726"/>
            <a:ext cx="4346591" cy="1450757"/>
          </a:xfrm>
        </p:spPr>
        <p:txBody>
          <a:bodyPr>
            <a:normAutofit/>
          </a:bodyPr>
          <a:lstStyle/>
          <a:p>
            <a:pPr>
              <a:lnSpc>
                <a:spcPts val="5000"/>
              </a:lnSpc>
              <a:buSzPct val="90000"/>
            </a:pPr>
            <a:r>
              <a:rPr lang="en-US" sz="4000" b="1" u="sng" dirty="0"/>
              <a:t>Software on Cluster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41435" y="1427628"/>
            <a:ext cx="11624500" cy="5215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cluster uses environment modules to define the various paths for software packages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Software names are long and have a </a:t>
            </a:r>
            <a:r>
              <a:rPr lang="en-US" sz="2400" dirty="0" err="1"/>
              <a:t>EasyBuild</a:t>
            </a:r>
            <a:r>
              <a:rPr lang="en-US" sz="2400" dirty="0"/>
              <a:t> toolchain name associated to it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Complete module name: Name/Version-toolchain, </a:t>
            </a:r>
            <a:r>
              <a:rPr lang="en-US" sz="2000" dirty="0"/>
              <a:t>e.g., BLAST+/2.6.0-foss-2016b-Python-2.7.14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More than 600 modules currently installed on cluster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Out of these, around 260 modules are Bioinformatics applications – </a:t>
            </a:r>
            <a:r>
              <a:rPr lang="en-US" sz="2000" dirty="0"/>
              <a:t>AUGUSTUS, </a:t>
            </a:r>
            <a:r>
              <a:rPr lang="en-US" sz="2000" dirty="0" err="1"/>
              <a:t>BamTools</a:t>
            </a:r>
            <a:r>
              <a:rPr lang="en-US" sz="2000" dirty="0"/>
              <a:t>, </a:t>
            </a:r>
            <a:r>
              <a:rPr lang="en-US" sz="2000" dirty="0" err="1"/>
              <a:t>BCFTools</a:t>
            </a:r>
            <a:r>
              <a:rPr lang="en-US" sz="2000" dirty="0"/>
              <a:t>, BLAST, </a:t>
            </a:r>
            <a:r>
              <a:rPr lang="en-US" sz="2000" dirty="0" err="1"/>
              <a:t>Canu</a:t>
            </a:r>
            <a:r>
              <a:rPr lang="en-US" sz="2000" dirty="0"/>
              <a:t>, </a:t>
            </a:r>
            <a:r>
              <a:rPr lang="en-US" sz="2000" dirty="0" err="1"/>
              <a:t>Cutadapt</a:t>
            </a:r>
            <a:r>
              <a:rPr lang="en-US" sz="2000" dirty="0"/>
              <a:t>, Cufflinks, </a:t>
            </a:r>
            <a:r>
              <a:rPr lang="en-US" sz="2000" dirty="0" err="1"/>
              <a:t>Tophat</a:t>
            </a:r>
            <a:r>
              <a:rPr lang="en-US" sz="2000" dirty="0"/>
              <a:t>, Trinity, </a:t>
            </a:r>
            <a:r>
              <a:rPr lang="en-US" sz="2000" dirty="0" err="1"/>
              <a:t>etc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Others: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Compilers – GNU, INTEL, PGI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Programming – Anaconda, Java, Perl, Python, </a:t>
            </a:r>
            <a:r>
              <a:rPr lang="en-US" sz="2000" dirty="0" err="1"/>
              <a:t>Matlab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endParaRPr lang="en-US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Chemistry, Engineering, Graphics, Statistics (R), </a:t>
            </a:r>
            <a:r>
              <a:rPr lang="en-US" sz="2000" dirty="0" err="1"/>
              <a:t>etc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0D57AE-0D58-4E63-9486-413AEB878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52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48" y="286603"/>
            <a:ext cx="10850210" cy="145075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Job Submission Workflow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8448" y="1535341"/>
            <a:ext cx="11189042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2000" dirty="0"/>
              <a:t>Log on to Login node using MyID and password, and two-factor authentication with Archpass Duo: </a:t>
            </a:r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ssh MyID@sapelo2.gacrc.uga.edu</a:t>
            </a:r>
          </a:p>
          <a:p>
            <a:pPr marL="457200" indent="-45720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On </a:t>
            </a:r>
            <a:r>
              <a:rPr lang="en-US" sz="2000" dirty="0"/>
              <a:t>Login</a:t>
            </a:r>
            <a:r>
              <a:rPr lang="en-US" sz="2000" dirty="0">
                <a:cs typeface="Courier New" panose="02070309020205020404" pitchFamily="49" charset="0"/>
              </a:rPr>
              <a:t> node, change directory to </a:t>
            </a:r>
            <a:r>
              <a:rPr lang="en-US" sz="2000" u="sng" dirty="0">
                <a:cs typeface="Courier New" panose="02070309020205020404" pitchFamily="49" charset="0"/>
              </a:rPr>
              <a:t>global scratch</a:t>
            </a:r>
            <a:r>
              <a:rPr lang="en-US" sz="2000" dirty="0">
                <a:cs typeface="Courier New" panose="02070309020205020404" pitchFamily="49" charset="0"/>
              </a:rPr>
              <a:t> : </a:t>
            </a:r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cd /lustre1/MyID</a:t>
            </a:r>
          </a:p>
          <a:p>
            <a:pPr marL="457200" indent="-45720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2000" dirty="0"/>
              <a:t>Create a working subdirectory for a job 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mkdir ./workDir</a:t>
            </a:r>
          </a:p>
          <a:p>
            <a:pPr marL="457200" indent="-45720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2000" dirty="0"/>
              <a:t>Change directory to </a:t>
            </a:r>
            <a:r>
              <a:rPr lang="en-US" sz="2000" u="sng" dirty="0">
                <a:cs typeface="Courier New" panose="02070309020205020404" pitchFamily="49" charset="0"/>
              </a:rPr>
              <a:t>workDir</a:t>
            </a:r>
            <a:r>
              <a:rPr lang="en-US" sz="2000" dirty="0">
                <a:cs typeface="Courier New" panose="02070309020205020404" pitchFamily="49" charset="0"/>
              </a:rPr>
              <a:t> 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cd ./workDir</a:t>
            </a:r>
          </a:p>
          <a:p>
            <a:pPr marL="457200" indent="-45720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2000" dirty="0"/>
              <a:t>Transfer data from local computer to </a:t>
            </a:r>
            <a:r>
              <a:rPr lang="en-US" sz="2000" u="sng" dirty="0">
                <a:cs typeface="Courier New" panose="02070309020205020404" pitchFamily="49" charset="0"/>
              </a:rPr>
              <a:t>workDir</a:t>
            </a:r>
            <a:r>
              <a:rPr lang="en-US" sz="2000" dirty="0">
                <a:cs typeface="Courier New" panose="02070309020205020404" pitchFamily="49" charset="0"/>
              </a:rPr>
              <a:t> : use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scp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SSH File Transfer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/>
              <a:t>to connect Transfer node</a:t>
            </a:r>
          </a:p>
          <a:p>
            <a:pPr marL="800100" lvl="1" indent="-34290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2000" dirty="0"/>
              <a:t>Transfer data on cluster to </a:t>
            </a:r>
            <a:r>
              <a:rPr lang="en-US" sz="2000" u="sng" dirty="0">
                <a:cs typeface="Courier New" panose="02070309020205020404" pitchFamily="49" charset="0"/>
              </a:rPr>
              <a:t>workDir</a:t>
            </a:r>
            <a:r>
              <a:rPr lang="en-US" sz="2000" dirty="0">
                <a:cs typeface="Courier New" panose="02070309020205020404" pitchFamily="49" charset="0"/>
              </a:rPr>
              <a:t> : log on to Transfer node and then use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cp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mv</a:t>
            </a:r>
          </a:p>
          <a:p>
            <a:pPr marL="457200" indent="-45720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2000" dirty="0"/>
              <a:t>Make a job submission script in </a:t>
            </a:r>
            <a:r>
              <a:rPr lang="en-US" sz="2000" u="sng" dirty="0"/>
              <a:t>workDir</a:t>
            </a:r>
            <a:r>
              <a:rPr lang="en-US" sz="2000" dirty="0"/>
              <a:t> : </a:t>
            </a:r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nano ./sub.sh</a:t>
            </a:r>
          </a:p>
          <a:p>
            <a:pPr marL="457200" indent="-45720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2000" dirty="0"/>
              <a:t>Submit a job from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workDir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/>
              <a:t>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qsub ./sub.sh</a:t>
            </a:r>
          </a:p>
          <a:p>
            <a:pPr marL="457200" indent="-45720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Check job status : </a:t>
            </a:r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qstat_me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or Cancel a job : </a:t>
            </a:r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qdel JobID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9EE9BC-4770-4B89-A2E1-83B9310A2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11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87" y="171291"/>
            <a:ext cx="7802136" cy="663257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Example:  Job Submission 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5571" y="492815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5" name="Picture 2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C2DA938-4173-4141-8554-7081AD1D6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87" y="1020274"/>
            <a:ext cx="10694192" cy="54124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019DF87-D9CD-40A7-898D-E03A7939E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57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17495" y="2119708"/>
            <a:ext cx="9994988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pakala@sapelo2-sub2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pwd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/lustre1/pakala/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pakala@sapelo2-sub2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 myreads.fq  sub.sh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pakala@sapelo2-sub2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qsub sub.sh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11743.sapelo2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211" y="435470"/>
            <a:ext cx="10485120" cy="145075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Submit a job </a:t>
            </a:r>
            <a:r>
              <a:rPr lang="en-US" sz="4000" b="1" u="sng" dirty="0">
                <a:cs typeface="Courier New" panose="02070309020205020404" pitchFamily="49" charset="0"/>
              </a:rPr>
              <a:t>using </a:t>
            </a:r>
            <a:r>
              <a:rPr lang="en-US" sz="4000" b="1" u="sng" dirty="0" err="1">
                <a:cs typeface="Courier New" panose="02070309020205020404" pitchFamily="49" charset="0"/>
              </a:rPr>
              <a:t>qsub</a:t>
            </a:r>
            <a:endParaRPr lang="en-US" sz="40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217495" y="1739768"/>
            <a:ext cx="10974505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b="1" i="1" dirty="0">
              <a:solidFill>
                <a:srgbClr val="C00000"/>
              </a:solidFill>
            </a:endParaRPr>
          </a:p>
          <a:p>
            <a:endParaRPr lang="en-US" sz="3000" b="1" i="1" dirty="0">
              <a:solidFill>
                <a:srgbClr val="C00000"/>
              </a:solidFill>
            </a:endParaRPr>
          </a:p>
          <a:p>
            <a:endParaRPr lang="en-US" sz="3000" b="1" i="1" dirty="0">
              <a:solidFill>
                <a:srgbClr val="C00000"/>
              </a:solidFill>
            </a:endParaRPr>
          </a:p>
          <a:p>
            <a:endParaRPr lang="en-US" sz="3000" b="1" i="1" dirty="0">
              <a:solidFill>
                <a:srgbClr val="C00000"/>
              </a:solidFill>
            </a:endParaRPr>
          </a:p>
          <a:p>
            <a:endParaRPr lang="en-US" sz="3000" b="1" i="1" dirty="0">
              <a:solidFill>
                <a:srgbClr val="C00000"/>
              </a:solidFill>
            </a:endParaRPr>
          </a:p>
          <a:p>
            <a:endParaRPr lang="en-US" sz="3000" b="1" i="1" dirty="0">
              <a:solidFill>
                <a:srgbClr val="C00000"/>
              </a:solidFill>
            </a:endParaRPr>
          </a:p>
          <a:p>
            <a:endParaRPr lang="en-US" sz="3000" b="1" i="1" dirty="0">
              <a:solidFill>
                <a:srgbClr val="C00000"/>
              </a:solidFill>
            </a:endParaRPr>
          </a:p>
          <a:p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15771" y="3303570"/>
            <a:ext cx="1097280" cy="50292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86065" y="4400966"/>
            <a:ext cx="5056042" cy="195181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sub.sh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/>
              <a:t>is job submission script to</a:t>
            </a:r>
          </a:p>
          <a:p>
            <a:pPr marL="576263" lvl="4" indent="-347663">
              <a:lnSpc>
                <a:spcPts val="3000"/>
              </a:lnSpc>
              <a:buSzPct val="90000"/>
              <a:buFont typeface="+mj-lt"/>
              <a:buAutoNum type="arabicPeriod"/>
            </a:pPr>
            <a:r>
              <a:rPr lang="en-US" sz="2000" dirty="0"/>
              <a:t>specify computing resources: </a:t>
            </a:r>
          </a:p>
          <a:p>
            <a:pPr marL="576263" lvl="4" indent="-347663">
              <a:lnSpc>
                <a:spcPts val="3000"/>
              </a:lnSpc>
              <a:buSzPct val="90000"/>
              <a:buFont typeface="+mj-lt"/>
              <a:buAutoNum type="arabicPeriod"/>
            </a:pPr>
            <a:r>
              <a:rPr lang="en-US" sz="2000" dirty="0"/>
              <a:t>load software using </a:t>
            </a:r>
            <a:r>
              <a:rPr lang="en-US" sz="2000" b="1" dirty="0">
                <a:solidFill>
                  <a:srgbClr val="FF0000"/>
                </a:solidFill>
              </a:rPr>
              <a:t>ml load</a:t>
            </a:r>
          </a:p>
          <a:p>
            <a:pPr marL="576263" lvl="4" indent="-347663">
              <a:lnSpc>
                <a:spcPts val="3000"/>
              </a:lnSpc>
              <a:buSzPct val="90000"/>
              <a:buFont typeface="+mj-lt"/>
              <a:buAutoNum type="arabicPeriod"/>
            </a:pPr>
            <a:r>
              <a:rPr lang="en-US" sz="2000" dirty="0"/>
              <a:t>run any Linux commands you want to run</a:t>
            </a:r>
          </a:p>
          <a:p>
            <a:pPr marL="576263" lvl="4" indent="-347663">
              <a:lnSpc>
                <a:spcPts val="3000"/>
              </a:lnSpc>
              <a:buSzPct val="90000"/>
              <a:buFont typeface="+mj-lt"/>
              <a:buAutoNum type="arabicPeriod"/>
            </a:pPr>
            <a:r>
              <a:rPr lang="en-US" sz="2000" dirty="0"/>
              <a:t>run the software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6850111" y="3874436"/>
            <a:ext cx="228600" cy="54864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AED83D-DFFB-43E4-9C09-C8CC2DE9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36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85120" cy="1450757"/>
          </a:xfrm>
        </p:spPr>
        <p:txBody>
          <a:bodyPr>
            <a:normAutofit/>
          </a:bodyPr>
          <a:lstStyle/>
          <a:p>
            <a:r>
              <a:rPr lang="en-US" sz="4000" b="1" u="sng" dirty="0">
                <a:cs typeface="Courier New" panose="02070309020205020404" pitchFamily="49" charset="0"/>
              </a:rPr>
              <a:t>Check job status using qstat_me</a:t>
            </a:r>
            <a:endParaRPr lang="en-US" sz="40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227061" y="4500205"/>
            <a:ext cx="9979655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 : job is running</a:t>
            </a:r>
          </a:p>
          <a:p>
            <a:r>
              <a:rPr lang="en-US" dirty="0">
                <a:solidFill>
                  <a:srgbClr val="FFFF00"/>
                </a:solidFill>
              </a:rPr>
              <a:t>C : job completed (or canceled or crashed) and is no longer running. (This status is displayed for 24 hours)</a:t>
            </a:r>
          </a:p>
          <a:p>
            <a:r>
              <a:rPr lang="en-US" dirty="0">
                <a:solidFill>
                  <a:srgbClr val="FFFF00"/>
                </a:solidFill>
              </a:rPr>
              <a:t>Q : job is pending, waiting for resources to become available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Note: “Time Use” is the CPU time, instead of the wall-clock time of your job staying on cluster!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7061" y="2103116"/>
            <a:ext cx="9979655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pakala@sapelo2-sub2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qstat_me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 ID             Name             User 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Use 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Queue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 ---------------- --------- -------- - -----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11743.sapelo2      bowtie2_test     pakala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00:12:40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batch          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11744.sapelo2      bowtie2_test     pakala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00:05:17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batch          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11746.sapelo2      bowtie2_test     pakala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00:02:51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batch          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11747.sapelo2      bowtie2_test     pakala       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A62411-87C4-4DAF-8539-3F9874CC1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99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85120" cy="145075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Cancel job using qdel</a:t>
            </a:r>
            <a:r>
              <a:rPr lang="en-US" sz="4000" b="1" u="sng" dirty="0">
                <a:cs typeface="Courier New" panose="02070309020205020404" pitchFamily="49" charset="0"/>
              </a:rPr>
              <a:t> </a:t>
            </a:r>
            <a:endParaRPr lang="en-US" sz="4000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1225296" y="1826116"/>
            <a:ext cx="10113264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pakala@sapelo2-sub2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11746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pakala@sapelo2-sub2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qstat_me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 ID             Name             User      Time Use S Queue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 ---------------- --------- -------- - -----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11743.sapelo2      bowtie2_test     pakala    00:12:40 C batch          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11744.sapelo2      bowtie2_test     pakala    00:05:17 R batch          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11746.sapelo2      bowtie2_test     pakala   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00:03:15 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batch          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11747.sapelo2      bowtie2_test     pakala           0 Q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      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444863" y="3646081"/>
            <a:ext cx="4331473" cy="1636166"/>
            <a:chOff x="7007087" y="4168695"/>
            <a:chExt cx="4331473" cy="1636166"/>
          </a:xfrm>
        </p:grpSpPr>
        <p:sp>
          <p:nvSpPr>
            <p:cNvPr id="6" name="Right Arrow 5"/>
            <p:cNvSpPr/>
            <p:nvPr/>
          </p:nvSpPr>
          <p:spPr>
            <a:xfrm rot="18139854">
              <a:off x="8791577" y="4413978"/>
              <a:ext cx="762491" cy="271926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07087" y="4943087"/>
              <a:ext cx="4331473" cy="8617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000" dirty="0"/>
                <a:t>job 11746 status is changed from R to C</a:t>
              </a:r>
            </a:p>
            <a:p>
              <a:pPr>
                <a:lnSpc>
                  <a:spcPts val="3000"/>
                </a:lnSpc>
              </a:pPr>
              <a:r>
                <a:rPr lang="en-US" sz="2000" dirty="0"/>
                <a:t>C status will stay in list for 24 hour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C057265-BB44-4FD2-9658-65F7C1BB1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38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46" y="2227362"/>
            <a:ext cx="8562915" cy="2541071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US" sz="4000" dirty="0"/>
              <a:t> How to request Sapelo2 User Account</a:t>
            </a:r>
          </a:p>
          <a:p>
            <a:pPr marL="0" indent="0">
              <a:lnSpc>
                <a:spcPts val="3000"/>
              </a:lnSpc>
              <a:buNone/>
            </a:pPr>
            <a:endParaRPr lang="en-US" sz="4000" dirty="0"/>
          </a:p>
          <a:p>
            <a:pPr>
              <a:lnSpc>
                <a:spcPts val="3000"/>
              </a:lnSpc>
            </a:pPr>
            <a:endParaRPr lang="en-US" sz="4000" dirty="0"/>
          </a:p>
          <a:p>
            <a:pPr>
              <a:lnSpc>
                <a:spcPts val="3000"/>
              </a:lnSpc>
            </a:pPr>
            <a:r>
              <a:rPr lang="en-US" sz="4000" dirty="0"/>
              <a:t> Resources available on Sapelo2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3C801-9A33-4023-929C-03452E9EE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0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27</a:t>
            </a:fld>
            <a:endParaRPr lang="en-US" dirty="0"/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07A196-8C9A-4179-8DD7-F417EB5C5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719866"/>
            <a:ext cx="10640910" cy="5439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FC45CC-C4DE-48C2-9EE0-C54D4CD74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28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4629" y="1247646"/>
            <a:ext cx="99848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Page: </a:t>
            </a:r>
            <a:r>
              <a:rPr lang="en-US" sz="2400" dirty="0">
                <a:hlinkClick r:id="rId2"/>
              </a:rPr>
              <a:t>http://wiki.gacrc.uga.edu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Running Jobs: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https://wiki.gacrc.uga.edu/wiki/Running_Jobs_on_Sapelo2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https://wiki.gacrc.uga.edu/wiki/Software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Transfer Files: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https://wiki.gacrc.uga.edu/wiki/Transferring_Files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 Commands: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https://wiki.gacrc.uga.edu/wiki/Command_List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Training: </a:t>
            </a:r>
            <a:r>
              <a:rPr lang="en-US" sz="2400" dirty="0">
                <a:hlinkClick r:id="rId7"/>
              </a:rPr>
              <a:t>https://wiki.gacrc.uga.edu/wiki/Training</a:t>
            </a:r>
            <a:endParaRPr lang="en-US" sz="240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Account Request: </a:t>
            </a:r>
            <a:r>
              <a:rPr lang="en-US" sz="2400" dirty="0">
                <a:hlinkClick r:id="rId8"/>
              </a:rPr>
              <a:t>https://wiki.gacrc.uga.edu/wiki/User_Accounts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Support: </a:t>
            </a:r>
            <a:r>
              <a:rPr lang="en-US" sz="2400" u="sng" dirty="0">
                <a:hlinkClick r:id="rId9"/>
              </a:rPr>
              <a:t>https://wiki.gacrc.uga.edu/wiki/Getting_Help</a:t>
            </a:r>
            <a:endParaRPr lang="en-US" sz="2400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629" y="473047"/>
            <a:ext cx="7228013" cy="632951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Resources on Sapelo2 - GACRC 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709CA1-D371-4B8C-97F6-D4C238C8C7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84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2579" y="2557643"/>
            <a:ext cx="8649621" cy="1351279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u="sng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60F678-C8E5-43EF-B15C-F936E5E7C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3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901" y="1982972"/>
            <a:ext cx="11266967" cy="2317897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US" sz="4800" dirty="0"/>
              <a:t> </a:t>
            </a:r>
            <a:r>
              <a:rPr lang="en-US" sz="4000" dirty="0"/>
              <a:t>High Performance Computing (HPC)</a:t>
            </a:r>
          </a:p>
          <a:p>
            <a:pPr>
              <a:lnSpc>
                <a:spcPts val="3000"/>
              </a:lnSpc>
            </a:pPr>
            <a:endParaRPr lang="en-US" sz="4000" dirty="0"/>
          </a:p>
          <a:p>
            <a:pPr>
              <a:lnSpc>
                <a:spcPts val="3000"/>
              </a:lnSpc>
            </a:pPr>
            <a:endParaRPr lang="en-US" sz="4000" dirty="0"/>
          </a:p>
          <a:p>
            <a:pPr>
              <a:lnSpc>
                <a:spcPts val="3000"/>
              </a:lnSpc>
            </a:pPr>
            <a:r>
              <a:rPr lang="en-US" sz="4000" dirty="0"/>
              <a:t> Cluster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91DCA-2BBC-4C20-8BE9-99518B39E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15" y="106706"/>
            <a:ext cx="3205941" cy="1325563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What is HPC?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15" y="1432269"/>
            <a:ext cx="6937969" cy="4277817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US" sz="3200" b="1" dirty="0"/>
              <a:t>High Performance Computing</a:t>
            </a:r>
          </a:p>
          <a:p>
            <a:pPr marL="457200" lvl="1" indent="0">
              <a:lnSpc>
                <a:spcPts val="3000"/>
              </a:lnSpc>
              <a:buNone/>
            </a:pP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/>
              <a:t>Practice of aggregating computing power </a:t>
            </a:r>
          </a:p>
          <a:p>
            <a:pPr lvl="1">
              <a:lnSpc>
                <a:spcPts val="3000"/>
              </a:lnSpc>
            </a:pPr>
            <a:r>
              <a:rPr lang="en-US" dirty="0"/>
              <a:t>Higher performance  - when compared to regular Desktop or Laptops</a:t>
            </a:r>
          </a:p>
          <a:p>
            <a:pPr lvl="1">
              <a:lnSpc>
                <a:spcPts val="3000"/>
              </a:lnSpc>
            </a:pPr>
            <a:r>
              <a:rPr lang="en-US" dirty="0"/>
              <a:t>Parallel processing for solving complex computational problems </a:t>
            </a:r>
          </a:p>
          <a:p>
            <a:pPr lvl="1">
              <a:lnSpc>
                <a:spcPts val="3000"/>
              </a:lnSpc>
            </a:pPr>
            <a:r>
              <a:rPr lang="en-US" dirty="0"/>
              <a:t>Using advanced applications programs efficiently, reliably and quickly</a:t>
            </a:r>
          </a:p>
          <a:p>
            <a:pPr marL="457200" lvl="1" indent="0">
              <a:lnSpc>
                <a:spcPts val="3000"/>
              </a:lnSpc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 descr="A close up of a suitcase&#10;&#10;Description generated with high confidence">
            <a:extLst>
              <a:ext uri="{FF2B5EF4-FFF2-40B4-BE49-F238E27FC236}">
                <a16:creationId xmlns:a16="http://schemas.microsoft.com/office/drawing/2014/main" id="{9D3FD803-DEEC-4ECC-A9B7-1BBC90BFD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41" y="1399969"/>
            <a:ext cx="4268459" cy="4277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710439-C82E-4451-8455-6D7A699AC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8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77" y="501650"/>
            <a:ext cx="8081917" cy="788485"/>
          </a:xfrm>
        </p:spPr>
        <p:txBody>
          <a:bodyPr>
            <a:normAutofit/>
          </a:bodyPr>
          <a:lstStyle/>
          <a:p>
            <a:r>
              <a:rPr lang="en-US" sz="4000" b="1" dirty="0"/>
              <a:t> </a:t>
            </a:r>
            <a:r>
              <a:rPr lang="en-US" sz="4000" b="1" u="sng" dirty="0"/>
              <a:t>Also… Cluster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02" y="1541417"/>
            <a:ext cx="7298739" cy="4814933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US" dirty="0"/>
              <a:t>A cluster: </a:t>
            </a:r>
          </a:p>
          <a:p>
            <a:pPr lvl="1">
              <a:lnSpc>
                <a:spcPts val="3000"/>
              </a:lnSpc>
            </a:pPr>
            <a:r>
              <a:rPr lang="en-US" dirty="0"/>
              <a:t>Parallel or distributed processing system</a:t>
            </a:r>
          </a:p>
          <a:p>
            <a:pPr lvl="1">
              <a:lnSpc>
                <a:spcPts val="3000"/>
              </a:lnSpc>
            </a:pPr>
            <a:r>
              <a:rPr lang="en-US" dirty="0"/>
              <a:t>Consists of a collection of interconnected stand alone computers</a:t>
            </a:r>
          </a:p>
          <a:p>
            <a:pPr lvl="1">
              <a:lnSpc>
                <a:spcPts val="3000"/>
              </a:lnSpc>
            </a:pPr>
            <a:r>
              <a:rPr lang="en-US" dirty="0"/>
              <a:t>Working together as a single integrated computing resource</a:t>
            </a:r>
          </a:p>
          <a:p>
            <a:pPr lvl="1">
              <a:lnSpc>
                <a:spcPts val="3000"/>
              </a:lnSpc>
            </a:pPr>
            <a:r>
              <a:rPr lang="en-US" dirty="0"/>
              <a:t>Provide better system reliability and performance</a:t>
            </a:r>
          </a:p>
          <a:p>
            <a:pPr lvl="1">
              <a:lnSpc>
                <a:spcPts val="3000"/>
              </a:lnSpc>
            </a:pPr>
            <a:r>
              <a:rPr lang="en-US" dirty="0"/>
              <a:t>Appears to users as a single highly available system</a:t>
            </a:r>
          </a:p>
          <a:p>
            <a:pPr>
              <a:lnSpc>
                <a:spcPts val="3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9A085-42B8-4016-BEE4-CF7181431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73" y="1886972"/>
            <a:ext cx="4209622" cy="3084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5AD5E8-2F61-48DA-A3C7-1D1D6FB24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7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91DCA-2BBC-4C20-8BE9-99518B39E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FC554C-E36B-45F4-94F8-F5741C593A58}"/>
              </a:ext>
            </a:extLst>
          </p:cNvPr>
          <p:cNvSpPr/>
          <p:nvPr/>
        </p:nvSpPr>
        <p:spPr>
          <a:xfrm>
            <a:off x="900223" y="639445"/>
            <a:ext cx="31033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>
                <a:latin typeface="+mj-lt"/>
              </a:rPr>
              <a:t>Why use HPC?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AFCC6-82F9-4653-B9FE-D07190D7D546}"/>
              </a:ext>
            </a:extLst>
          </p:cNvPr>
          <p:cNvSpPr/>
          <p:nvPr/>
        </p:nvSpPr>
        <p:spPr>
          <a:xfrm>
            <a:off x="815164" y="1789737"/>
            <a:ext cx="102214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single computer (processor) is limited 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 Memory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 Speed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 Overall performance</a:t>
            </a:r>
          </a:p>
          <a:p>
            <a:pPr lvl="2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cluster of computers can overcome these limitations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 Solves problems that cannot fit in a single processor's memory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 Reduces computational time to reasonable expectations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 Solves problems at finer resolution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CC9712-127D-4A07-84B0-157D49861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57" y="1347331"/>
            <a:ext cx="3055739" cy="22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91DCA-2BBC-4C20-8BE9-99518B39E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  <p:pic>
        <p:nvPicPr>
          <p:cNvPr id="8" name="Content Placeholder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C123D99-A389-4F54-8DF0-152F9B24F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2" y="710908"/>
            <a:ext cx="10417216" cy="5817214"/>
          </a:xfrm>
        </p:spPr>
      </p:pic>
    </p:spTree>
    <p:extLst>
      <p:ext uri="{BB962C8B-B14F-4D97-AF65-F5344CB8AC3E}">
        <p14:creationId xmlns:p14="http://schemas.microsoft.com/office/powerpoint/2010/main" val="62466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21" y="136525"/>
            <a:ext cx="5324786" cy="1325563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Components of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121" y="1354600"/>
            <a:ext cx="10300823" cy="5503400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US" b="1" dirty="0">
                <a:solidFill>
                  <a:srgbClr val="FF0000"/>
                </a:solidFill>
              </a:rPr>
              <a:t>Node</a:t>
            </a:r>
            <a:r>
              <a:rPr lang="en-US" dirty="0"/>
              <a:t> – Individual computer in a cluster </a:t>
            </a:r>
          </a:p>
          <a:p>
            <a:pPr lvl="1">
              <a:lnSpc>
                <a:spcPts val="3000"/>
              </a:lnSpc>
            </a:pPr>
            <a:r>
              <a:rPr lang="en-US" dirty="0" err="1"/>
              <a:t>Eg</a:t>
            </a:r>
            <a:r>
              <a:rPr lang="en-US" dirty="0"/>
              <a:t>: Login node, Transfer node</a:t>
            </a:r>
          </a:p>
          <a:p>
            <a:pPr lvl="1">
              <a:lnSpc>
                <a:spcPts val="3000"/>
              </a:lnSpc>
            </a:pPr>
            <a:r>
              <a:rPr lang="en-US" dirty="0"/>
              <a:t>Individual nodes can work together, talk to each other</a:t>
            </a:r>
          </a:p>
          <a:p>
            <a:pPr lvl="1">
              <a:lnSpc>
                <a:spcPts val="3000"/>
              </a:lnSpc>
            </a:pPr>
            <a:r>
              <a:rPr lang="en-US" dirty="0"/>
              <a:t>Faster problem solving</a:t>
            </a:r>
          </a:p>
          <a:p>
            <a:pPr lvl="1"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b="1" dirty="0">
                <a:solidFill>
                  <a:srgbClr val="FF0000"/>
                </a:solidFill>
              </a:rPr>
              <a:t>Queue</a:t>
            </a:r>
            <a:r>
              <a:rPr lang="en-US" dirty="0"/>
              <a:t> – Collection of compute nodes for specific computing needs on a cluster </a:t>
            </a:r>
          </a:p>
          <a:p>
            <a:pPr lvl="1">
              <a:lnSpc>
                <a:spcPts val="3000"/>
              </a:lnSpc>
            </a:pPr>
            <a:r>
              <a:rPr lang="en-US" dirty="0" err="1"/>
              <a:t>Eg</a:t>
            </a:r>
            <a:r>
              <a:rPr lang="en-US" dirty="0"/>
              <a:t>: batch, </a:t>
            </a:r>
            <a:r>
              <a:rPr lang="en-US" dirty="0" err="1"/>
              <a:t>highmem_q</a:t>
            </a:r>
            <a:r>
              <a:rPr lang="en-US" dirty="0"/>
              <a:t>, </a:t>
            </a:r>
            <a:r>
              <a:rPr lang="en-US" dirty="0" err="1"/>
              <a:t>inter_q</a:t>
            </a:r>
            <a:r>
              <a:rPr lang="en-US" dirty="0"/>
              <a:t>, </a:t>
            </a:r>
            <a:r>
              <a:rPr lang="en-US" dirty="0" err="1"/>
              <a:t>gpu_q</a:t>
            </a:r>
            <a:endParaRPr lang="en-US" dirty="0"/>
          </a:p>
          <a:p>
            <a:pPr marL="457200" lvl="1" indent="0">
              <a:lnSpc>
                <a:spcPts val="3000"/>
              </a:lnSpc>
              <a:buNone/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b="1" dirty="0">
                <a:solidFill>
                  <a:srgbClr val="FF0000"/>
                </a:solidFill>
              </a:rPr>
              <a:t>Jobs </a:t>
            </a:r>
            <a:r>
              <a:rPr lang="en-US" dirty="0"/>
              <a:t>–  User programs that run on a cluster </a:t>
            </a:r>
          </a:p>
          <a:p>
            <a:pPr lvl="1">
              <a:lnSpc>
                <a:spcPts val="3000"/>
              </a:lnSpc>
            </a:pPr>
            <a:r>
              <a:rPr lang="en-US" dirty="0"/>
              <a:t>Managed through a queueing system (Torque/Moab)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C8E8A-A93D-4388-B636-880589437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4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2771" y="285502"/>
            <a:ext cx="4826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>
                <a:latin typeface="+mj-lt"/>
              </a:rPr>
              <a:t>HPC - Submitting Jobs :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1" y="2049647"/>
            <a:ext cx="5550829" cy="37467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6512" y="2330293"/>
            <a:ext cx="354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Serial Computing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917" y="4128863"/>
            <a:ext cx="1196166" cy="119903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EF4045-FD07-4592-9CF4-6BAA6C0B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9598-988D-4B4A-9781-B1891B12200F}" type="slidenum">
              <a:rPr lang="en-US" smtClean="0"/>
              <a:t>9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AC8366-B21D-4E89-BE3D-379026897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1" y="136525"/>
            <a:ext cx="2335276" cy="502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734005-A90C-479C-AF24-9CEC802A256A}"/>
              </a:ext>
            </a:extLst>
          </p:cNvPr>
          <p:cNvSpPr txBox="1"/>
          <p:nvPr/>
        </p:nvSpPr>
        <p:spPr>
          <a:xfrm>
            <a:off x="7775611" y="1259907"/>
            <a:ext cx="312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Serial Computing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7AECE-C93A-4FE2-88F7-9B34B4A9C4B0}"/>
              </a:ext>
            </a:extLst>
          </p:cNvPr>
          <p:cNvSpPr txBox="1"/>
          <p:nvPr/>
        </p:nvSpPr>
        <p:spPr>
          <a:xfrm>
            <a:off x="6424303" y="2150291"/>
            <a:ext cx="5186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problem is broken into a discrete series of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Instructions are executed sequentially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Executed on a single processor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Only one instruction may execute at any moment in time </a:t>
            </a:r>
          </a:p>
        </p:txBody>
      </p:sp>
    </p:spTree>
    <p:extLst>
      <p:ext uri="{BB962C8B-B14F-4D97-AF65-F5344CB8AC3E}">
        <p14:creationId xmlns:p14="http://schemas.microsoft.com/office/powerpoint/2010/main" val="197420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11141</TotalTime>
  <Words>1421</Words>
  <Application>Microsoft Office PowerPoint</Application>
  <PresentationFormat>Widescreen</PresentationFormat>
  <Paragraphs>239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Office Theme</vt:lpstr>
      <vt:lpstr>PowerPoint Presentation</vt:lpstr>
      <vt:lpstr>Outline</vt:lpstr>
      <vt:lpstr>PowerPoint Presentation</vt:lpstr>
      <vt:lpstr>What is HPC?</vt:lpstr>
      <vt:lpstr> Also… Cluster Computing</vt:lpstr>
      <vt:lpstr>PowerPoint Presentation</vt:lpstr>
      <vt:lpstr>PowerPoint Presentation</vt:lpstr>
      <vt:lpstr>Components of HPC</vt:lpstr>
      <vt:lpstr>PowerPoint Presentation</vt:lpstr>
      <vt:lpstr>PowerPoint Presentation</vt:lpstr>
      <vt:lpstr>PowerPoint Presentation</vt:lpstr>
      <vt:lpstr>PowerPoint Presentation</vt:lpstr>
      <vt:lpstr>GACRC</vt:lpstr>
      <vt:lpstr>Sapelo2 Overview</vt:lpstr>
      <vt:lpstr> Cluster</vt:lpstr>
      <vt:lpstr>PowerPoint Presentation</vt:lpstr>
      <vt:lpstr>Sapelo2: A Linux HPC cluster (64-bit Centos 7)</vt:lpstr>
      <vt:lpstr>Four Computational Queues</vt:lpstr>
      <vt:lpstr> Three Directories</vt:lpstr>
      <vt:lpstr>Software on Cluster</vt:lpstr>
      <vt:lpstr>Job Submission Workflow</vt:lpstr>
      <vt:lpstr>Example:  Job Submission Script</vt:lpstr>
      <vt:lpstr>Submit a job using qsub</vt:lpstr>
      <vt:lpstr>Check job status using qstat_me</vt:lpstr>
      <vt:lpstr>Cancel job using qdel </vt:lpstr>
      <vt:lpstr>PowerPoint Presentation</vt:lpstr>
      <vt:lpstr>PowerPoint Presentation</vt:lpstr>
      <vt:lpstr>Resources on Sapelo2 - GACRC Wiki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suchitra pakala</dc:creator>
  <cp:lastModifiedBy>suchitra pakala</cp:lastModifiedBy>
  <cp:revision>127</cp:revision>
  <dcterms:created xsi:type="dcterms:W3CDTF">2018-08-20T19:00:55Z</dcterms:created>
  <dcterms:modified xsi:type="dcterms:W3CDTF">2018-08-28T12:43:14Z</dcterms:modified>
</cp:coreProperties>
</file>