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7" r:id="rId3"/>
    <p:sldId id="261" r:id="rId4"/>
    <p:sldId id="262" r:id="rId5"/>
    <p:sldId id="260" r:id="rId6"/>
    <p:sldId id="276" r:id="rId7"/>
    <p:sldId id="265" r:id="rId8"/>
    <p:sldId id="274" r:id="rId9"/>
    <p:sldId id="267" r:id="rId10"/>
    <p:sldId id="268" r:id="rId11"/>
    <p:sldId id="272" r:id="rId12"/>
    <p:sldId id="269" r:id="rId13"/>
    <p:sldId id="270" r:id="rId14"/>
    <p:sldId id="271" r:id="rId15"/>
    <p:sldId id="273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82"/>
  </p:normalViewPr>
  <p:slideViewPr>
    <p:cSldViewPr snapToGrid="0" snapToObjects="1">
      <p:cViewPr>
        <p:scale>
          <a:sx n="100" d="100"/>
          <a:sy n="100" d="100"/>
        </p:scale>
        <p:origin x="7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46DF5C-9A8F-3844-A768-62962C6599B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40E9372-CAD4-F743-862E-9E79187F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2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962" y="374598"/>
            <a:ext cx="10353675" cy="3871912"/>
          </a:xfrm>
        </p:spPr>
        <p:txBody>
          <a:bodyPr wrap="square">
            <a:noAutofit/>
          </a:bodyPr>
          <a:lstStyle/>
          <a:p>
            <a:r>
              <a:rPr lang="en-US" sz="4800" dirty="0"/>
              <a:t>Computational Model to Determine the Efficacy of Needle Exchange </a:t>
            </a:r>
            <a:r>
              <a:rPr lang="en-US" sz="4800"/>
              <a:t>Programs </a:t>
            </a:r>
            <a:r>
              <a:rPr lang="en-US" sz="4800" smtClean="0"/>
              <a:t>During </a:t>
            </a:r>
            <a:r>
              <a:rPr lang="en-US" sz="4800" dirty="0"/>
              <a:t>an HIV Outbreak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637" y="2618039"/>
            <a:ext cx="9144000" cy="754025"/>
          </a:xfrm>
        </p:spPr>
        <p:txBody>
          <a:bodyPr/>
          <a:lstStyle/>
          <a:p>
            <a:r>
              <a:rPr lang="en-US" dirty="0" smtClean="0"/>
              <a:t>Allyson Loy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99" y="1977443"/>
            <a:ext cx="6235700" cy="41571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4962" y="6489951"/>
            <a:ext cx="104473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https://</a:t>
            </a:r>
            <a:r>
              <a:rPr lang="en-US" sz="1000" dirty="0" err="1"/>
              <a:t>www.nytimes.com</a:t>
            </a:r>
            <a:r>
              <a:rPr lang="en-US" sz="1000" dirty="0"/>
              <a:t>/2016/08/08/us/politics/</a:t>
            </a:r>
            <a:r>
              <a:rPr lang="en-US" sz="1000" dirty="0" err="1"/>
              <a:t>mike-pence-needle-exchanges-indiana.html?_r</a:t>
            </a:r>
            <a:r>
              <a:rPr lang="en-US" sz="1000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8566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14" y="-16400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Needle Exchange Program: March 26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r="30582"/>
          <a:stretch/>
        </p:blipFill>
        <p:spPr>
          <a:xfrm>
            <a:off x="6913933" y="920524"/>
            <a:ext cx="4467181" cy="571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2587" r="34022" b="-2587"/>
          <a:stretch/>
        </p:blipFill>
        <p:spPr>
          <a:xfrm>
            <a:off x="203200" y="1112548"/>
            <a:ext cx="5692105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Needle Exchange Program: March 26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/>
          <a:stretch/>
        </p:blipFill>
        <p:spPr>
          <a:xfrm>
            <a:off x="2527300" y="1866900"/>
            <a:ext cx="7137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Needle Exchange Program: </a:t>
            </a:r>
            <a:r>
              <a:rPr lang="en-US" dirty="0" smtClean="0"/>
              <a:t>Jan </a:t>
            </a:r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914684"/>
            <a:ext cx="7073900" cy="4279900"/>
          </a:xfrm>
        </p:spPr>
      </p:pic>
    </p:spTree>
    <p:extLst>
      <p:ext uri="{BB962C8B-B14F-4D97-AF65-F5344CB8AC3E}">
        <p14:creationId xmlns:p14="http://schemas.microsoft.com/office/powerpoint/2010/main" val="15377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61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Needle Exchange Program</a:t>
            </a:r>
            <a:r>
              <a:rPr lang="en-US"/>
              <a:t>: </a:t>
            </a:r>
            <a:r>
              <a:rPr lang="en-US" smtClean="0"/>
              <a:t>February </a:t>
            </a:r>
            <a:r>
              <a:rPr lang="en-US"/>
              <a:t>26</a:t>
            </a:r>
            <a:r>
              <a:rPr lang="en-US" baseline="30000"/>
              <a:t>th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1899920"/>
            <a:ext cx="61976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Needle Exchange Program: </a:t>
            </a:r>
            <a:r>
              <a:rPr lang="en-US" dirty="0" smtClean="0"/>
              <a:t>April </a:t>
            </a:r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1804988"/>
            <a:ext cx="67691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41"/>
            <a:ext cx="10515600" cy="1325563"/>
          </a:xfrm>
        </p:spPr>
        <p:txBody>
          <a:bodyPr/>
          <a:lstStyle/>
          <a:p>
            <a:r>
              <a:rPr lang="en-US" dirty="0" smtClean="0"/>
              <a:t>In Conclusion: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961352"/>
            <a:ext cx="6362700" cy="3924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1" t="2667" b="1833"/>
          <a:stretch/>
        </p:blipFill>
        <p:spPr>
          <a:xfrm>
            <a:off x="520700" y="1649404"/>
            <a:ext cx="4762500" cy="45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	</a:t>
            </a:r>
            <a:r>
              <a:rPr lang="en-US" dirty="0" err="1"/>
              <a:t>Runfola</a:t>
            </a:r>
            <a:r>
              <a:rPr lang="en-US" dirty="0"/>
              <a:t> JK, House J, Miller L, Colton L, Hite D, Hawley A, Mead P, </a:t>
            </a:r>
            <a:r>
              <a:rPr lang="en-US" dirty="0" err="1"/>
              <a:t>Schriefer</a:t>
            </a:r>
            <a:r>
              <a:rPr lang="en-US" dirty="0"/>
              <a:t> M, Petersen J, </a:t>
            </a:r>
            <a:r>
              <a:rPr lang="en-US" dirty="0" err="1"/>
              <a:t>Casaceli</a:t>
            </a:r>
            <a:r>
              <a:rPr lang="en-US" dirty="0"/>
              <a:t> C, </a:t>
            </a:r>
            <a:r>
              <a:rPr lang="en-US" dirty="0" err="1"/>
              <a:t>Erlandson</a:t>
            </a:r>
            <a:r>
              <a:rPr lang="en-US" dirty="0"/>
              <a:t> KM, Foster C, </a:t>
            </a:r>
            <a:r>
              <a:rPr lang="en-US" dirty="0" err="1"/>
              <a:t>Pabilonia</a:t>
            </a:r>
            <a:r>
              <a:rPr lang="en-US" dirty="0"/>
              <a:t> KL, Mason G, Douglas JM. 2015. Outbreak of human pneumonic plague with dog-to-human and possible human-to-human transmission — Colorado, June–July 2014Morbidity and Mortality Weekly Report.</a:t>
            </a:r>
          </a:p>
          <a:p>
            <a:r>
              <a:rPr lang="en-US" dirty="0"/>
              <a:t>2. 	Indiana State Department of Health. 2015. Scott County Public Health Emergency Declaration Extended.</a:t>
            </a:r>
          </a:p>
          <a:p>
            <a:r>
              <a:rPr lang="en-US" dirty="0"/>
              <a:t>3. 	World Health Organization. 2004. Effectiveness of Sterile Needle and Syringe Programming in Reducing </a:t>
            </a:r>
            <a:r>
              <a:rPr lang="en-US" dirty="0" err="1"/>
              <a:t>Hiv</a:t>
            </a:r>
            <a:r>
              <a:rPr lang="en-US" dirty="0"/>
              <a:t>/Aids Among Injecting Drug Users. Who 1–30.</a:t>
            </a:r>
          </a:p>
          <a:p>
            <a:r>
              <a:rPr lang="en-US" dirty="0"/>
              <a:t>4. 	Kaplan EH. 1989. Needles That Kill : Modeling Human Immunodeficiency Virus Transmission via Shared Drug Injection Equipment in Shooting Galleries Author ( s ): Edward H . Kaplan Published by : Oxford University Press Stable URL : http://</a:t>
            </a:r>
            <a:r>
              <a:rPr lang="en-US" dirty="0" err="1"/>
              <a:t>www.jstor.org</a:t>
            </a:r>
            <a:r>
              <a:rPr lang="en-US" dirty="0"/>
              <a:t>/stable/4454849 Needle 11:289–298.</a:t>
            </a:r>
          </a:p>
          <a:p>
            <a:r>
              <a:rPr lang="en-US" dirty="0"/>
              <a:t>5. 	Atkinson J. 1996. A simulation model of the dynamics of HIV transmission in intravenous drug users. </a:t>
            </a:r>
            <a:r>
              <a:rPr lang="en-US" dirty="0" err="1"/>
              <a:t>Comput</a:t>
            </a:r>
            <a:r>
              <a:rPr lang="en-US" dirty="0"/>
              <a:t> Biomed Res 29:338–349.</a:t>
            </a:r>
          </a:p>
          <a:p>
            <a:r>
              <a:rPr lang="en-US" dirty="0"/>
              <a:t>6. 	Liang Y, </a:t>
            </a:r>
            <a:r>
              <a:rPr lang="en-US" dirty="0" err="1"/>
              <a:t>Greenhalgh</a:t>
            </a:r>
            <a:r>
              <a:rPr lang="en-US" dirty="0"/>
              <a:t> D, Mao X. 2016. A Stochastic Differential Equation Model for the Spread of HIV Amongst People Who Inject Drugs 2016:1–27.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2015 HIV epidemic in Scott County, Indiana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700337"/>
            <a:ext cx="10972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52546" y="3386137"/>
            <a:ext cx="0" cy="58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4" idx="0"/>
          </p:cNvCxnSpPr>
          <p:nvPr/>
        </p:nvCxnSpPr>
        <p:spPr>
          <a:xfrm>
            <a:off x="6978976" y="3386137"/>
            <a:ext cx="0" cy="1165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5" idx="0"/>
          </p:cNvCxnSpPr>
          <p:nvPr/>
        </p:nvCxnSpPr>
        <p:spPr>
          <a:xfrm>
            <a:off x="10453676" y="3386137"/>
            <a:ext cx="0" cy="1719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8649" y="2685047"/>
            <a:ext cx="2194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J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97496" y="2685047"/>
            <a:ext cx="2194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</a:t>
            </a:r>
            <a:endParaRPr lang="en-US" sz="4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19657" y="2685047"/>
            <a:ext cx="2194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62794" y="2685047"/>
            <a:ext cx="2194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9373552" y="2685047"/>
            <a:ext cx="2194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</a:t>
            </a:r>
            <a:endParaRPr lang="en-US" sz="4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428" y="3997411"/>
            <a:ext cx="2476500" cy="2031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January 11, 2015:</a:t>
            </a:r>
          </a:p>
          <a:p>
            <a:r>
              <a:rPr lang="en-US" dirty="0" smtClean="0"/>
              <a:t>Indiana </a:t>
            </a:r>
            <a:r>
              <a:rPr lang="en-US" dirty="0"/>
              <a:t>Department of Public Health began an investigation of a HIV epidemic due to injection drug </a:t>
            </a:r>
            <a:r>
              <a:rPr lang="en-US" dirty="0" smtClean="0"/>
              <a:t>use.</a:t>
            </a:r>
          </a:p>
          <a:p>
            <a:r>
              <a:rPr lang="en-US" dirty="0" smtClean="0"/>
              <a:t>11 confirmed cases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40726" y="4551409"/>
            <a:ext cx="24765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March 26, 2015:</a:t>
            </a:r>
          </a:p>
          <a:p>
            <a:r>
              <a:rPr lang="en-US" dirty="0" smtClean="0"/>
              <a:t>Institution of a Needle Exchange Program. 79 confirmed cases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15426" y="5105407"/>
            <a:ext cx="24765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May 2, 2015:</a:t>
            </a:r>
          </a:p>
          <a:p>
            <a:r>
              <a:rPr lang="en-US" dirty="0" smtClean="0"/>
              <a:t>191 confirmed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90812"/>
            <a:ext cx="10058400" cy="26440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Infection Model of HIV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5900"/>
                <a:ext cx="11087100" cy="495776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Drug injection is done in shooting galleries. There are </a:t>
                </a:r>
                <a:r>
                  <a:rPr lang="en-US" i="1" dirty="0" smtClean="0"/>
                  <a:t>m </a:t>
                </a:r>
                <a:r>
                  <a:rPr lang="en-US" dirty="0" smtClean="0"/>
                  <a:t> shooting galleries/”kits”. During a visit to a shooting gallery, injection occurs once.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Addicts visit shooting galleries at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. This action is independent from that of other addicts.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Equipment is infectious if used by an infected addict. If used by an uninfected addict, the equipment is “flushed” at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If an addict is exposed, infection will occur at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The addict population remains the same, </a:t>
                </a:r>
                <a:r>
                  <a:rPr lang="en-US" i="1" dirty="0" smtClean="0"/>
                  <a:t>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Fraction of infected addicts is represented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and variability within this fraction can be ignored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5900"/>
                <a:ext cx="11087100" cy="49577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53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Infection Model of HIV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64" y="2181224"/>
            <a:ext cx="2014537" cy="31547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9900" dirty="0" smtClean="0"/>
              <a:t>S</a:t>
            </a:r>
            <a:endParaRPr lang="en-US" sz="19900" dirty="0"/>
          </a:p>
        </p:txBody>
      </p:sp>
      <p:sp>
        <p:nvSpPr>
          <p:cNvPr id="5" name="TextBox 4"/>
          <p:cNvSpPr txBox="1"/>
          <p:nvPr/>
        </p:nvSpPr>
        <p:spPr>
          <a:xfrm>
            <a:off x="9983015" y="2147885"/>
            <a:ext cx="2014537" cy="31547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9900" dirty="0"/>
              <a:t>I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471701" y="3725240"/>
            <a:ext cx="7511314" cy="3333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Infection Model of HIV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64" y="2181224"/>
            <a:ext cx="2014537" cy="31547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9900" dirty="0" smtClean="0"/>
              <a:t>S</a:t>
            </a:r>
            <a:endParaRPr lang="en-US" sz="19900" dirty="0"/>
          </a:p>
        </p:txBody>
      </p:sp>
      <p:sp>
        <p:nvSpPr>
          <p:cNvPr id="5" name="TextBox 4"/>
          <p:cNvSpPr txBox="1"/>
          <p:nvPr/>
        </p:nvSpPr>
        <p:spPr>
          <a:xfrm>
            <a:off x="9983015" y="2147885"/>
            <a:ext cx="2014537" cy="31547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9900" dirty="0"/>
              <a:t>I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471701" y="3725240"/>
            <a:ext cx="7511314" cy="3333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60174" y="2403312"/>
                <a:ext cx="2134367" cy="105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mr-IN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mr-IN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174" y="2403312"/>
                <a:ext cx="2134367" cy="10552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6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Infection Model of HIV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0014" y="2425186"/>
                <a:ext cx="12091986" cy="994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sz="4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440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sz="4400" b="0" i="1" smtClean="0">
                            <a:latin typeface="Cambria Math" charset="0"/>
                          </a:rPr>
                          <m:t>𝑡</m:t>
                        </m:r>
                      </m:den>
                    </m:f>
                    <m:r>
                      <a:rPr lang="mr-IN" sz="4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mr-IN" sz="4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𝜆𝛾𝜋</m:t>
                    </m:r>
                    <m:d>
                      <m:d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𝜆𝛾𝛽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)[1−</m:t>
                    </m:r>
                    <m:d>
                      <m:dPr>
                        <m:begChr m:val="["/>
                        <m:endChr m:val="]"/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4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3600" dirty="0" smtClean="0"/>
                  <a:t>  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4" y="2425186"/>
                <a:ext cx="12091986" cy="9949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9379767" y="3296408"/>
            <a:ext cx="1985962" cy="2319807"/>
            <a:chOff x="8708243" y="3239256"/>
            <a:chExt cx="1985962" cy="2319807"/>
          </a:xfrm>
        </p:grpSpPr>
        <p:cxnSp>
          <p:nvCxnSpPr>
            <p:cNvPr id="7" name="Straight Arrow Connector 6"/>
            <p:cNvCxnSpPr>
              <a:stCxn id="8" idx="0"/>
            </p:cNvCxnSpPr>
            <p:nvPr/>
          </p:nvCxnSpPr>
          <p:spPr>
            <a:xfrm flipH="1" flipV="1">
              <a:off x="9701214" y="3239256"/>
              <a:ext cx="10" cy="111947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708243" y="4358734"/>
              <a:ext cx="1985962" cy="1200329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Probability of not flushing equipment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85867" y="3296408"/>
            <a:ext cx="1985962" cy="2319807"/>
            <a:chOff x="8722531" y="3239256"/>
            <a:chExt cx="1985962" cy="2319807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9701214" y="3239256"/>
              <a:ext cx="10" cy="111947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722531" y="4358734"/>
              <a:ext cx="1985962" cy="1200329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Fraction of addicts not infected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79045" y="3314703"/>
            <a:ext cx="1985962" cy="3427803"/>
            <a:chOff x="2464605" y="3186111"/>
            <a:chExt cx="1985962" cy="3427803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57575" y="3186111"/>
              <a:ext cx="11" cy="111947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4605" y="4305590"/>
              <a:ext cx="1985962" cy="230832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Visitation rate </a:t>
              </a:r>
            </a:p>
            <a:p>
              <a:pPr algn="ctr"/>
              <a:r>
                <a:rPr lang="en-US" sz="2400" dirty="0" smtClean="0"/>
                <a:t>X</a:t>
              </a:r>
            </a:p>
            <a:p>
              <a:pPr algn="ctr"/>
              <a:r>
                <a:rPr lang="en-US" sz="2400" dirty="0" smtClean="0"/>
                <a:t>Gallery ratio</a:t>
              </a:r>
            </a:p>
            <a:p>
              <a:pPr algn="ctr"/>
              <a:r>
                <a:rPr lang="en-US" sz="2400" dirty="0" smtClean="0"/>
                <a:t>X</a:t>
              </a:r>
            </a:p>
            <a:p>
              <a:pPr algn="ctr"/>
              <a:r>
                <a:rPr lang="en-US" sz="2400" dirty="0" smtClean="0"/>
                <a:t>Probability of exposure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50191" y="3257551"/>
            <a:ext cx="1985962" cy="3499243"/>
            <a:chOff x="2464605" y="3186111"/>
            <a:chExt cx="1985962" cy="3499243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3457575" y="3186111"/>
              <a:ext cx="11" cy="111947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64605" y="4377030"/>
              <a:ext cx="1985962" cy="230832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Visitation rate </a:t>
              </a:r>
            </a:p>
            <a:p>
              <a:pPr algn="ctr"/>
              <a:r>
                <a:rPr lang="en-US" sz="2400" dirty="0" smtClean="0"/>
                <a:t>X</a:t>
              </a:r>
            </a:p>
            <a:p>
              <a:pPr algn="ctr"/>
              <a:r>
                <a:rPr lang="en-US" sz="2400" dirty="0" smtClean="0"/>
                <a:t>Gallery ratio</a:t>
              </a:r>
            </a:p>
            <a:p>
              <a:pPr algn="ctr"/>
              <a:r>
                <a:rPr lang="en-US" sz="2400" dirty="0" smtClean="0"/>
                <a:t>X</a:t>
              </a:r>
            </a:p>
            <a:p>
              <a:pPr algn="ctr"/>
              <a:r>
                <a:rPr lang="en-US" sz="2400" dirty="0" smtClean="0"/>
                <a:t>Fraction infected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419" y="3629022"/>
            <a:ext cx="1371600" cy="2300291"/>
            <a:chOff x="778669" y="3571870"/>
            <a:chExt cx="1371600" cy="2293401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1428750" y="3571870"/>
              <a:ext cx="0" cy="146240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78669" y="5034274"/>
              <a:ext cx="1371600" cy="83099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Rate of Exposure</a:t>
              </a:r>
              <a:endParaRPr 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57105" y="2983665"/>
            <a:ext cx="1371600" cy="3405789"/>
            <a:chOff x="778669" y="3571870"/>
            <a:chExt cx="1371600" cy="339558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1428750" y="3571870"/>
              <a:ext cx="0" cy="146240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8669" y="5034274"/>
              <a:ext cx="1371600" cy="1933185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Universe where this doesn’t happen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10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Infection Model of HIV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42874" y="2267870"/>
                <a:ext cx="12091986" cy="12897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4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4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  <m:r>
                            <a:rPr lang="en-US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4400" b="0" i="1" smtClean="0"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mr-IN" sz="4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mr-IN" sz="4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𝜆𝛾𝜋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874" y="2267870"/>
                <a:ext cx="12091986" cy="12897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760237" y="3315893"/>
            <a:ext cx="1985962" cy="3499243"/>
            <a:chOff x="2464605" y="3186111"/>
            <a:chExt cx="1985962" cy="3499243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3457575" y="3186111"/>
              <a:ext cx="11" cy="111947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64605" y="4377030"/>
              <a:ext cx="1985962" cy="230832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Visitation rate </a:t>
              </a:r>
            </a:p>
            <a:p>
              <a:pPr algn="ctr"/>
              <a:r>
                <a:rPr lang="en-US" sz="2400" dirty="0" smtClean="0"/>
                <a:t>X</a:t>
              </a:r>
            </a:p>
            <a:p>
              <a:pPr algn="ctr"/>
              <a:r>
                <a:rPr lang="en-US" sz="2400" dirty="0" smtClean="0"/>
                <a:t>Gallery ratio</a:t>
              </a:r>
            </a:p>
            <a:p>
              <a:pPr algn="ctr"/>
              <a:r>
                <a:rPr lang="en-US" sz="2400" dirty="0" smtClean="0"/>
                <a:t>X</a:t>
              </a:r>
            </a:p>
            <a:p>
              <a:pPr algn="ctr"/>
              <a:r>
                <a:rPr lang="en-US" sz="2400" dirty="0" smtClean="0"/>
                <a:t>Fraction infected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21919" y="3729035"/>
            <a:ext cx="1371600" cy="2300291"/>
            <a:chOff x="778669" y="3571870"/>
            <a:chExt cx="1371600" cy="2293401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1428750" y="3571870"/>
              <a:ext cx="0" cy="146240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78669" y="5034274"/>
              <a:ext cx="1371600" cy="83099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Rate of Exposure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52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1"/>
            <a:ext cx="10515600" cy="1325563"/>
          </a:xfrm>
        </p:spPr>
        <p:txBody>
          <a:bodyPr/>
          <a:lstStyle/>
          <a:p>
            <a:r>
              <a:rPr lang="en-US" dirty="0" smtClean="0"/>
              <a:t>No Needle Exchange Program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2" y="1314452"/>
            <a:ext cx="7691630" cy="54864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1" r="18729"/>
          <a:stretch/>
        </p:blipFill>
        <p:spPr>
          <a:xfrm>
            <a:off x="5399085" y="2108994"/>
            <a:ext cx="6430965" cy="4216400"/>
          </a:xfrm>
        </p:spPr>
      </p:pic>
    </p:spTree>
    <p:extLst>
      <p:ext uri="{BB962C8B-B14F-4D97-AF65-F5344CB8AC3E}">
        <p14:creationId xmlns:p14="http://schemas.microsoft.com/office/powerpoint/2010/main" val="17850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580</TotalTime>
  <Words>356</Words>
  <Application>Microsoft Macintosh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Cambria Math</vt:lpstr>
      <vt:lpstr>Corbel</vt:lpstr>
      <vt:lpstr>Arial</vt:lpstr>
      <vt:lpstr>Depth</vt:lpstr>
      <vt:lpstr>Computational Model to Determine the Efficacy of Needle Exchange Programs During an HIV Outbreak </vt:lpstr>
      <vt:lpstr>2015 HIV epidemic in Scott County, Indiana</vt:lpstr>
      <vt:lpstr>Infection Model of HIV</vt:lpstr>
      <vt:lpstr>Assumptions</vt:lpstr>
      <vt:lpstr>Infection Model of HIV</vt:lpstr>
      <vt:lpstr>Infection Model of HIV</vt:lpstr>
      <vt:lpstr>Infection Model of HIV</vt:lpstr>
      <vt:lpstr>Infection Model of HIV</vt:lpstr>
      <vt:lpstr>No Needle Exchange Program </vt:lpstr>
      <vt:lpstr>Needle Exchange Program: March 26th </vt:lpstr>
      <vt:lpstr>Needle Exchange Program: March 26th </vt:lpstr>
      <vt:lpstr>Needle Exchange Program: Jan 26th </vt:lpstr>
      <vt:lpstr>Needle Exchange Program: February 26th </vt:lpstr>
      <vt:lpstr>Needle Exchange Program: April 26th </vt:lpstr>
      <vt:lpstr>In Conclusion: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Model to Determine the Efficacy of Needle Exchange Programs During an HIV Outbreak </dc:title>
  <dc:creator>Allyson Taylor Loy</dc:creator>
  <cp:lastModifiedBy>Allyson Taylor Loy</cp:lastModifiedBy>
  <cp:revision>26</cp:revision>
  <dcterms:created xsi:type="dcterms:W3CDTF">2017-04-24T17:29:21Z</dcterms:created>
  <dcterms:modified xsi:type="dcterms:W3CDTF">2017-04-25T14:05:31Z</dcterms:modified>
</cp:coreProperties>
</file>