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5" r:id="rId4"/>
    <p:sldId id="268" r:id="rId5"/>
    <p:sldId id="267" r:id="rId6"/>
    <p:sldId id="259" r:id="rId7"/>
    <p:sldId id="257" r:id="rId8"/>
    <p:sldId id="260" r:id="rId9"/>
    <p:sldId id="264" r:id="rId10"/>
    <p:sldId id="266"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Wheatley" initials="EW" lastIdx="1" clrIdx="0">
    <p:extLst>
      <p:ext uri="{19B8F6BF-5375-455C-9EA6-DF929625EA0E}">
        <p15:presenceInfo xmlns:p15="http://schemas.microsoft.com/office/powerpoint/2012/main" userId="Erin  Wheat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60"/>
  </p:normalViewPr>
  <p:slideViewPr>
    <p:cSldViewPr snapToGrid="0">
      <p:cViewPr>
        <p:scale>
          <a:sx n="46" d="100"/>
          <a:sy n="46" d="100"/>
        </p:scale>
        <p:origin x="1867" y="10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B99A3FB-5D65-4418-A2DF-8B9F0B8B47A9}" type="datetimeFigureOut">
              <a:rPr lang="en-US" smtClean="0"/>
              <a:t>4/24/2017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9962791-FE1F-4496-B1D9-537EBF34B16E}" type="slidenum">
              <a:rPr lang="en-US" smtClean="0"/>
              <a:t>‹#›</a:t>
            </a:fld>
            <a:endParaRPr lang="en-US"/>
          </a:p>
        </p:txBody>
      </p:sp>
    </p:spTree>
    <p:extLst>
      <p:ext uri="{BB962C8B-B14F-4D97-AF65-F5344CB8AC3E}">
        <p14:creationId xmlns:p14="http://schemas.microsoft.com/office/powerpoint/2010/main" val="16423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9A3FB-5D65-4418-A2DF-8B9F0B8B47A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90376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9A3FB-5D65-4418-A2DF-8B9F0B8B47A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8345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9A3FB-5D65-4418-A2DF-8B9F0B8B47A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412818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9A3FB-5D65-4418-A2DF-8B9F0B8B47A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292946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9A3FB-5D65-4418-A2DF-8B9F0B8B47A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391186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9A3FB-5D65-4418-A2DF-8B9F0B8B47A9}"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306244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9A3FB-5D65-4418-A2DF-8B9F0B8B47A9}"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160244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9A3FB-5D65-4418-A2DF-8B9F0B8B47A9}"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62791-FE1F-4496-B1D9-537EBF34B16E}" type="slidenum">
              <a:rPr lang="en-US" smtClean="0"/>
              <a:t>‹#›</a:t>
            </a:fld>
            <a:endParaRPr lang="en-US"/>
          </a:p>
        </p:txBody>
      </p:sp>
    </p:spTree>
    <p:extLst>
      <p:ext uri="{BB962C8B-B14F-4D97-AF65-F5344CB8AC3E}">
        <p14:creationId xmlns:p14="http://schemas.microsoft.com/office/powerpoint/2010/main" val="64250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B99A3FB-5D65-4418-A2DF-8B9F0B8B47A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9962791-FE1F-4496-B1D9-537EBF34B16E}" type="slidenum">
              <a:rPr lang="en-US" smtClean="0"/>
              <a:t>‹#›</a:t>
            </a:fld>
            <a:endParaRPr lang="en-US"/>
          </a:p>
        </p:txBody>
      </p:sp>
    </p:spTree>
    <p:extLst>
      <p:ext uri="{BB962C8B-B14F-4D97-AF65-F5344CB8AC3E}">
        <p14:creationId xmlns:p14="http://schemas.microsoft.com/office/powerpoint/2010/main" val="95635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B99A3FB-5D65-4418-A2DF-8B9F0B8B47A9}" type="datetimeFigureOut">
              <a:rPr lang="en-US" smtClean="0"/>
              <a:t>4/24/2017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9962791-FE1F-4496-B1D9-537EBF34B16E}" type="slidenum">
              <a:rPr lang="en-US" smtClean="0"/>
              <a:t>‹#›</a:t>
            </a:fld>
            <a:endParaRPr lang="en-US"/>
          </a:p>
        </p:txBody>
      </p:sp>
    </p:spTree>
    <p:extLst>
      <p:ext uri="{BB962C8B-B14F-4D97-AF65-F5344CB8AC3E}">
        <p14:creationId xmlns:p14="http://schemas.microsoft.com/office/powerpoint/2010/main" val="17443570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B99A3FB-5D65-4418-A2DF-8B9F0B8B47A9}" type="datetimeFigureOut">
              <a:rPr lang="en-US" smtClean="0"/>
              <a:t>4/24/2017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9962791-FE1F-4496-B1D9-537EBF34B16E}" type="slidenum">
              <a:rPr lang="en-US" smtClean="0"/>
              <a:t>‹#›</a:t>
            </a:fld>
            <a:endParaRPr lang="en-US"/>
          </a:p>
        </p:txBody>
      </p:sp>
    </p:spTree>
    <p:extLst>
      <p:ext uri="{BB962C8B-B14F-4D97-AF65-F5344CB8AC3E}">
        <p14:creationId xmlns:p14="http://schemas.microsoft.com/office/powerpoint/2010/main" val="3735195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pigenomegateway.wustl.edu/browser/?genome=hg19&amp;tknamewidth=150&amp;datahub=http://egg2.wustl.edu/web_portal_cache/903267128.jso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journals.plos.org/plosone/article?id=10.1371/journal.pone.0002085#pone-0002085-g00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cbi.nlm.nih.gov/pmc/articles/PMC30665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Using Python to assess Epigenetic Cytosine methylation across generations </a:t>
            </a:r>
          </a:p>
        </p:txBody>
      </p:sp>
      <p:sp>
        <p:nvSpPr>
          <p:cNvPr id="3" name="Subtitle 2"/>
          <p:cNvSpPr>
            <a:spLocks noGrp="1"/>
          </p:cNvSpPr>
          <p:nvPr>
            <p:ph type="subTitle" idx="1"/>
          </p:nvPr>
        </p:nvSpPr>
        <p:spPr/>
        <p:txBody>
          <a:bodyPr>
            <a:normAutofit/>
          </a:bodyPr>
          <a:lstStyle/>
          <a:p>
            <a:r>
              <a:rPr lang="en-US" sz="2800" dirty="0"/>
              <a:t>By Erin Wheatley </a:t>
            </a:r>
          </a:p>
        </p:txBody>
      </p:sp>
    </p:spTree>
    <p:extLst>
      <p:ext uri="{BB962C8B-B14F-4D97-AF65-F5344CB8AC3E}">
        <p14:creationId xmlns:p14="http://schemas.microsoft.com/office/powerpoint/2010/main" val="416276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 y="0"/>
            <a:ext cx="10515600" cy="1325563"/>
          </a:xfrm>
        </p:spPr>
        <p:txBody>
          <a:bodyPr>
            <a:normAutofit/>
          </a:bodyPr>
          <a:lstStyle/>
          <a:p>
            <a:r>
              <a:rPr lang="en-US" sz="4000" dirty="0"/>
              <a:t>Methods Cont. </a:t>
            </a:r>
          </a:p>
        </p:txBody>
      </p:sp>
      <p:sp>
        <p:nvSpPr>
          <p:cNvPr id="3" name="Content Placeholder 2"/>
          <p:cNvSpPr>
            <a:spLocks noGrp="1"/>
          </p:cNvSpPr>
          <p:nvPr>
            <p:ph idx="1"/>
          </p:nvPr>
        </p:nvSpPr>
        <p:spPr>
          <a:xfrm>
            <a:off x="339436" y="1210483"/>
            <a:ext cx="3767051" cy="5173692"/>
          </a:xfrm>
        </p:spPr>
        <p:txBody>
          <a:bodyPr>
            <a:normAutofit/>
          </a:bodyPr>
          <a:lstStyle/>
          <a:p>
            <a:pPr marL="0" indent="0">
              <a:buNone/>
            </a:pPr>
            <a:r>
              <a:rPr lang="en-US" sz="2000" dirty="0"/>
              <a:t>The Point of making a consensus for my matrices that just spits out the complied string based on frequency of the placement is to compare this strand to the parental. The strand that comes out, if methylation has carried on for both generations, should be incredibly similar to the parental strand with the given exception of point mutations altering frequencies of the other bases in the strand. </a:t>
            </a:r>
            <a:br>
              <a:rPr lang="en-US" sz="2000" dirty="0"/>
            </a:br>
            <a:endParaRPr lang="en-US" sz="2000" dirty="0"/>
          </a:p>
        </p:txBody>
      </p:sp>
      <p:pic>
        <p:nvPicPr>
          <p:cNvPr id="4" name="Picture 3"/>
          <p:cNvPicPr>
            <a:picLocks noChangeAspect="1"/>
          </p:cNvPicPr>
          <p:nvPr/>
        </p:nvPicPr>
        <p:blipFill>
          <a:blip r:embed="rId2"/>
          <a:stretch>
            <a:fillRect/>
          </a:stretch>
        </p:blipFill>
        <p:spPr>
          <a:xfrm>
            <a:off x="4472247" y="1475192"/>
            <a:ext cx="7391400" cy="3714750"/>
          </a:xfrm>
          <a:prstGeom prst="rect">
            <a:avLst/>
          </a:prstGeom>
        </p:spPr>
      </p:pic>
    </p:spTree>
    <p:extLst>
      <p:ext uri="{BB962C8B-B14F-4D97-AF65-F5344CB8AC3E}">
        <p14:creationId xmlns:p14="http://schemas.microsoft.com/office/powerpoint/2010/main" val="120713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37" y="0"/>
            <a:ext cx="10772775" cy="1658198"/>
          </a:xfrm>
        </p:spPr>
        <p:txBody>
          <a:bodyPr>
            <a:normAutofit/>
          </a:bodyPr>
          <a:lstStyle/>
          <a:p>
            <a:r>
              <a:rPr lang="en-US" sz="4000" dirty="0"/>
              <a:t>Expected Results</a:t>
            </a:r>
          </a:p>
        </p:txBody>
      </p:sp>
      <p:sp>
        <p:nvSpPr>
          <p:cNvPr id="3" name="Content Placeholder 2"/>
          <p:cNvSpPr>
            <a:spLocks noGrp="1"/>
          </p:cNvSpPr>
          <p:nvPr>
            <p:ph idx="1"/>
          </p:nvPr>
        </p:nvSpPr>
        <p:spPr>
          <a:xfrm>
            <a:off x="676657" y="1130532"/>
            <a:ext cx="4926122" cy="5336770"/>
          </a:xfrm>
        </p:spPr>
        <p:txBody>
          <a:bodyPr/>
          <a:lstStyle/>
          <a:p>
            <a:r>
              <a:rPr lang="en-US" dirty="0"/>
              <a:t>The results I anticipate center around the basis that methylated cytosine bases will continue to be translated to offspring during meiosis 1, and therefore I expect to see that the percentages of methylation will only increase and that the altered expression of the target gene remains consistent across both generations following the parental assessment. </a:t>
            </a:r>
          </a:p>
          <a:p>
            <a:r>
              <a:rPr lang="en-US" dirty="0"/>
              <a:t>The methylation of different areas as the generations pass along methylated DNA could also be a potential result that would have to be accounted for and tested to see how expression was or was not altered. </a:t>
            </a:r>
          </a:p>
          <a:p>
            <a:endParaRPr lang="en-US" dirty="0"/>
          </a:p>
          <a:p>
            <a:endParaRPr lang="en-US" dirty="0"/>
          </a:p>
        </p:txBody>
      </p:sp>
      <p:pic>
        <p:nvPicPr>
          <p:cNvPr id="4" name="Picture 3"/>
          <p:cNvPicPr>
            <a:picLocks noChangeAspect="1"/>
          </p:cNvPicPr>
          <p:nvPr/>
        </p:nvPicPr>
        <p:blipFill>
          <a:blip r:embed="rId2"/>
          <a:stretch>
            <a:fillRect/>
          </a:stretch>
        </p:blipFill>
        <p:spPr>
          <a:xfrm>
            <a:off x="5852159" y="761949"/>
            <a:ext cx="6192201" cy="2200534"/>
          </a:xfrm>
          <a:prstGeom prst="rect">
            <a:avLst/>
          </a:prstGeom>
        </p:spPr>
      </p:pic>
      <p:sp>
        <p:nvSpPr>
          <p:cNvPr id="5" name="TextBox 4"/>
          <p:cNvSpPr txBox="1"/>
          <p:nvPr/>
        </p:nvSpPr>
        <p:spPr>
          <a:xfrm>
            <a:off x="6616931" y="3441469"/>
            <a:ext cx="4655127" cy="1754326"/>
          </a:xfrm>
          <a:prstGeom prst="rect">
            <a:avLst/>
          </a:prstGeom>
          <a:noFill/>
        </p:spPr>
        <p:txBody>
          <a:bodyPr wrap="square" rtlCol="0">
            <a:spAutoFit/>
          </a:bodyPr>
          <a:lstStyle/>
          <a:p>
            <a:r>
              <a:rPr lang="en-US" dirty="0"/>
              <a:t>Above is a representation of methylation pattern expression in the DNA of a neural progenitor cultured cell (found here: </a:t>
            </a:r>
            <a:r>
              <a:rPr lang="en-US" dirty="0">
                <a:hlinkClick r:id="rId3"/>
              </a:rPr>
              <a:t>x</a:t>
            </a:r>
            <a:r>
              <a:rPr lang="en-US" dirty="0"/>
              <a:t>) With the assessment of multiple generations, the expectation is that the peaks would follow the same trend lines.</a:t>
            </a:r>
          </a:p>
        </p:txBody>
      </p:sp>
    </p:spTree>
    <p:extLst>
      <p:ext uri="{BB962C8B-B14F-4D97-AF65-F5344CB8AC3E}">
        <p14:creationId xmlns:p14="http://schemas.microsoft.com/office/powerpoint/2010/main" val="368865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The examination of epigenetic markers and the study of the inheritance of changed gene expression can be incredibly useful in the prediction of the health in generations following trauma. Because the changed expression can be identified and trends for it can be easily followed through code, an individual looking to assess  the nature of a cognitive impairment or disorder may be able to track their gene expression back through familial study and be able to make more educated treatment plans. </a:t>
            </a:r>
            <a:br>
              <a:rPr lang="en-US" dirty="0"/>
            </a:br>
            <a:r>
              <a:rPr lang="en-US" dirty="0"/>
              <a:t>As differences in expression are primarily seen in brain tissue ( see </a:t>
            </a:r>
            <a:r>
              <a:rPr lang="en-US" dirty="0" err="1"/>
              <a:t>Prader</a:t>
            </a:r>
            <a:r>
              <a:rPr lang="en-US" dirty="0"/>
              <a:t> Willi Syndrome and </a:t>
            </a:r>
            <a:r>
              <a:rPr lang="en-US" dirty="0" err="1"/>
              <a:t>Angelman</a:t>
            </a:r>
            <a:r>
              <a:rPr lang="en-US" dirty="0"/>
              <a:t> Syndrome) the influence of methylation on gene expression across generations will decipher how these inhibitors are able to influence lives. </a:t>
            </a:r>
          </a:p>
        </p:txBody>
      </p:sp>
    </p:spTree>
    <p:extLst>
      <p:ext uri="{BB962C8B-B14F-4D97-AF65-F5344CB8AC3E}">
        <p14:creationId xmlns:p14="http://schemas.microsoft.com/office/powerpoint/2010/main" val="155970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004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 y="-347346"/>
            <a:ext cx="10772775" cy="1658198"/>
          </a:xfrm>
        </p:spPr>
        <p:txBody>
          <a:bodyPr/>
          <a:lstStyle/>
          <a:p>
            <a:r>
              <a:rPr lang="en-US" sz="4400" dirty="0"/>
              <a:t>Background</a:t>
            </a:r>
            <a:r>
              <a:rPr lang="en-US" dirty="0"/>
              <a:t> </a:t>
            </a:r>
          </a:p>
        </p:txBody>
      </p:sp>
      <p:sp>
        <p:nvSpPr>
          <p:cNvPr id="3" name="Content Placeholder 2"/>
          <p:cNvSpPr>
            <a:spLocks noGrp="1"/>
          </p:cNvSpPr>
          <p:nvPr>
            <p:ph idx="1"/>
          </p:nvPr>
        </p:nvSpPr>
        <p:spPr>
          <a:xfrm>
            <a:off x="671946" y="1047158"/>
            <a:ext cx="10515600" cy="3951809"/>
          </a:xfrm>
        </p:spPr>
        <p:txBody>
          <a:bodyPr/>
          <a:lstStyle/>
          <a:p>
            <a:r>
              <a:rPr lang="en-US" dirty="0"/>
              <a:t>Epigenetics is the Inheritance of Regulations, in which chromatin modifications can be inherited across generations.</a:t>
            </a:r>
          </a:p>
          <a:p>
            <a:r>
              <a:rPr lang="en-US" dirty="0"/>
              <a:t>The changes in expression due to environmental cues over the organisms lifetime can be inherited! </a:t>
            </a:r>
          </a:p>
          <a:p>
            <a:r>
              <a:rPr lang="en-US" dirty="0"/>
              <a:t>DNA Methylation of Cytosine (common to </a:t>
            </a:r>
            <a:r>
              <a:rPr lang="en-US" dirty="0" err="1"/>
              <a:t>CpG</a:t>
            </a:r>
            <a:r>
              <a:rPr lang="en-US" dirty="0"/>
              <a:t> islands) are associated with gene silencing through the formation of </a:t>
            </a:r>
            <a:r>
              <a:rPr lang="en-US" dirty="0" err="1"/>
              <a:t>heterchromatin</a:t>
            </a:r>
            <a:r>
              <a:rPr lang="en-US" dirty="0"/>
              <a:t>, blocking transcription of the gene and therefore limiting expression. Determination of Methyl groups becomes apparent against an un-methylated strand following Bisulfite Sequencing </a:t>
            </a:r>
          </a:p>
          <a:p>
            <a:endParaRPr lang="en-US" dirty="0"/>
          </a:p>
        </p:txBody>
      </p:sp>
      <p:pic>
        <p:nvPicPr>
          <p:cNvPr id="4" name="Picture 3"/>
          <p:cNvPicPr>
            <a:picLocks noChangeAspect="1"/>
          </p:cNvPicPr>
          <p:nvPr/>
        </p:nvPicPr>
        <p:blipFill>
          <a:blip r:embed="rId2"/>
          <a:stretch>
            <a:fillRect/>
          </a:stretch>
        </p:blipFill>
        <p:spPr>
          <a:xfrm>
            <a:off x="1467300" y="4491200"/>
            <a:ext cx="3535986" cy="1835055"/>
          </a:xfrm>
          <a:prstGeom prst="rect">
            <a:avLst/>
          </a:prstGeom>
        </p:spPr>
      </p:pic>
      <p:grpSp>
        <p:nvGrpSpPr>
          <p:cNvPr id="19" name="Group 18"/>
          <p:cNvGrpSpPr/>
          <p:nvPr/>
        </p:nvGrpSpPr>
        <p:grpSpPr>
          <a:xfrm>
            <a:off x="6846600" y="4558918"/>
            <a:ext cx="3416846" cy="1834553"/>
            <a:chOff x="945931" y="1567794"/>
            <a:chExt cx="3416846" cy="1834553"/>
          </a:xfrm>
        </p:grpSpPr>
        <p:sp>
          <p:nvSpPr>
            <p:cNvPr id="20" name="TextBox 19"/>
            <p:cNvSpPr txBox="1"/>
            <p:nvPr/>
          </p:nvSpPr>
          <p:spPr>
            <a:xfrm>
              <a:off x="945931" y="1988207"/>
              <a:ext cx="3416846" cy="954107"/>
            </a:xfrm>
            <a:prstGeom prst="rect">
              <a:avLst/>
            </a:prstGeom>
            <a:noFill/>
          </p:spPr>
          <p:txBody>
            <a:bodyPr wrap="none" rtlCol="0">
              <a:spAutoFit/>
            </a:bodyPr>
            <a:lstStyle/>
            <a:p>
              <a:r>
                <a:rPr lang="en-US" sz="2800" dirty="0">
                  <a:latin typeface="Courier"/>
                  <a:cs typeface="Courier"/>
                </a:rPr>
                <a:t>5’CGCGCGCGCG 3’</a:t>
              </a:r>
            </a:p>
            <a:p>
              <a:r>
                <a:rPr lang="en-US" sz="2800" dirty="0">
                  <a:latin typeface="Courier"/>
                  <a:cs typeface="Courier"/>
                </a:rPr>
                <a:t>3’GCGCGCGCGC 5’</a:t>
              </a:r>
            </a:p>
          </p:txBody>
        </p:sp>
        <p:grpSp>
          <p:nvGrpSpPr>
            <p:cNvPr id="21" name="Group 20"/>
            <p:cNvGrpSpPr/>
            <p:nvPr/>
          </p:nvGrpSpPr>
          <p:grpSpPr>
            <a:xfrm>
              <a:off x="1813032" y="1567794"/>
              <a:ext cx="603651" cy="560551"/>
              <a:chOff x="1813032" y="1567794"/>
              <a:chExt cx="603651" cy="560551"/>
            </a:xfrm>
          </p:grpSpPr>
          <p:sp>
            <p:nvSpPr>
              <p:cNvPr id="31" name="TextBox 30"/>
              <p:cNvSpPr txBox="1"/>
              <p:nvPr/>
            </p:nvSpPr>
            <p:spPr>
              <a:xfrm>
                <a:off x="1813032" y="1567794"/>
                <a:ext cx="603651" cy="369332"/>
              </a:xfrm>
              <a:prstGeom prst="rect">
                <a:avLst/>
              </a:prstGeom>
              <a:noFill/>
            </p:spPr>
            <p:txBody>
              <a:bodyPr wrap="none" rtlCol="0">
                <a:spAutoFit/>
              </a:bodyPr>
              <a:lstStyle/>
              <a:p>
                <a:r>
                  <a:rPr lang="en-US" dirty="0">
                    <a:latin typeface="Helvetica"/>
                    <a:cs typeface="Helvetica"/>
                  </a:rPr>
                  <a:t>CH</a:t>
                </a:r>
                <a:r>
                  <a:rPr lang="en-US" baseline="-25000" dirty="0">
                    <a:latin typeface="Helvetica"/>
                    <a:cs typeface="Helvetica"/>
                  </a:rPr>
                  <a:t>3</a:t>
                </a:r>
              </a:p>
            </p:txBody>
          </p:sp>
          <p:cxnSp>
            <p:nvCxnSpPr>
              <p:cNvPr id="32" name="Straight Connector 31"/>
              <p:cNvCxnSpPr/>
              <p:nvPr/>
            </p:nvCxnSpPr>
            <p:spPr>
              <a:xfrm>
                <a:off x="1988207" y="1900621"/>
                <a:ext cx="0" cy="22772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2669064" y="1582905"/>
              <a:ext cx="603651" cy="560551"/>
              <a:chOff x="1813032" y="1567794"/>
              <a:chExt cx="603651" cy="560551"/>
            </a:xfrm>
          </p:grpSpPr>
          <p:sp>
            <p:nvSpPr>
              <p:cNvPr id="29" name="TextBox 28"/>
              <p:cNvSpPr txBox="1"/>
              <p:nvPr/>
            </p:nvSpPr>
            <p:spPr>
              <a:xfrm>
                <a:off x="1813032" y="1567794"/>
                <a:ext cx="603651" cy="369332"/>
              </a:xfrm>
              <a:prstGeom prst="rect">
                <a:avLst/>
              </a:prstGeom>
              <a:noFill/>
            </p:spPr>
            <p:txBody>
              <a:bodyPr wrap="none" rtlCol="0">
                <a:spAutoFit/>
              </a:bodyPr>
              <a:lstStyle/>
              <a:p>
                <a:r>
                  <a:rPr lang="en-US" dirty="0">
                    <a:latin typeface="Helvetica"/>
                    <a:cs typeface="Helvetica"/>
                  </a:rPr>
                  <a:t>CH</a:t>
                </a:r>
                <a:r>
                  <a:rPr lang="en-US" baseline="-25000" dirty="0">
                    <a:latin typeface="Helvetica"/>
                    <a:cs typeface="Helvetica"/>
                  </a:rPr>
                  <a:t>3</a:t>
                </a:r>
              </a:p>
            </p:txBody>
          </p:sp>
          <p:cxnSp>
            <p:nvCxnSpPr>
              <p:cNvPr id="30" name="Straight Connector 29"/>
              <p:cNvCxnSpPr/>
              <p:nvPr/>
            </p:nvCxnSpPr>
            <p:spPr>
              <a:xfrm>
                <a:off x="1988207" y="1900621"/>
                <a:ext cx="0" cy="22772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2025498" y="2868173"/>
              <a:ext cx="603651" cy="534174"/>
              <a:chOff x="1804451" y="1900621"/>
              <a:chExt cx="603651" cy="534174"/>
            </a:xfrm>
          </p:grpSpPr>
          <p:sp>
            <p:nvSpPr>
              <p:cNvPr id="27" name="TextBox 26"/>
              <p:cNvSpPr txBox="1"/>
              <p:nvPr/>
            </p:nvSpPr>
            <p:spPr>
              <a:xfrm>
                <a:off x="1804451" y="2065463"/>
                <a:ext cx="603651" cy="369332"/>
              </a:xfrm>
              <a:prstGeom prst="rect">
                <a:avLst/>
              </a:prstGeom>
              <a:noFill/>
            </p:spPr>
            <p:txBody>
              <a:bodyPr wrap="none" rtlCol="0">
                <a:spAutoFit/>
              </a:bodyPr>
              <a:lstStyle/>
              <a:p>
                <a:r>
                  <a:rPr lang="en-US" dirty="0">
                    <a:latin typeface="Helvetica"/>
                    <a:cs typeface="Helvetica"/>
                  </a:rPr>
                  <a:t>CH</a:t>
                </a:r>
                <a:r>
                  <a:rPr lang="en-US" baseline="-25000" dirty="0">
                    <a:latin typeface="Helvetica"/>
                    <a:cs typeface="Helvetica"/>
                  </a:rPr>
                  <a:t>3</a:t>
                </a:r>
              </a:p>
            </p:txBody>
          </p:sp>
          <p:cxnSp>
            <p:nvCxnSpPr>
              <p:cNvPr id="28" name="Straight Connector 27"/>
              <p:cNvCxnSpPr/>
              <p:nvPr/>
            </p:nvCxnSpPr>
            <p:spPr>
              <a:xfrm>
                <a:off x="1988207" y="1900621"/>
                <a:ext cx="0" cy="22772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2864368" y="2857542"/>
              <a:ext cx="603651" cy="534174"/>
              <a:chOff x="1804451" y="1900621"/>
              <a:chExt cx="603651" cy="534174"/>
            </a:xfrm>
          </p:grpSpPr>
          <p:sp>
            <p:nvSpPr>
              <p:cNvPr id="25" name="TextBox 24"/>
              <p:cNvSpPr txBox="1"/>
              <p:nvPr/>
            </p:nvSpPr>
            <p:spPr>
              <a:xfrm>
                <a:off x="1804451" y="2065463"/>
                <a:ext cx="603651" cy="369332"/>
              </a:xfrm>
              <a:prstGeom prst="rect">
                <a:avLst/>
              </a:prstGeom>
              <a:noFill/>
            </p:spPr>
            <p:txBody>
              <a:bodyPr wrap="none" rtlCol="0">
                <a:spAutoFit/>
              </a:bodyPr>
              <a:lstStyle/>
              <a:p>
                <a:r>
                  <a:rPr lang="en-US" dirty="0">
                    <a:latin typeface="Helvetica"/>
                    <a:cs typeface="Helvetica"/>
                  </a:rPr>
                  <a:t>CH</a:t>
                </a:r>
                <a:r>
                  <a:rPr lang="en-US" baseline="-25000" dirty="0">
                    <a:latin typeface="Helvetica"/>
                    <a:cs typeface="Helvetica"/>
                  </a:rPr>
                  <a:t>3</a:t>
                </a:r>
              </a:p>
            </p:txBody>
          </p:sp>
          <p:cxnSp>
            <p:nvCxnSpPr>
              <p:cNvPr id="26" name="Straight Connector 25"/>
              <p:cNvCxnSpPr/>
              <p:nvPr/>
            </p:nvCxnSpPr>
            <p:spPr>
              <a:xfrm>
                <a:off x="1988207" y="1900621"/>
                <a:ext cx="0" cy="22772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96110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160" y="258215"/>
            <a:ext cx="7861936" cy="2830297"/>
          </a:xfrm>
          <a:prstGeom prst="rect">
            <a:avLst/>
          </a:prstGeom>
        </p:spPr>
      </p:pic>
      <p:pic>
        <p:nvPicPr>
          <p:cNvPr id="5" name="Picture 4"/>
          <p:cNvPicPr>
            <a:picLocks noChangeAspect="1"/>
          </p:cNvPicPr>
          <p:nvPr/>
        </p:nvPicPr>
        <p:blipFill>
          <a:blip r:embed="rId3"/>
          <a:stretch>
            <a:fillRect/>
          </a:stretch>
        </p:blipFill>
        <p:spPr>
          <a:xfrm>
            <a:off x="4675998" y="3241963"/>
            <a:ext cx="6708195" cy="3092253"/>
          </a:xfrm>
          <a:prstGeom prst="rect">
            <a:avLst/>
          </a:prstGeom>
        </p:spPr>
      </p:pic>
      <p:sp>
        <p:nvSpPr>
          <p:cNvPr id="6" name="TextBox 5"/>
          <p:cNvSpPr txBox="1"/>
          <p:nvPr/>
        </p:nvSpPr>
        <p:spPr>
          <a:xfrm>
            <a:off x="482138" y="3740727"/>
            <a:ext cx="3840480" cy="2585323"/>
          </a:xfrm>
          <a:prstGeom prst="rect">
            <a:avLst/>
          </a:prstGeom>
          <a:noFill/>
        </p:spPr>
        <p:txBody>
          <a:bodyPr wrap="square" rtlCol="0">
            <a:spAutoFit/>
          </a:bodyPr>
          <a:lstStyle/>
          <a:p>
            <a:r>
              <a:rPr lang="en-US" dirty="0"/>
              <a:t>Methyl Groups added to DNA during gamete formation (Imprinting) though the patterns can differ between egg and sperm, expression depends on which parent provides the allele. </a:t>
            </a:r>
          </a:p>
          <a:p>
            <a:r>
              <a:rPr lang="en-US" dirty="0"/>
              <a:t>In my experiments I will assume that the subjects being studied the parental strand passes on for both P1 and F1 generations. </a:t>
            </a:r>
          </a:p>
        </p:txBody>
      </p:sp>
    </p:spTree>
    <p:extLst>
      <p:ext uri="{BB962C8B-B14F-4D97-AF65-F5344CB8AC3E}">
        <p14:creationId xmlns:p14="http://schemas.microsoft.com/office/powerpoint/2010/main" val="76142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0074" y="623887"/>
            <a:ext cx="8284948" cy="5760288"/>
          </a:xfrm>
          <a:prstGeom prst="rect">
            <a:avLst/>
          </a:prstGeom>
        </p:spPr>
      </p:pic>
      <p:sp>
        <p:nvSpPr>
          <p:cNvPr id="5" name="Rectangle 4"/>
          <p:cNvSpPr/>
          <p:nvPr/>
        </p:nvSpPr>
        <p:spPr>
          <a:xfrm>
            <a:off x="9609513" y="5519651"/>
            <a:ext cx="1014152" cy="581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5760" y="3488326"/>
            <a:ext cx="2128058" cy="1754326"/>
          </a:xfrm>
          <a:prstGeom prst="rect">
            <a:avLst/>
          </a:prstGeom>
          <a:noFill/>
        </p:spPr>
        <p:txBody>
          <a:bodyPr wrap="square" rtlCol="0">
            <a:spAutoFit/>
          </a:bodyPr>
          <a:lstStyle/>
          <a:p>
            <a:r>
              <a:rPr lang="en-US" dirty="0"/>
              <a:t>A </a:t>
            </a:r>
            <a:r>
              <a:rPr lang="en-US" dirty="0">
                <a:ea typeface="ＭＳ Ｐゴシック" charset="0"/>
                <a:cs typeface="ＭＳ Ｐゴシック" charset="0"/>
              </a:rPr>
              <a:t>known inhibitor of Histone acetyl transferase (HAT) proteins, altered by methylation to three promotor sites.</a:t>
            </a:r>
            <a:endParaRPr lang="en-US" dirty="0"/>
          </a:p>
        </p:txBody>
      </p:sp>
    </p:spTree>
    <p:extLst>
      <p:ext uri="{BB962C8B-B14F-4D97-AF65-F5344CB8AC3E}">
        <p14:creationId xmlns:p14="http://schemas.microsoft.com/office/powerpoint/2010/main" val="935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hlinkClick r:id="rId2"/>
              </a:rPr>
              <a:t>Methylation</a:t>
            </a:r>
            <a:r>
              <a:rPr lang="en-US" sz="4400" dirty="0"/>
              <a:t> of </a:t>
            </a:r>
            <a:r>
              <a:rPr lang="en-US" sz="4400" dirty="0" err="1"/>
              <a:t>rRNA</a:t>
            </a:r>
            <a:r>
              <a:rPr lang="en-US" sz="4400" dirty="0"/>
              <a:t> promoters and The Suicide brain </a:t>
            </a:r>
            <a:br>
              <a:rPr lang="en-US" dirty="0"/>
            </a:br>
            <a:endParaRPr lang="en-US" dirty="0"/>
          </a:p>
        </p:txBody>
      </p:sp>
      <p:pic>
        <p:nvPicPr>
          <p:cNvPr id="4" name="Picture 3"/>
          <p:cNvPicPr>
            <a:picLocks noChangeAspect="1"/>
          </p:cNvPicPr>
          <p:nvPr/>
        </p:nvPicPr>
        <p:blipFill>
          <a:blip r:embed="rId3"/>
          <a:stretch>
            <a:fillRect/>
          </a:stretch>
        </p:blipFill>
        <p:spPr>
          <a:xfrm>
            <a:off x="5592793" y="1258552"/>
            <a:ext cx="6182422" cy="5419898"/>
          </a:xfrm>
          <a:prstGeom prst="rect">
            <a:avLst/>
          </a:prstGeom>
        </p:spPr>
      </p:pic>
      <p:pic>
        <p:nvPicPr>
          <p:cNvPr id="5" name="Picture 4"/>
          <p:cNvPicPr>
            <a:picLocks noChangeAspect="1"/>
          </p:cNvPicPr>
          <p:nvPr/>
        </p:nvPicPr>
        <p:blipFill>
          <a:blip r:embed="rId4"/>
          <a:stretch>
            <a:fillRect/>
          </a:stretch>
        </p:blipFill>
        <p:spPr>
          <a:xfrm>
            <a:off x="657224" y="1703283"/>
            <a:ext cx="4393150" cy="4530436"/>
          </a:xfrm>
          <a:prstGeom prst="rect">
            <a:avLst/>
          </a:prstGeom>
        </p:spPr>
      </p:pic>
    </p:spTree>
    <p:extLst>
      <p:ext uri="{BB962C8B-B14F-4D97-AF65-F5344CB8AC3E}">
        <p14:creationId xmlns:p14="http://schemas.microsoft.com/office/powerpoint/2010/main" val="292637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09909"/>
            <a:ext cx="10515600" cy="1325563"/>
          </a:xfrm>
        </p:spPr>
        <p:txBody>
          <a:bodyPr>
            <a:normAutofit/>
          </a:bodyPr>
          <a:lstStyle/>
          <a:p>
            <a:r>
              <a:rPr lang="en-US" sz="3600" dirty="0"/>
              <a:t>Current Studies and Literature</a:t>
            </a:r>
          </a:p>
        </p:txBody>
      </p:sp>
      <p:sp>
        <p:nvSpPr>
          <p:cNvPr id="3" name="Content Placeholder 2"/>
          <p:cNvSpPr>
            <a:spLocks noGrp="1"/>
          </p:cNvSpPr>
          <p:nvPr>
            <p:ph idx="1"/>
          </p:nvPr>
        </p:nvSpPr>
        <p:spPr/>
        <p:txBody>
          <a:bodyPr/>
          <a:lstStyle/>
          <a:p>
            <a:pPr marL="0" indent="0">
              <a:buNone/>
            </a:pPr>
            <a:r>
              <a:rPr lang="en-US" dirty="0"/>
              <a:t>(</a:t>
            </a:r>
            <a:r>
              <a:rPr lang="en-US" dirty="0">
                <a:hlinkClick r:id="rId2"/>
              </a:rPr>
              <a:t>X</a:t>
            </a:r>
            <a:r>
              <a:rPr lang="en-US" dirty="0"/>
              <a:t>) </a:t>
            </a:r>
          </a:p>
        </p:txBody>
      </p:sp>
      <p:pic>
        <p:nvPicPr>
          <p:cNvPr id="4" name="Picture 3"/>
          <p:cNvPicPr>
            <a:picLocks noChangeAspect="1"/>
          </p:cNvPicPr>
          <p:nvPr/>
        </p:nvPicPr>
        <p:blipFill>
          <a:blip r:embed="rId3"/>
          <a:stretch>
            <a:fillRect/>
          </a:stretch>
        </p:blipFill>
        <p:spPr>
          <a:xfrm>
            <a:off x="1934657" y="1099303"/>
            <a:ext cx="9221023" cy="5516221"/>
          </a:xfrm>
          <a:prstGeom prst="rect">
            <a:avLst/>
          </a:prstGeom>
        </p:spPr>
      </p:pic>
    </p:spTree>
    <p:extLst>
      <p:ext uri="{BB962C8B-B14F-4D97-AF65-F5344CB8AC3E}">
        <p14:creationId xmlns:p14="http://schemas.microsoft.com/office/powerpoint/2010/main" val="273655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p:txBody>
          <a:bodyPr>
            <a:normAutofit lnSpcReduction="10000"/>
          </a:bodyPr>
          <a:lstStyle/>
          <a:p>
            <a:r>
              <a:rPr lang="en-US" sz="2400" dirty="0"/>
              <a:t>The goal of this project is to model and assess a population wide epigenetic mechanism known as methylation to further clarify and predict the next generation of methylated DNA in individuals that have experienced trauma. </a:t>
            </a:r>
          </a:p>
          <a:p>
            <a:r>
              <a:rPr lang="en-US" sz="2400" dirty="0"/>
              <a:t>My objectives are to isolate these CG methylation sites and assess the percentage of expression in the parental, F1 and F2 generations, determining if the percentage of sites remains constant or decreases with each generation.</a:t>
            </a:r>
          </a:p>
          <a:p>
            <a:pPr marL="0" indent="0">
              <a:buNone/>
            </a:pPr>
            <a:endParaRPr lang="en-US" sz="2400" dirty="0"/>
          </a:p>
          <a:p>
            <a:pPr marL="0" indent="0">
              <a:buNone/>
            </a:pPr>
            <a:r>
              <a:rPr lang="en-US" sz="2400" dirty="0"/>
              <a:t>The code I was hoping to create would be able to make the distinction of repeated methylated CG sites on a specified section of DNA, then compare the existing percentages across generations in order to determine if these sites moved forward with a regular frequency on this target strand. </a:t>
            </a:r>
          </a:p>
        </p:txBody>
      </p:sp>
    </p:spTree>
    <p:extLst>
      <p:ext uri="{BB962C8B-B14F-4D97-AF65-F5344CB8AC3E}">
        <p14:creationId xmlns:p14="http://schemas.microsoft.com/office/powerpoint/2010/main" val="315723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0"/>
            <a:ext cx="10515600" cy="1325563"/>
          </a:xfrm>
        </p:spPr>
        <p:txBody>
          <a:bodyPr/>
          <a:lstStyle/>
          <a:p>
            <a:r>
              <a:rPr lang="en-US" sz="3600" dirty="0"/>
              <a:t>Python</a:t>
            </a:r>
            <a:r>
              <a:rPr lang="en-US" dirty="0"/>
              <a:t> </a:t>
            </a:r>
            <a:r>
              <a:rPr lang="en-US" sz="3600" dirty="0"/>
              <a:t>Methods</a:t>
            </a:r>
            <a:endParaRPr lang="en-US" dirty="0"/>
          </a:p>
        </p:txBody>
      </p:sp>
      <p:sp>
        <p:nvSpPr>
          <p:cNvPr id="8" name="TextBox 7"/>
          <p:cNvSpPr txBox="1"/>
          <p:nvPr/>
        </p:nvSpPr>
        <p:spPr>
          <a:xfrm>
            <a:off x="249382" y="1097280"/>
            <a:ext cx="3369338" cy="4524315"/>
          </a:xfrm>
          <a:prstGeom prst="rect">
            <a:avLst/>
          </a:prstGeom>
          <a:noFill/>
        </p:spPr>
        <p:txBody>
          <a:bodyPr wrap="square" rtlCol="0">
            <a:spAutoFit/>
          </a:bodyPr>
          <a:lstStyle/>
          <a:p>
            <a:r>
              <a:rPr lang="en-US" dirty="0"/>
              <a:t>My intention here was to do a quick percentage assessment for each generation and then compare the percentages for both the F1 and F2 to the parental. </a:t>
            </a:r>
          </a:p>
          <a:p>
            <a:r>
              <a:rPr lang="en-US" dirty="0"/>
              <a:t>The flaw with this code, though it makes an accurate assessment to the amount of continued methylation, is that it does not capture direct locations nor does it account for the F1 experiencing their own chromatin remodeling due to trauma. This would work only under conditions where it was guaranteed only the parental experienced trauma.</a:t>
            </a:r>
          </a:p>
        </p:txBody>
      </p:sp>
      <p:pic>
        <p:nvPicPr>
          <p:cNvPr id="9" name="Picture 8"/>
          <p:cNvPicPr>
            <a:picLocks noChangeAspect="1"/>
          </p:cNvPicPr>
          <p:nvPr/>
        </p:nvPicPr>
        <p:blipFill>
          <a:blip r:embed="rId2"/>
          <a:stretch>
            <a:fillRect/>
          </a:stretch>
        </p:blipFill>
        <p:spPr>
          <a:xfrm>
            <a:off x="3618720" y="159846"/>
            <a:ext cx="7381875" cy="6581775"/>
          </a:xfrm>
          <a:prstGeom prst="rect">
            <a:avLst/>
          </a:prstGeom>
        </p:spPr>
      </p:pic>
    </p:spTree>
    <p:extLst>
      <p:ext uri="{BB962C8B-B14F-4D97-AF65-F5344CB8AC3E}">
        <p14:creationId xmlns:p14="http://schemas.microsoft.com/office/powerpoint/2010/main" val="392673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29" y="0"/>
            <a:ext cx="10772775" cy="1658198"/>
          </a:xfrm>
        </p:spPr>
        <p:txBody>
          <a:bodyPr>
            <a:normAutofit/>
          </a:bodyPr>
          <a:lstStyle/>
          <a:p>
            <a:r>
              <a:rPr lang="en-US" sz="4000" dirty="0"/>
              <a:t>Methods Cont.</a:t>
            </a:r>
          </a:p>
        </p:txBody>
      </p:sp>
      <p:sp>
        <p:nvSpPr>
          <p:cNvPr id="3" name="Content Placeholder 2"/>
          <p:cNvSpPr>
            <a:spLocks noGrp="1"/>
          </p:cNvSpPr>
          <p:nvPr>
            <p:ph idx="1"/>
          </p:nvPr>
        </p:nvSpPr>
        <p:spPr>
          <a:xfrm>
            <a:off x="241329" y="1658198"/>
            <a:ext cx="5203767" cy="4015654"/>
          </a:xfrm>
        </p:spPr>
        <p:txBody>
          <a:bodyPr>
            <a:normAutofit/>
          </a:bodyPr>
          <a:lstStyle/>
          <a:p>
            <a:pPr marL="0" indent="0">
              <a:buNone/>
            </a:pPr>
            <a:r>
              <a:rPr lang="en-US" sz="2000" dirty="0"/>
              <a:t>My next goal was creating a matrix of the individual frequencies, hoping to get a better image of the positions for each </a:t>
            </a:r>
            <a:r>
              <a:rPr lang="en-US" sz="2000" dirty="0" err="1"/>
              <a:t>CpG</a:t>
            </a:r>
            <a:r>
              <a:rPr lang="en-US" sz="2000" dirty="0"/>
              <a:t> pair. With this information I could then continue with the comparison of matrixes (and therefore location) to see if the percentages of continued methylation matched as the location of those sites became apparent with those frequencies.</a:t>
            </a:r>
          </a:p>
          <a:p>
            <a:pPr marL="0" indent="0">
              <a:buNone/>
            </a:pPr>
            <a:r>
              <a:rPr lang="en-US" sz="2000" dirty="0"/>
              <a:t>In this Example I used the parent strand to build the matrix, but I did this for the following F1 and F2 generations and the next step became building the consensus between the matrices.  </a:t>
            </a:r>
          </a:p>
        </p:txBody>
      </p:sp>
      <p:pic>
        <p:nvPicPr>
          <p:cNvPr id="5" name="Picture 4"/>
          <p:cNvPicPr>
            <a:picLocks noChangeAspect="1"/>
          </p:cNvPicPr>
          <p:nvPr/>
        </p:nvPicPr>
        <p:blipFill>
          <a:blip r:embed="rId2"/>
          <a:stretch>
            <a:fillRect/>
          </a:stretch>
        </p:blipFill>
        <p:spPr>
          <a:xfrm>
            <a:off x="5752407" y="1658198"/>
            <a:ext cx="5817524" cy="4085512"/>
          </a:xfrm>
          <a:prstGeom prst="rect">
            <a:avLst/>
          </a:prstGeom>
        </p:spPr>
      </p:pic>
    </p:spTree>
    <p:extLst>
      <p:ext uri="{BB962C8B-B14F-4D97-AF65-F5344CB8AC3E}">
        <p14:creationId xmlns:p14="http://schemas.microsoft.com/office/powerpoint/2010/main" val="16971948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1428</TotalTime>
  <Words>802</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Calibri Light</vt:lpstr>
      <vt:lpstr>Courier</vt:lpstr>
      <vt:lpstr>Helvetica</vt:lpstr>
      <vt:lpstr>Metropolitan</vt:lpstr>
      <vt:lpstr>Using Python to assess Epigenetic Cytosine methylation across generations </vt:lpstr>
      <vt:lpstr>Background </vt:lpstr>
      <vt:lpstr>PowerPoint Presentation</vt:lpstr>
      <vt:lpstr>PowerPoint Presentation</vt:lpstr>
      <vt:lpstr>Methylation of rRNA promoters and The Suicide brain  </vt:lpstr>
      <vt:lpstr>Current Studies and Literature</vt:lpstr>
      <vt:lpstr>Goals </vt:lpstr>
      <vt:lpstr>Python Methods</vt:lpstr>
      <vt:lpstr>Methods Cont.</vt:lpstr>
      <vt:lpstr>Methods Cont. </vt:lpstr>
      <vt:lpstr>Expected Results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Python to assess Epigentic methylation across generations </dc:title>
  <dc:creator>Erin  Wheatley</dc:creator>
  <cp:lastModifiedBy>Erin  Wheatley</cp:lastModifiedBy>
  <cp:revision>28</cp:revision>
  <dcterms:created xsi:type="dcterms:W3CDTF">2017-04-24T04:16:19Z</dcterms:created>
  <dcterms:modified xsi:type="dcterms:W3CDTF">2017-04-25T04:04:57Z</dcterms:modified>
</cp:coreProperties>
</file>