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4" r:id="rId5"/>
    <p:sldId id="259" r:id="rId6"/>
    <p:sldId id="261" r:id="rId7"/>
    <p:sldId id="260" r:id="rId8"/>
    <p:sldId id="265" r:id="rId9"/>
    <p:sldId id="262"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ing Liu" initials="J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87953"/>
  </p:normalViewPr>
  <p:slideViewPr>
    <p:cSldViewPr snapToGrid="0" snapToObjects="1">
      <p:cViewPr>
        <p:scale>
          <a:sx n="94" d="100"/>
          <a:sy n="94" d="100"/>
        </p:scale>
        <p:origin x="144" y="-28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C26C8-5EBC-9843-A6B6-EEE73066C58A}" type="datetimeFigureOut">
              <a:rPr lang="en-US" smtClean="0"/>
              <a:t>4/25/17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BDF67-8AC5-7F45-B22D-CEF13269872E}" type="slidenum">
              <a:rPr lang="en-US" smtClean="0"/>
              <a:t>‹#›</a:t>
            </a:fld>
            <a:endParaRPr lang="en-US"/>
          </a:p>
        </p:txBody>
      </p:sp>
    </p:spTree>
    <p:extLst>
      <p:ext uri="{BB962C8B-B14F-4D97-AF65-F5344CB8AC3E}">
        <p14:creationId xmlns:p14="http://schemas.microsoft.com/office/powerpoint/2010/main" val="143283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of cells in microscopy</a:t>
            </a:r>
            <a:r>
              <a:rPr lang="en-US" baseline="0" dirty="0" smtClean="0"/>
              <a:t> at lower magnification </a:t>
            </a:r>
          </a:p>
          <a:p>
            <a:r>
              <a:rPr lang="en-US" baseline="0" dirty="0" smtClean="0"/>
              <a:t>Each cell</a:t>
            </a:r>
          </a:p>
          <a:p>
            <a:r>
              <a:rPr lang="en-US" baseline="0" dirty="0" err="1" smtClean="0"/>
              <a:t>Lable</a:t>
            </a:r>
            <a:r>
              <a:rPr lang="en-US" baseline="0" dirty="0" smtClean="0"/>
              <a:t> with multiple probes </a:t>
            </a:r>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2</a:t>
            </a:fld>
            <a:endParaRPr lang="en-US"/>
          </a:p>
        </p:txBody>
      </p:sp>
    </p:spTree>
    <p:extLst>
      <p:ext uri="{BB962C8B-B14F-4D97-AF65-F5344CB8AC3E}">
        <p14:creationId xmlns:p14="http://schemas.microsoft.com/office/powerpoint/2010/main" val="101423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FISH</a:t>
            </a:r>
            <a:r>
              <a:rPr lang="en-US" baseline="0" dirty="0" smtClean="0"/>
              <a:t> images of maize chromosomes, DNA stained with DAPI (blue), two probes (knob180- green, TR-1 </a:t>
            </a:r>
            <a:r>
              <a:rPr lang="mr-IN" baseline="0" dirty="0" smtClean="0"/>
              <a:t>–</a:t>
            </a:r>
            <a:r>
              <a:rPr lang="en-US" baseline="0" dirty="0" smtClean="0"/>
              <a:t>red)</a:t>
            </a:r>
          </a:p>
          <a:p>
            <a:r>
              <a:rPr lang="en-US" baseline="0" dirty="0" smtClean="0"/>
              <a:t>Knob 180bp and </a:t>
            </a:r>
            <a:r>
              <a:rPr lang="en-US" sz="1200" kern="1200" dirty="0" smtClean="0">
                <a:solidFill>
                  <a:schemeClr val="tx1"/>
                </a:solidFill>
                <a:effectLst/>
                <a:latin typeface="+mn-lt"/>
                <a:ea typeface="+mn-ea"/>
                <a:cs typeface="+mn-cs"/>
              </a:rPr>
              <a:t>350-bp </a:t>
            </a:r>
            <a:r>
              <a:rPr lang="en-US" baseline="0" dirty="0" smtClean="0"/>
              <a:t>TR-1 (tandem repeat) both are knobs</a:t>
            </a:r>
          </a:p>
          <a:p>
            <a:r>
              <a:rPr lang="en-US" sz="1200" b="0" i="0" kern="1200" dirty="0" smtClean="0">
                <a:solidFill>
                  <a:schemeClr val="tx1"/>
                </a:solidFill>
                <a:effectLst/>
                <a:latin typeface="+mn-lt"/>
                <a:ea typeface="+mn-ea"/>
                <a:cs typeface="+mn-cs"/>
              </a:rPr>
              <a:t>Both the TR-1 and knob 180 repeats exhibit, meiotic drive </a:t>
            </a:r>
            <a:r>
              <a:rPr lang="en-US" sz="1200" kern="1200" dirty="0" smtClean="0">
                <a:solidFill>
                  <a:schemeClr val="tx1"/>
                </a:solidFill>
                <a:effectLst/>
                <a:latin typeface="+mn-lt"/>
                <a:ea typeface="+mn-ea"/>
                <a:cs typeface="+mn-cs"/>
              </a:rPr>
              <a:t>resulting in the unequal segregation of alleles to progeny</a:t>
            </a:r>
            <a:r>
              <a:rPr lang="en-US" dirty="0" smtClean="0">
                <a:effectLst/>
              </a:rPr>
              <a:t> . </a:t>
            </a:r>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3</a:t>
            </a:fld>
            <a:endParaRPr lang="en-US"/>
          </a:p>
        </p:txBody>
      </p:sp>
    </p:spTree>
    <p:extLst>
      <p:ext uri="{BB962C8B-B14F-4D97-AF65-F5344CB8AC3E}">
        <p14:creationId xmlns:p14="http://schemas.microsoft.com/office/powerpoint/2010/main" val="180953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5</a:t>
            </a:fld>
            <a:endParaRPr lang="en-US"/>
          </a:p>
        </p:txBody>
      </p:sp>
    </p:spTree>
    <p:extLst>
      <p:ext uri="{BB962C8B-B14F-4D97-AF65-F5344CB8AC3E}">
        <p14:creationId xmlns:p14="http://schemas.microsoft.com/office/powerpoint/2010/main" val="117742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the </a:t>
            </a:r>
            <a:r>
              <a:rPr lang="en-US" dirty="0" err="1" smtClean="0"/>
              <a:t>thresholded</a:t>
            </a:r>
            <a:r>
              <a:rPr lang="en-US" dirty="0" smtClean="0"/>
              <a:t> channel</a:t>
            </a:r>
            <a:r>
              <a:rPr lang="en-US" baseline="0" dirty="0" smtClean="0"/>
              <a:t>s, as they all are binary (0/1), if there’s overlapping regions among the three channels, the added-up number will be 2 or 3 while the non-overlapped will be 1.</a:t>
            </a:r>
          </a:p>
          <a:p>
            <a:r>
              <a:rPr lang="en-US" baseline="0" dirty="0" smtClean="0"/>
              <a:t>Change the overlapped region into 1. Use the index of the bounding box of combined regions to slice the original image and </a:t>
            </a:r>
            <a:r>
              <a:rPr lang="en-US" baseline="0" dirty="0" err="1" smtClean="0"/>
              <a:t>thresholded</a:t>
            </a:r>
            <a:r>
              <a:rPr lang="en-US" baseline="0" dirty="0" smtClean="0"/>
              <a:t> image. </a:t>
            </a:r>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6</a:t>
            </a:fld>
            <a:endParaRPr lang="en-US"/>
          </a:p>
        </p:txBody>
      </p:sp>
    </p:spTree>
    <p:extLst>
      <p:ext uri="{BB962C8B-B14F-4D97-AF65-F5344CB8AC3E}">
        <p14:creationId xmlns:p14="http://schemas.microsoft.com/office/powerpoint/2010/main" val="30957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some</a:t>
            </a:r>
            <a:r>
              <a:rPr lang="en-US" baseline="0" dirty="0" smtClean="0"/>
              <a:t> chromosomes contain several knob regions, to quantify the knob intensity as well as size in each region,  all of the green fluorescence regions whose centroid are located in the bounding box of blue areas are defined as belonging to one chromosome. </a:t>
            </a:r>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7</a:t>
            </a:fld>
            <a:endParaRPr lang="en-US"/>
          </a:p>
        </p:txBody>
      </p:sp>
    </p:spTree>
    <p:extLst>
      <p:ext uri="{BB962C8B-B14F-4D97-AF65-F5344CB8AC3E}">
        <p14:creationId xmlns:p14="http://schemas.microsoft.com/office/powerpoint/2010/main" val="181666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Rotate the images</a:t>
            </a:r>
            <a:r>
              <a:rPr lang="en-US" baseline="0" dirty="0" smtClean="0"/>
              <a:t> in bounding box of each chromosome region in the </a:t>
            </a:r>
            <a:r>
              <a:rPr lang="en-US" baseline="0" dirty="0" err="1" smtClean="0"/>
              <a:t>thresholded</a:t>
            </a:r>
            <a:r>
              <a:rPr lang="en-US" baseline="0" dirty="0" smtClean="0"/>
              <a:t> image, and as I chose resize=True along with rotation, the area of bounding box changed. Therefore new bounding box of each chromosome has to be redefined by labeling the binary image of rotated region, and slice the bounding box of labelled region.</a:t>
            </a:r>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8</a:t>
            </a:fld>
            <a:endParaRPr lang="en-US"/>
          </a:p>
        </p:txBody>
      </p:sp>
    </p:spTree>
    <p:extLst>
      <p:ext uri="{BB962C8B-B14F-4D97-AF65-F5344CB8AC3E}">
        <p14:creationId xmlns:p14="http://schemas.microsoft.com/office/powerpoint/2010/main" val="187113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9</a:t>
            </a:fld>
            <a:endParaRPr lang="en-US"/>
          </a:p>
        </p:txBody>
      </p:sp>
    </p:spTree>
    <p:extLst>
      <p:ext uri="{BB962C8B-B14F-4D97-AF65-F5344CB8AC3E}">
        <p14:creationId xmlns:p14="http://schemas.microsoft.com/office/powerpoint/2010/main" val="159886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BDF67-8AC5-7F45-B22D-CEF13269872E}" type="slidenum">
              <a:rPr lang="en-US" smtClean="0"/>
              <a:t>10</a:t>
            </a:fld>
            <a:endParaRPr lang="en-US"/>
          </a:p>
        </p:txBody>
      </p:sp>
    </p:spTree>
    <p:extLst>
      <p:ext uri="{BB962C8B-B14F-4D97-AF65-F5344CB8AC3E}">
        <p14:creationId xmlns:p14="http://schemas.microsoft.com/office/powerpoint/2010/main" val="159081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33B9AC-C2D7-DC4C-9490-D7F16443694C}"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23160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3B9AC-C2D7-DC4C-9490-D7F16443694C}"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8705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3B9AC-C2D7-DC4C-9490-D7F16443694C}"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47454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3B9AC-C2D7-DC4C-9490-D7F16443694C}"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21062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3B9AC-C2D7-DC4C-9490-D7F16443694C}"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43803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33B9AC-C2D7-DC4C-9490-D7F16443694C}"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22583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33B9AC-C2D7-DC4C-9490-D7F16443694C}"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80663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33B9AC-C2D7-DC4C-9490-D7F16443694C}"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92107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3B9AC-C2D7-DC4C-9490-D7F16443694C}"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148437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3B9AC-C2D7-DC4C-9490-D7F16443694C}"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53708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3B9AC-C2D7-DC4C-9490-D7F16443694C}"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A54BA-A934-CB42-AF68-7D1DDA4469C5}" type="slidenum">
              <a:rPr lang="en-US" smtClean="0"/>
              <a:t>‹#›</a:t>
            </a:fld>
            <a:endParaRPr lang="en-US"/>
          </a:p>
        </p:txBody>
      </p:sp>
    </p:spTree>
    <p:extLst>
      <p:ext uri="{BB962C8B-B14F-4D97-AF65-F5344CB8AC3E}">
        <p14:creationId xmlns:p14="http://schemas.microsoft.com/office/powerpoint/2010/main" val="836514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3B9AC-C2D7-DC4C-9490-D7F16443694C}" type="datetimeFigureOut">
              <a:rPr lang="en-US" smtClean="0"/>
              <a:t>4/25/17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A54BA-A934-CB42-AF68-7D1DDA4469C5}" type="slidenum">
              <a:rPr lang="en-US" smtClean="0"/>
              <a:t>‹#›</a:t>
            </a:fld>
            <a:endParaRPr lang="en-US"/>
          </a:p>
        </p:txBody>
      </p:sp>
    </p:spTree>
    <p:extLst>
      <p:ext uri="{BB962C8B-B14F-4D97-AF65-F5344CB8AC3E}">
        <p14:creationId xmlns:p14="http://schemas.microsoft.com/office/powerpoint/2010/main" val="179758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gi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116" y="4019922"/>
            <a:ext cx="6581422" cy="662436"/>
          </a:xfrm>
        </p:spPr>
        <p:txBody>
          <a:bodyPr/>
          <a:lstStyle/>
          <a:p>
            <a:r>
              <a:rPr lang="en-US" smtClean="0"/>
              <a:t>Jianing Liu </a:t>
            </a:r>
            <a:endParaRPr lang="en-US"/>
          </a:p>
        </p:txBody>
      </p:sp>
      <p:sp>
        <p:nvSpPr>
          <p:cNvPr id="6" name="Title 1"/>
          <p:cNvSpPr>
            <a:spLocks noGrp="1"/>
          </p:cNvSpPr>
          <p:nvPr>
            <p:ph type="ctrTitle"/>
          </p:nvPr>
        </p:nvSpPr>
        <p:spPr>
          <a:xfrm>
            <a:off x="1524000" y="1122363"/>
            <a:ext cx="9144000" cy="2387600"/>
          </a:xfrm>
        </p:spPr>
        <p:txBody>
          <a:bodyPr>
            <a:normAutofit/>
          </a:bodyPr>
          <a:lstStyle/>
          <a:p>
            <a:r>
              <a:rPr lang="en-US" sz="3200" b="1" dirty="0"/>
              <a:t>FISH (</a:t>
            </a:r>
            <a:r>
              <a:rPr lang="en-US" sz="3200" b="1" dirty="0" smtClean="0"/>
              <a:t>fluorescence </a:t>
            </a:r>
            <a:r>
              <a:rPr lang="en-US" sz="3200" b="1" i="1" dirty="0"/>
              <a:t>in situ</a:t>
            </a:r>
            <a:r>
              <a:rPr lang="en-US" sz="3200" b="1" dirty="0"/>
              <a:t> hybridization) </a:t>
            </a:r>
            <a:r>
              <a:rPr lang="en-US" sz="3200" b="1" dirty="0" smtClean="0"/>
              <a:t>image </a:t>
            </a:r>
            <a:r>
              <a:rPr lang="en-US" sz="3200" b="1" dirty="0"/>
              <a:t>processing and Ab10 (abnormal chromosome 10) identification in cell nuclei of maize </a:t>
            </a:r>
            <a:endParaRPr lang="en-US" sz="3200" dirty="0"/>
          </a:p>
        </p:txBody>
      </p:sp>
    </p:spTree>
    <p:extLst>
      <p:ext uri="{BB962C8B-B14F-4D97-AF65-F5344CB8AC3E}">
        <p14:creationId xmlns:p14="http://schemas.microsoft.com/office/powerpoint/2010/main" val="673233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313" y="629341"/>
            <a:ext cx="7806520" cy="584775"/>
          </a:xfrm>
          <a:prstGeom prst="rect">
            <a:avLst/>
          </a:prstGeom>
          <a:noFill/>
        </p:spPr>
        <p:txBody>
          <a:bodyPr wrap="square" rtlCol="0">
            <a:spAutoFit/>
          </a:bodyPr>
          <a:lstStyle/>
          <a:p>
            <a:r>
              <a:rPr lang="en-US" sz="3200" dirty="0"/>
              <a:t>Identification</a:t>
            </a:r>
            <a:r>
              <a:rPr lang="en-US" sz="3200" dirty="0" smtClean="0"/>
              <a:t> of Ab10 </a:t>
            </a:r>
            <a:endParaRPr lang="en-US" sz="3200" dirty="0"/>
          </a:p>
        </p:txBody>
      </p:sp>
      <p:pic>
        <p:nvPicPr>
          <p:cNvPr id="4" name="Content Placeholder 3" descr="From Lisa's paper better.PNG"/>
          <p:cNvPicPr>
            <a:picLocks noChangeAspect="1"/>
          </p:cNvPicPr>
          <p:nvPr/>
        </p:nvPicPr>
        <p:blipFill rotWithShape="1">
          <a:blip r:embed="rId3">
            <a:extLst>
              <a:ext uri="{28A0092B-C50C-407E-A947-70E740481C1C}">
                <a14:useLocalDpi xmlns:a14="http://schemas.microsoft.com/office/drawing/2010/main" val="0"/>
              </a:ext>
            </a:extLst>
          </a:blip>
          <a:srcRect l="3752" t="1828" r="-120" b="55554"/>
          <a:stretch/>
        </p:blipFill>
        <p:spPr>
          <a:xfrm>
            <a:off x="832513" y="1389998"/>
            <a:ext cx="5281122" cy="1817226"/>
          </a:xfrm>
          <a:prstGeom prst="rect">
            <a:avLst/>
          </a:prstGeom>
        </p:spPr>
      </p:pic>
      <p:sp>
        <p:nvSpPr>
          <p:cNvPr id="5" name="Rectangle 4"/>
          <p:cNvSpPr/>
          <p:nvPr/>
        </p:nvSpPr>
        <p:spPr>
          <a:xfrm>
            <a:off x="6951260" y="3065902"/>
            <a:ext cx="4130722" cy="2862322"/>
          </a:xfrm>
          <a:prstGeom prst="rect">
            <a:avLst/>
          </a:prstGeom>
        </p:spPr>
        <p:txBody>
          <a:bodyPr wrap="square">
            <a:spAutoFit/>
          </a:bodyPr>
          <a:lstStyle/>
          <a:p>
            <a:r>
              <a:rPr lang="en-US" sz="1200" dirty="0"/>
              <a:t>noTR1onTop = </a:t>
            </a:r>
            <a:r>
              <a:rPr lang="en-US" sz="1200" b="1" dirty="0">
                <a:solidFill>
                  <a:srgbClr val="000080"/>
                </a:solidFill>
              </a:rPr>
              <a:t>True</a:t>
            </a:r>
            <a:br>
              <a:rPr lang="en-US" sz="1200" b="1" dirty="0">
                <a:solidFill>
                  <a:srgbClr val="000080"/>
                </a:solidFill>
              </a:rPr>
            </a:br>
            <a:r>
              <a:rPr lang="en-US" sz="1200" b="1" dirty="0">
                <a:solidFill>
                  <a:srgbClr val="000080"/>
                </a:solidFill>
              </a:rPr>
              <a:t>for </a:t>
            </a:r>
            <a:r>
              <a:rPr lang="en-US" sz="1200" dirty="0" err="1"/>
              <a:t>chr_region</a:t>
            </a:r>
            <a:r>
              <a:rPr lang="en-US" sz="1200" dirty="0"/>
              <a:t> </a:t>
            </a:r>
            <a:r>
              <a:rPr lang="en-US" sz="1200" b="1" dirty="0">
                <a:solidFill>
                  <a:srgbClr val="000080"/>
                </a:solidFill>
              </a:rPr>
              <a:t>in </a:t>
            </a:r>
            <a:r>
              <a:rPr lang="en-US" sz="1200" dirty="0" err="1"/>
              <a:t>chr_regions</a:t>
            </a:r>
            <a:r>
              <a:rPr lang="en-US" sz="1200" dirty="0"/>
              <a:t>:</a:t>
            </a:r>
            <a:br>
              <a:rPr lang="en-US" sz="1200" dirty="0"/>
            </a:br>
            <a:r>
              <a:rPr lang="en-US" sz="1200" dirty="0"/>
              <a:t>    </a:t>
            </a:r>
            <a:r>
              <a:rPr lang="en-US" sz="1200" b="1" dirty="0">
                <a:solidFill>
                  <a:srgbClr val="000080"/>
                </a:solidFill>
              </a:rPr>
              <a:t>if </a:t>
            </a:r>
            <a:r>
              <a:rPr lang="en-US" sz="1200" dirty="0" err="1"/>
              <a:t>chr_region.centroid</a:t>
            </a:r>
            <a:r>
              <a:rPr lang="en-US" sz="1200" dirty="0"/>
              <a:t>[</a:t>
            </a:r>
            <a:r>
              <a:rPr lang="en-US" sz="1200" dirty="0">
                <a:solidFill>
                  <a:srgbClr val="0000FF"/>
                </a:solidFill>
              </a:rPr>
              <a:t>0</a:t>
            </a:r>
            <a:r>
              <a:rPr lang="en-US" sz="1200" dirty="0"/>
              <a:t>] &gt; </a:t>
            </a:r>
            <a:r>
              <a:rPr lang="en-US" sz="1200" dirty="0" err="1"/>
              <a:t>chr_b_cen_y</a:t>
            </a:r>
            <a:r>
              <a:rPr lang="en-US" sz="1200" dirty="0"/>
              <a:t>:</a:t>
            </a:r>
            <a:br>
              <a:rPr lang="en-US" sz="1200" dirty="0"/>
            </a:br>
            <a:r>
              <a:rPr lang="en-US" sz="1200" dirty="0"/>
              <a:t>        </a:t>
            </a:r>
            <a:r>
              <a:rPr lang="en-US" sz="1200" dirty="0" err="1"/>
              <a:t>max_area</a:t>
            </a:r>
            <a:r>
              <a:rPr lang="en-US" sz="1200" dirty="0"/>
              <a:t> += </a:t>
            </a:r>
            <a:r>
              <a:rPr lang="en-US" sz="1200" dirty="0" err="1"/>
              <a:t>chr_region.area</a:t>
            </a:r>
            <a:r>
              <a:rPr lang="en-US" sz="1200" dirty="0"/>
              <a:t/>
            </a:r>
            <a:br>
              <a:rPr lang="en-US" sz="1200" dirty="0"/>
            </a:br>
            <a:r>
              <a:rPr lang="en-US" sz="1200" dirty="0"/>
              <a:t>        </a:t>
            </a:r>
            <a:r>
              <a:rPr lang="en-US" sz="1200" dirty="0" err="1"/>
              <a:t>area_weight.append</a:t>
            </a:r>
            <a:r>
              <a:rPr lang="en-US" sz="1200" dirty="0"/>
              <a:t>(</a:t>
            </a:r>
            <a:r>
              <a:rPr lang="en-US" sz="1200" dirty="0">
                <a:solidFill>
                  <a:srgbClr val="000080"/>
                </a:solidFill>
              </a:rPr>
              <a:t>float</a:t>
            </a:r>
            <a:r>
              <a:rPr lang="en-US" sz="1200" dirty="0"/>
              <a:t>(</a:t>
            </a:r>
            <a:r>
              <a:rPr lang="en-US" sz="1200" dirty="0" err="1"/>
              <a:t>chr_region.area</a:t>
            </a:r>
            <a:r>
              <a:rPr lang="en-US" sz="1200" dirty="0"/>
              <a:t>))</a:t>
            </a:r>
            <a:br>
              <a:rPr lang="en-US" sz="1200" dirty="0"/>
            </a:br>
            <a:r>
              <a:rPr lang="en-US" sz="1200" dirty="0"/>
              <a:t>    </a:t>
            </a:r>
            <a:r>
              <a:rPr lang="en-US" sz="1200" b="1" dirty="0">
                <a:solidFill>
                  <a:srgbClr val="000080"/>
                </a:solidFill>
              </a:rPr>
              <a:t>else</a:t>
            </a:r>
            <a:r>
              <a:rPr lang="en-US" sz="1200" dirty="0"/>
              <a:t>:</a:t>
            </a:r>
            <a:br>
              <a:rPr lang="en-US" sz="1200" dirty="0"/>
            </a:br>
            <a:r>
              <a:rPr lang="en-US" sz="1200" dirty="0"/>
              <a:t>        </a:t>
            </a:r>
            <a:r>
              <a:rPr lang="en-US" sz="1200" dirty="0" err="1"/>
              <a:t>area_weight.append</a:t>
            </a:r>
            <a:r>
              <a:rPr lang="en-US" sz="1200" dirty="0"/>
              <a:t>(</a:t>
            </a:r>
            <a:r>
              <a:rPr lang="en-US" sz="1200" dirty="0">
                <a:solidFill>
                  <a:srgbClr val="0000FF"/>
                </a:solidFill>
              </a:rPr>
              <a:t>0.</a:t>
            </a:r>
            <a:r>
              <a:rPr lang="en-US" sz="1200" dirty="0"/>
              <a:t>)</a:t>
            </a:r>
            <a:br>
              <a:rPr lang="en-US" sz="1200" dirty="0"/>
            </a:br>
            <a:r>
              <a:rPr lang="en-US" sz="1200" dirty="0"/>
              <a:t>        </a:t>
            </a:r>
            <a:r>
              <a:rPr lang="en-US" sz="1200" b="1" dirty="0">
                <a:solidFill>
                  <a:srgbClr val="000080"/>
                </a:solidFill>
              </a:rPr>
              <a:t>if </a:t>
            </a:r>
            <a:r>
              <a:rPr lang="en-US" sz="1200" dirty="0" err="1"/>
              <a:t>chr_region.area</a:t>
            </a:r>
            <a:r>
              <a:rPr lang="en-US" sz="1200" dirty="0"/>
              <a:t> &gt; </a:t>
            </a:r>
            <a:r>
              <a:rPr lang="en-US" sz="1200" dirty="0">
                <a:solidFill>
                  <a:srgbClr val="0000FF"/>
                </a:solidFill>
              </a:rPr>
              <a:t>5</a:t>
            </a:r>
            <a:r>
              <a:rPr lang="en-US" sz="1200" dirty="0"/>
              <a:t>:</a:t>
            </a:r>
            <a:br>
              <a:rPr lang="en-US" sz="1200" dirty="0"/>
            </a:br>
            <a:r>
              <a:rPr lang="en-US" sz="1200" dirty="0"/>
              <a:t>            noTR1onTop = </a:t>
            </a:r>
            <a:r>
              <a:rPr lang="en-US" sz="1200" b="1" dirty="0">
                <a:solidFill>
                  <a:srgbClr val="000080"/>
                </a:solidFill>
              </a:rPr>
              <a:t>False</a:t>
            </a:r>
            <a:br>
              <a:rPr lang="en-US" sz="1200" b="1" dirty="0">
                <a:solidFill>
                  <a:srgbClr val="000080"/>
                </a:solidFill>
              </a:rPr>
            </a:br>
            <a:r>
              <a:rPr lang="en-US" sz="1200" dirty="0" err="1"/>
              <a:t>area_weight</a:t>
            </a:r>
            <a:r>
              <a:rPr lang="en-US" sz="1200" dirty="0"/>
              <a:t> = </a:t>
            </a:r>
            <a:r>
              <a:rPr lang="en-US" sz="1200" dirty="0" err="1"/>
              <a:t>np.array</a:t>
            </a:r>
            <a:r>
              <a:rPr lang="en-US" sz="1200" dirty="0"/>
              <a:t>(</a:t>
            </a:r>
            <a:r>
              <a:rPr lang="en-US" sz="1200" dirty="0" err="1"/>
              <a:t>area_weight</a:t>
            </a:r>
            <a:r>
              <a:rPr lang="en-US" sz="1200" dirty="0"/>
              <a:t>) / </a:t>
            </a:r>
            <a:r>
              <a:rPr lang="en-US" sz="1200" dirty="0" err="1"/>
              <a:t>max_area</a:t>
            </a:r>
            <a:r>
              <a:rPr lang="en-US" sz="1200" dirty="0"/>
              <a:t/>
            </a:r>
            <a:br>
              <a:rPr lang="en-US" sz="1200" dirty="0"/>
            </a:br>
            <a:r>
              <a:rPr lang="en-US" sz="1200" dirty="0" err="1"/>
              <a:t>chr_r_cen_y</a:t>
            </a:r>
            <a:r>
              <a:rPr lang="en-US" sz="1200" dirty="0"/>
              <a:t> = </a:t>
            </a:r>
            <a:r>
              <a:rPr lang="en-US" sz="1200" dirty="0">
                <a:solidFill>
                  <a:srgbClr val="0000FF"/>
                </a:solidFill>
              </a:rPr>
              <a:t>0.</a:t>
            </a:r>
            <a:br>
              <a:rPr lang="en-US" sz="1200" dirty="0">
                <a:solidFill>
                  <a:srgbClr val="0000FF"/>
                </a:solidFill>
              </a:rPr>
            </a:br>
            <a:r>
              <a:rPr lang="en-US" sz="1200" b="1" dirty="0">
                <a:solidFill>
                  <a:srgbClr val="000080"/>
                </a:solidFill>
              </a:rPr>
              <a:t>for </a:t>
            </a:r>
            <a:r>
              <a:rPr lang="en-US" sz="1200" dirty="0" err="1"/>
              <a:t>i</a:t>
            </a:r>
            <a:r>
              <a:rPr lang="en-US" sz="1200" dirty="0"/>
              <a:t>, </a:t>
            </a:r>
            <a:r>
              <a:rPr lang="en-US" sz="1200" dirty="0" err="1"/>
              <a:t>chr_region</a:t>
            </a:r>
            <a:r>
              <a:rPr lang="en-US" sz="1200" dirty="0"/>
              <a:t> </a:t>
            </a:r>
            <a:r>
              <a:rPr lang="en-US" sz="1200" b="1" dirty="0">
                <a:solidFill>
                  <a:srgbClr val="000080"/>
                </a:solidFill>
              </a:rPr>
              <a:t>in </a:t>
            </a:r>
            <a:r>
              <a:rPr lang="en-US" sz="1200" dirty="0">
                <a:solidFill>
                  <a:srgbClr val="000080"/>
                </a:solidFill>
              </a:rPr>
              <a:t>enumerate</a:t>
            </a:r>
            <a:r>
              <a:rPr lang="en-US" sz="1200" dirty="0"/>
              <a:t>(</a:t>
            </a:r>
            <a:r>
              <a:rPr lang="en-US" sz="1200" dirty="0" err="1"/>
              <a:t>chr_regions</a:t>
            </a:r>
            <a:r>
              <a:rPr lang="en-US" sz="1200" dirty="0"/>
              <a:t>):</a:t>
            </a:r>
            <a:br>
              <a:rPr lang="en-US" sz="1200" dirty="0"/>
            </a:br>
            <a:r>
              <a:rPr lang="en-US" sz="1200" dirty="0"/>
              <a:t>    </a:t>
            </a:r>
            <a:r>
              <a:rPr lang="en-US" sz="1200" dirty="0" err="1"/>
              <a:t>chr_r_cen_y</a:t>
            </a:r>
            <a:r>
              <a:rPr lang="en-US" sz="1200" dirty="0"/>
              <a:t> += </a:t>
            </a:r>
            <a:r>
              <a:rPr lang="en-US" sz="1200" dirty="0" err="1"/>
              <a:t>chr_region.centroid</a:t>
            </a:r>
            <a:r>
              <a:rPr lang="en-US" sz="1200" dirty="0"/>
              <a:t>[</a:t>
            </a:r>
            <a:r>
              <a:rPr lang="en-US" sz="1200" dirty="0">
                <a:solidFill>
                  <a:srgbClr val="0000FF"/>
                </a:solidFill>
              </a:rPr>
              <a:t>0</a:t>
            </a:r>
            <a:r>
              <a:rPr lang="en-US" sz="1200" dirty="0"/>
              <a:t>] * </a:t>
            </a:r>
            <a:r>
              <a:rPr lang="en-US" sz="1200" dirty="0" err="1"/>
              <a:t>area_weight</a:t>
            </a:r>
            <a:r>
              <a:rPr lang="en-US" sz="1200" dirty="0"/>
              <a:t>[</a:t>
            </a:r>
            <a:r>
              <a:rPr lang="en-US" sz="1200" dirty="0" err="1"/>
              <a:t>i</a:t>
            </a:r>
            <a:r>
              <a:rPr lang="en-US" sz="1200" dirty="0"/>
              <a:t>]</a:t>
            </a:r>
            <a:br>
              <a:rPr lang="en-US" sz="1200" dirty="0"/>
            </a:br>
            <a:r>
              <a:rPr lang="en-US" sz="1200" b="1" dirty="0">
                <a:solidFill>
                  <a:srgbClr val="000080"/>
                </a:solidFill>
              </a:rPr>
              <a:t>if </a:t>
            </a:r>
            <a:r>
              <a:rPr lang="en-US" sz="1200" dirty="0" err="1"/>
              <a:t>chr_g_cen_y</a:t>
            </a:r>
            <a:r>
              <a:rPr lang="en-US" sz="1200" dirty="0"/>
              <a:t> &gt; </a:t>
            </a:r>
            <a:r>
              <a:rPr lang="en-US" sz="1200" dirty="0" err="1"/>
              <a:t>chr_r_cen_y</a:t>
            </a:r>
            <a:r>
              <a:rPr lang="en-US" sz="1200" dirty="0"/>
              <a:t> </a:t>
            </a:r>
            <a:r>
              <a:rPr lang="en-US" sz="1200" b="1" dirty="0">
                <a:solidFill>
                  <a:srgbClr val="000080"/>
                </a:solidFill>
              </a:rPr>
              <a:t>and </a:t>
            </a:r>
            <a:r>
              <a:rPr lang="en-US" sz="1200" dirty="0" err="1"/>
              <a:t>chr_r_cen_y</a:t>
            </a:r>
            <a:r>
              <a:rPr lang="en-US" sz="1200" dirty="0"/>
              <a:t> != </a:t>
            </a:r>
            <a:r>
              <a:rPr lang="en-US" sz="1200" dirty="0">
                <a:solidFill>
                  <a:srgbClr val="0000FF"/>
                </a:solidFill>
              </a:rPr>
              <a:t>0</a:t>
            </a:r>
            <a:r>
              <a:rPr lang="en-US" sz="1200" dirty="0"/>
              <a:t>:</a:t>
            </a:r>
            <a:br>
              <a:rPr lang="en-US" sz="1200" dirty="0"/>
            </a:br>
            <a:r>
              <a:rPr lang="en-US" sz="1200" dirty="0"/>
              <a:t>    ab10[</a:t>
            </a:r>
            <a:r>
              <a:rPr lang="en-US" sz="1200" dirty="0" err="1">
                <a:solidFill>
                  <a:srgbClr val="000080"/>
                </a:solidFill>
              </a:rPr>
              <a:t>len</a:t>
            </a:r>
            <a:r>
              <a:rPr lang="en-US" sz="1200" dirty="0"/>
              <a:t>(</a:t>
            </a:r>
            <a:r>
              <a:rPr lang="en-US" sz="1200" dirty="0" err="1"/>
              <a:t>regions_sliced</a:t>
            </a:r>
            <a:r>
              <a:rPr lang="en-US" sz="1200" dirty="0"/>
              <a:t>) - </a:t>
            </a:r>
            <a:r>
              <a:rPr lang="en-US" sz="1200" dirty="0">
                <a:solidFill>
                  <a:srgbClr val="0000FF"/>
                </a:solidFill>
              </a:rPr>
              <a:t>1</a:t>
            </a:r>
            <a:r>
              <a:rPr lang="en-US" sz="1200" dirty="0"/>
              <a:t>] = </a:t>
            </a:r>
            <a:r>
              <a:rPr lang="en-US" sz="1200" b="1" dirty="0">
                <a:solidFill>
                  <a:srgbClr val="000080"/>
                </a:solidFill>
              </a:rPr>
              <a:t>True and </a:t>
            </a:r>
            <a:r>
              <a:rPr lang="en-US" sz="1200" dirty="0"/>
              <a:t>noTR1onTop</a:t>
            </a:r>
          </a:p>
        </p:txBody>
      </p:sp>
      <p:sp>
        <p:nvSpPr>
          <p:cNvPr id="6" name="TextBox 5"/>
          <p:cNvSpPr txBox="1"/>
          <p:nvPr/>
        </p:nvSpPr>
        <p:spPr>
          <a:xfrm>
            <a:off x="6951260" y="2442949"/>
            <a:ext cx="4471916" cy="369332"/>
          </a:xfrm>
          <a:prstGeom prst="rect">
            <a:avLst/>
          </a:prstGeom>
          <a:noFill/>
        </p:spPr>
        <p:txBody>
          <a:bodyPr wrap="square" rtlCol="0">
            <a:spAutoFit/>
          </a:bodyPr>
          <a:lstStyle/>
          <a:p>
            <a:r>
              <a:rPr lang="en-US" dirty="0" smtClean="0"/>
              <a:t>Centroid location of Knob180 vs TR1</a:t>
            </a:r>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28506"/>
          <a:stretch/>
        </p:blipFill>
        <p:spPr>
          <a:xfrm>
            <a:off x="832513" y="3383106"/>
            <a:ext cx="4983645" cy="266386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6150" y="2994029"/>
            <a:ext cx="4769874" cy="2934195"/>
          </a:xfrm>
          <a:prstGeom prst="rect">
            <a:avLst/>
          </a:prstGeom>
        </p:spPr>
      </p:pic>
      <p:sp>
        <p:nvSpPr>
          <p:cNvPr id="10" name="Rounded Rectangle 9"/>
          <p:cNvSpPr/>
          <p:nvPr/>
        </p:nvSpPr>
        <p:spPr>
          <a:xfrm>
            <a:off x="7173549" y="3340624"/>
            <a:ext cx="371910" cy="5353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828098" y="3383106"/>
            <a:ext cx="418613" cy="43980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78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218" y="660400"/>
            <a:ext cx="6968613" cy="5864078"/>
          </a:xfrm>
          <a:prstGeom prst="rect">
            <a:avLst/>
          </a:prstGeom>
        </p:spPr>
      </p:pic>
      <p:sp>
        <p:nvSpPr>
          <p:cNvPr id="4" name="TextBox 3"/>
          <p:cNvSpPr txBox="1"/>
          <p:nvPr/>
        </p:nvSpPr>
        <p:spPr>
          <a:xfrm>
            <a:off x="744792" y="2153264"/>
            <a:ext cx="2964426" cy="1754326"/>
          </a:xfrm>
          <a:prstGeom prst="rect">
            <a:avLst/>
          </a:prstGeom>
          <a:noFill/>
        </p:spPr>
        <p:txBody>
          <a:bodyPr wrap="square" rtlCol="0">
            <a:spAutoFit/>
          </a:bodyPr>
          <a:lstStyle/>
          <a:p>
            <a:r>
              <a:rPr lang="en-US" sz="3600" dirty="0" smtClean="0"/>
              <a:t>Questions?</a:t>
            </a:r>
          </a:p>
          <a:p>
            <a:endParaRPr lang="en-US" sz="3600" dirty="0"/>
          </a:p>
          <a:p>
            <a:r>
              <a:rPr lang="en-US" sz="3600" dirty="0" smtClean="0"/>
              <a:t>Suggestions? </a:t>
            </a:r>
            <a:endParaRPr lang="en-US" sz="3600" dirty="0"/>
          </a:p>
        </p:txBody>
      </p:sp>
    </p:spTree>
    <p:extLst>
      <p:ext uri="{BB962C8B-B14F-4D97-AF65-F5344CB8AC3E}">
        <p14:creationId xmlns:p14="http://schemas.microsoft.com/office/powerpoint/2010/main" val="835431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808" y="226453"/>
            <a:ext cx="5856411" cy="584775"/>
          </a:xfrm>
          <a:prstGeom prst="rect">
            <a:avLst/>
          </a:prstGeom>
        </p:spPr>
        <p:txBody>
          <a:bodyPr wrap="none">
            <a:spAutoFit/>
          </a:bodyPr>
          <a:lstStyle/>
          <a:p>
            <a:r>
              <a:rPr lang="en-US" sz="3200" b="1" i="0" dirty="0" smtClean="0">
                <a:solidFill>
                  <a:srgbClr val="222222"/>
                </a:solidFill>
                <a:effectLst/>
              </a:rPr>
              <a:t>Fluorescence </a:t>
            </a:r>
            <a:r>
              <a:rPr lang="en-US" sz="3200" b="1" i="1" dirty="0" smtClean="0">
                <a:solidFill>
                  <a:srgbClr val="222222"/>
                </a:solidFill>
                <a:effectLst/>
              </a:rPr>
              <a:t>in situ</a:t>
            </a:r>
            <a:r>
              <a:rPr lang="en-US" sz="3200" b="1" i="0" dirty="0" smtClean="0">
                <a:solidFill>
                  <a:srgbClr val="222222"/>
                </a:solidFill>
                <a:effectLst/>
              </a:rPr>
              <a:t> hybridization</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593" y="999185"/>
            <a:ext cx="3082413" cy="23077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08" y="1826342"/>
            <a:ext cx="5468785" cy="360028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5006" y="999184"/>
            <a:ext cx="2301215" cy="230770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2593" y="3306884"/>
            <a:ext cx="2424385" cy="230769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6978" y="3306883"/>
            <a:ext cx="2959243" cy="2307700"/>
          </a:xfrm>
          <a:prstGeom prst="rect">
            <a:avLst/>
          </a:prstGeom>
        </p:spPr>
      </p:pic>
      <p:sp>
        <p:nvSpPr>
          <p:cNvPr id="9" name="Rectangle 8"/>
          <p:cNvSpPr/>
          <p:nvPr/>
        </p:nvSpPr>
        <p:spPr>
          <a:xfrm>
            <a:off x="6836267" y="5829999"/>
            <a:ext cx="4661466" cy="276999"/>
          </a:xfrm>
          <a:prstGeom prst="rect">
            <a:avLst/>
          </a:prstGeom>
        </p:spPr>
        <p:txBody>
          <a:bodyPr wrap="square">
            <a:spAutoFit/>
          </a:bodyPr>
          <a:lstStyle/>
          <a:p>
            <a:r>
              <a:rPr lang="en-US" sz="1200" dirty="0" smtClean="0">
                <a:solidFill>
                  <a:schemeClr val="tx1">
                    <a:lumMod val="75000"/>
                    <a:lumOff val="25000"/>
                  </a:schemeClr>
                </a:solidFill>
              </a:rPr>
              <a:t>https://</a:t>
            </a:r>
            <a:r>
              <a:rPr lang="en-US" sz="1200" dirty="0" err="1" smtClean="0">
                <a:solidFill>
                  <a:schemeClr val="tx1">
                    <a:lumMod val="75000"/>
                    <a:lumOff val="25000"/>
                  </a:schemeClr>
                </a:solidFill>
              </a:rPr>
              <a:t>www.mun.ca</a:t>
            </a:r>
            <a:r>
              <a:rPr lang="en-US" sz="1200" dirty="0" smtClean="0">
                <a:solidFill>
                  <a:schemeClr val="tx1">
                    <a:lumMod val="75000"/>
                    <a:lumOff val="25000"/>
                  </a:schemeClr>
                </a:solidFill>
              </a:rPr>
              <a:t>/biology/</a:t>
            </a:r>
            <a:r>
              <a:rPr lang="en-US" sz="1200" dirty="0" err="1" smtClean="0">
                <a:solidFill>
                  <a:schemeClr val="tx1">
                    <a:lumMod val="75000"/>
                    <a:lumOff val="25000"/>
                  </a:schemeClr>
                </a:solidFill>
              </a:rPr>
              <a:t>scarr</a:t>
            </a:r>
            <a:r>
              <a:rPr lang="en-US" sz="1200" dirty="0" smtClean="0">
                <a:solidFill>
                  <a:schemeClr val="tx1">
                    <a:lumMod val="75000"/>
                    <a:lumOff val="25000"/>
                  </a:schemeClr>
                </a:solidFill>
              </a:rPr>
              <a:t>/</a:t>
            </a:r>
            <a:r>
              <a:rPr lang="en-US" sz="1200" dirty="0" err="1" smtClean="0">
                <a:solidFill>
                  <a:schemeClr val="tx1">
                    <a:lumMod val="75000"/>
                    <a:lumOff val="25000"/>
                  </a:schemeClr>
                </a:solidFill>
              </a:rPr>
              <a:t>FISH_chromosome_painting.html</a:t>
            </a:r>
            <a:endParaRPr lang="en-US" sz="1200" dirty="0">
              <a:solidFill>
                <a:schemeClr val="tx1">
                  <a:lumMod val="75000"/>
                  <a:lumOff val="25000"/>
                </a:schemeClr>
              </a:solidFill>
            </a:endParaRPr>
          </a:p>
        </p:txBody>
      </p:sp>
      <p:sp>
        <p:nvSpPr>
          <p:cNvPr id="3" name="Rectangle 2"/>
          <p:cNvSpPr/>
          <p:nvPr/>
        </p:nvSpPr>
        <p:spPr>
          <a:xfrm>
            <a:off x="778173" y="5618943"/>
            <a:ext cx="4980054" cy="861774"/>
          </a:xfrm>
          <a:prstGeom prst="rect">
            <a:avLst/>
          </a:prstGeom>
        </p:spPr>
        <p:txBody>
          <a:bodyPr wrap="square">
            <a:spAutoFit/>
          </a:bodyPr>
          <a:lstStyle/>
          <a:p>
            <a:pPr marL="285750" indent="-285750">
              <a:buFont typeface="Arial" charset="0"/>
              <a:buChar char="•"/>
            </a:pPr>
            <a:r>
              <a:rPr lang="en-US" sz="1600" dirty="0" smtClean="0"/>
              <a:t>Cytogenetic </a:t>
            </a:r>
            <a:r>
              <a:rPr lang="en-US" sz="1600" dirty="0"/>
              <a:t>technique  </a:t>
            </a:r>
            <a:endParaRPr lang="en-US" sz="1600" dirty="0" smtClean="0"/>
          </a:p>
          <a:p>
            <a:pPr marL="285750" indent="-285750">
              <a:buFont typeface="Arial" charset="0"/>
              <a:buChar char="•"/>
            </a:pPr>
            <a:r>
              <a:rPr lang="en-US" sz="1600" dirty="0" smtClean="0"/>
              <a:t>Fluorescent probes</a:t>
            </a:r>
            <a:r>
              <a:rPr lang="en-US" sz="1600" dirty="0"/>
              <a:t> </a:t>
            </a:r>
            <a:r>
              <a:rPr lang="en-US" sz="1600" dirty="0" smtClean="0"/>
              <a:t>complementary to the gene/chromosomal regions of interest </a:t>
            </a:r>
            <a:endParaRPr lang="en-US" sz="1600" dirty="0"/>
          </a:p>
        </p:txBody>
      </p:sp>
    </p:spTree>
    <p:extLst>
      <p:ext uri="{BB962C8B-B14F-4D97-AF65-F5344CB8AC3E}">
        <p14:creationId xmlns:p14="http://schemas.microsoft.com/office/powerpoint/2010/main" val="20964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704" y="2122005"/>
            <a:ext cx="4769874" cy="2934195"/>
          </a:xfrm>
          <a:prstGeom prst="rect">
            <a:avLst/>
          </a:prstGeom>
        </p:spPr>
      </p:pic>
      <p:pic>
        <p:nvPicPr>
          <p:cNvPr id="3" name="Content Placeholder 3" descr="From Lisa's paper better.PNG"/>
          <p:cNvPicPr>
            <a:picLocks noChangeAspect="1"/>
          </p:cNvPicPr>
          <p:nvPr/>
        </p:nvPicPr>
        <p:blipFill rotWithShape="1">
          <a:blip r:embed="rId4">
            <a:extLst>
              <a:ext uri="{28A0092B-C50C-407E-A947-70E740481C1C}">
                <a14:useLocalDpi xmlns:a14="http://schemas.microsoft.com/office/drawing/2010/main" val="0"/>
              </a:ext>
            </a:extLst>
          </a:blip>
          <a:srcRect l="3752" t="1828" r="-120" b="55554"/>
          <a:stretch/>
        </p:blipFill>
        <p:spPr>
          <a:xfrm>
            <a:off x="565404" y="1384215"/>
            <a:ext cx="5896870" cy="2029104"/>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6153" t="45313" b="1"/>
          <a:stretch/>
        </p:blipFill>
        <p:spPr>
          <a:xfrm>
            <a:off x="1017637" y="3575551"/>
            <a:ext cx="4527755" cy="2586897"/>
          </a:xfrm>
          <a:prstGeom prst="rect">
            <a:avLst/>
          </a:prstGeom>
        </p:spPr>
      </p:pic>
      <p:sp>
        <p:nvSpPr>
          <p:cNvPr id="5" name="Rectangle 4"/>
          <p:cNvSpPr/>
          <p:nvPr/>
        </p:nvSpPr>
        <p:spPr>
          <a:xfrm>
            <a:off x="3226172" y="6324680"/>
            <a:ext cx="4638439" cy="276999"/>
          </a:xfrm>
          <a:prstGeom prst="rect">
            <a:avLst/>
          </a:prstGeom>
        </p:spPr>
        <p:txBody>
          <a:bodyPr wrap="square">
            <a:spAutoFit/>
          </a:bodyPr>
          <a:lstStyle/>
          <a:p>
            <a:r>
              <a:rPr lang="en-US" sz="1200" b="0" i="0" dirty="0" err="1" smtClean="0">
                <a:solidFill>
                  <a:schemeClr val="bg2">
                    <a:lumMod val="25000"/>
                  </a:schemeClr>
                </a:solidFill>
                <a:effectLst/>
                <a:latin typeface="Arial" charset="0"/>
              </a:rPr>
              <a:t>Kanizay</a:t>
            </a:r>
            <a:r>
              <a:rPr lang="en-US" sz="1200" b="0" i="0" dirty="0" smtClean="0">
                <a:solidFill>
                  <a:schemeClr val="bg2">
                    <a:lumMod val="25000"/>
                  </a:schemeClr>
                </a:solidFill>
                <a:effectLst/>
                <a:latin typeface="Arial" charset="0"/>
              </a:rPr>
              <a:t>, Lisa B., et al. </a:t>
            </a:r>
            <a:r>
              <a:rPr lang="en-US" sz="1200" b="0" i="1" dirty="0" smtClean="0">
                <a:solidFill>
                  <a:schemeClr val="bg2">
                    <a:lumMod val="25000"/>
                  </a:schemeClr>
                </a:solidFill>
                <a:effectLst/>
                <a:latin typeface="Arial" charset="0"/>
              </a:rPr>
              <a:t>Genetics</a:t>
            </a:r>
            <a:r>
              <a:rPr lang="en-US" sz="1200" b="0" i="0" dirty="0" smtClean="0">
                <a:solidFill>
                  <a:schemeClr val="bg2">
                    <a:lumMod val="25000"/>
                  </a:schemeClr>
                </a:solidFill>
                <a:effectLst/>
                <a:latin typeface="Arial" charset="0"/>
              </a:rPr>
              <a:t> 194.1 (2013): 81-89.</a:t>
            </a:r>
            <a:endParaRPr lang="en-US" sz="1200" dirty="0">
              <a:solidFill>
                <a:schemeClr val="bg2">
                  <a:lumMod val="25000"/>
                </a:schemeClr>
              </a:solidFill>
            </a:endParaRPr>
          </a:p>
        </p:txBody>
      </p:sp>
      <p:sp>
        <p:nvSpPr>
          <p:cNvPr id="6" name="Rectangle 5"/>
          <p:cNvSpPr/>
          <p:nvPr/>
        </p:nvSpPr>
        <p:spPr>
          <a:xfrm>
            <a:off x="8158311" y="5306367"/>
            <a:ext cx="2577564" cy="338554"/>
          </a:xfrm>
          <a:prstGeom prst="rect">
            <a:avLst/>
          </a:prstGeom>
        </p:spPr>
        <p:txBody>
          <a:bodyPr wrap="none">
            <a:spAutoFit/>
          </a:bodyPr>
          <a:lstStyle/>
          <a:p>
            <a:pPr lvl="0" algn="ctr">
              <a:defRPr sz="1800">
                <a:solidFill>
                  <a:srgbClr val="000000"/>
                </a:solidFill>
              </a:defRPr>
            </a:pPr>
            <a:r>
              <a:rPr lang="en-US" sz="1600" i="1" dirty="0" err="1">
                <a:solidFill>
                  <a:schemeClr val="bg2">
                    <a:lumMod val="25000"/>
                  </a:schemeClr>
                </a:solidFill>
                <a:cs typeface="Helvetica Light"/>
              </a:rPr>
              <a:t>Zea</a:t>
            </a:r>
            <a:r>
              <a:rPr lang="en-US" sz="1600" i="1" dirty="0">
                <a:solidFill>
                  <a:schemeClr val="bg2">
                    <a:lumMod val="25000"/>
                  </a:schemeClr>
                </a:solidFill>
                <a:cs typeface="Helvetica Light"/>
              </a:rPr>
              <a:t> mays </a:t>
            </a:r>
            <a:r>
              <a:rPr lang="en-US" sz="1600" i="1" dirty="0" err="1">
                <a:solidFill>
                  <a:schemeClr val="bg2">
                    <a:lumMod val="25000"/>
                  </a:schemeClr>
                </a:solidFill>
                <a:cs typeface="Helvetica Light"/>
              </a:rPr>
              <a:t>parviglumis</a:t>
            </a:r>
            <a:r>
              <a:rPr lang="en-US" sz="1600" i="1" dirty="0">
                <a:solidFill>
                  <a:schemeClr val="bg2">
                    <a:lumMod val="25000"/>
                  </a:schemeClr>
                </a:solidFill>
                <a:cs typeface="Helvetica Light"/>
              </a:rPr>
              <a:t> </a:t>
            </a:r>
            <a:r>
              <a:rPr lang="en-US" sz="1600" dirty="0" smtClean="0">
                <a:solidFill>
                  <a:schemeClr val="bg2">
                    <a:lumMod val="25000"/>
                  </a:schemeClr>
                </a:solidFill>
                <a:cs typeface="Helvetica Light"/>
              </a:rPr>
              <a:t>Ab10-I</a:t>
            </a:r>
            <a:endParaRPr lang="en-US" sz="1600" dirty="0">
              <a:solidFill>
                <a:schemeClr val="bg2">
                  <a:lumMod val="25000"/>
                </a:schemeClr>
              </a:solidFill>
              <a:cs typeface="Helvetica Light"/>
            </a:endParaRPr>
          </a:p>
        </p:txBody>
      </p:sp>
      <p:sp>
        <p:nvSpPr>
          <p:cNvPr id="7" name="Rectangle 6"/>
          <p:cNvSpPr/>
          <p:nvPr/>
        </p:nvSpPr>
        <p:spPr>
          <a:xfrm>
            <a:off x="1386371" y="563515"/>
            <a:ext cx="10151806" cy="584775"/>
          </a:xfrm>
          <a:prstGeom prst="rect">
            <a:avLst/>
          </a:prstGeom>
        </p:spPr>
        <p:txBody>
          <a:bodyPr wrap="square">
            <a:spAutoFit/>
          </a:bodyPr>
          <a:lstStyle/>
          <a:p>
            <a:r>
              <a:rPr lang="en-US" sz="3200" b="1" dirty="0" smtClean="0"/>
              <a:t>Ab10 (abnormal chromosome 10)  in maize </a:t>
            </a:r>
            <a:endParaRPr lang="en-US" sz="3200" dirty="0"/>
          </a:p>
        </p:txBody>
      </p:sp>
      <p:sp>
        <p:nvSpPr>
          <p:cNvPr id="8" name="Shape 35"/>
          <p:cNvSpPr/>
          <p:nvPr/>
        </p:nvSpPr>
        <p:spPr>
          <a:xfrm>
            <a:off x="10168546" y="2232364"/>
            <a:ext cx="1369631" cy="9087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r" defTabSz="642915">
              <a:defRPr sz="1800">
                <a:solidFill>
                  <a:srgbClr val="000000"/>
                </a:solidFill>
              </a:defRPr>
            </a:pPr>
            <a:r>
              <a:rPr sz="1300" b="1" dirty="0">
                <a:solidFill>
                  <a:srgbClr val="1F3EFF"/>
                </a:solidFill>
                <a:latin typeface="Helvetica"/>
                <a:ea typeface="Helvetica"/>
                <a:cs typeface="Helvetica"/>
                <a:sym typeface="Helvetica"/>
              </a:rPr>
              <a:t>DNA</a:t>
            </a:r>
          </a:p>
          <a:p>
            <a:pPr algn="r" defTabSz="642915">
              <a:defRPr sz="1800">
                <a:solidFill>
                  <a:srgbClr val="000000"/>
                </a:solidFill>
              </a:defRPr>
            </a:pPr>
            <a:r>
              <a:rPr sz="1300" b="1" dirty="0">
                <a:solidFill>
                  <a:srgbClr val="22F910"/>
                </a:solidFill>
                <a:latin typeface="Helvetica"/>
                <a:ea typeface="Helvetica"/>
                <a:cs typeface="Helvetica"/>
                <a:sym typeface="Helvetica"/>
              </a:rPr>
              <a:t>Knob180</a:t>
            </a:r>
          </a:p>
          <a:p>
            <a:pPr algn="r" defTabSz="642915">
              <a:defRPr sz="1800">
                <a:solidFill>
                  <a:srgbClr val="000000"/>
                </a:solidFill>
              </a:defRPr>
            </a:pPr>
            <a:r>
              <a:rPr lang="en-US" sz="1300" b="1" dirty="0" smtClean="0">
                <a:solidFill>
                  <a:srgbClr val="FF2A12"/>
                </a:solidFill>
                <a:latin typeface="Helvetica"/>
                <a:ea typeface="Helvetica"/>
                <a:cs typeface="Helvetica"/>
                <a:sym typeface="Helvetica"/>
              </a:rPr>
              <a:t>TR-1</a:t>
            </a:r>
            <a:endParaRPr sz="1300" b="1" dirty="0">
              <a:solidFill>
                <a:srgbClr val="FF2A12"/>
              </a:solidFill>
              <a:latin typeface="Helvetica"/>
              <a:ea typeface="Helvetica"/>
              <a:cs typeface="Helvetica"/>
              <a:sym typeface="Helvetica"/>
            </a:endParaRPr>
          </a:p>
        </p:txBody>
      </p:sp>
    </p:spTree>
    <p:extLst>
      <p:ext uri="{BB962C8B-B14F-4D97-AF65-F5344CB8AC3E}">
        <p14:creationId xmlns:p14="http://schemas.microsoft.com/office/powerpoint/2010/main" val="80909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5625" y="640122"/>
            <a:ext cx="9379974" cy="584775"/>
          </a:xfrm>
          <a:prstGeom prst="rect">
            <a:avLst/>
          </a:prstGeom>
          <a:noFill/>
        </p:spPr>
        <p:txBody>
          <a:bodyPr wrap="square" rtlCol="0">
            <a:spAutoFit/>
          </a:bodyPr>
          <a:lstStyle/>
          <a:p>
            <a:r>
              <a:rPr lang="en-US" sz="3200" b="1" dirty="0" smtClean="0"/>
              <a:t>Proposal goals </a:t>
            </a:r>
            <a:endParaRPr lang="en-US" sz="3200" dirty="0"/>
          </a:p>
        </p:txBody>
      </p:sp>
      <p:sp>
        <p:nvSpPr>
          <p:cNvPr id="5" name="TextBox 4"/>
          <p:cNvSpPr txBox="1"/>
          <p:nvPr/>
        </p:nvSpPr>
        <p:spPr>
          <a:xfrm>
            <a:off x="988142" y="3186061"/>
            <a:ext cx="10412361" cy="1938992"/>
          </a:xfrm>
          <a:prstGeom prst="rect">
            <a:avLst/>
          </a:prstGeom>
          <a:noFill/>
        </p:spPr>
        <p:txBody>
          <a:bodyPr wrap="square" rtlCol="0">
            <a:spAutoFit/>
          </a:bodyPr>
          <a:lstStyle/>
          <a:p>
            <a:pPr marL="285750" indent="-285750">
              <a:buFont typeface="Arial" charset="0"/>
              <a:buChar char="•"/>
            </a:pPr>
            <a:r>
              <a:rPr lang="en-US" sz="2400" dirty="0" smtClean="0"/>
              <a:t>Improve FISH image quality for visualization </a:t>
            </a:r>
          </a:p>
          <a:p>
            <a:pPr marL="285750" indent="-285750">
              <a:buFont typeface="Arial" charset="0"/>
              <a:buChar char="•"/>
            </a:pPr>
            <a:endParaRPr lang="en-US" sz="2400" dirty="0" smtClean="0"/>
          </a:p>
          <a:p>
            <a:pPr marL="285750" indent="-285750">
              <a:buFont typeface="Arial" charset="0"/>
              <a:buChar char="•"/>
            </a:pPr>
            <a:r>
              <a:rPr lang="en-US" sz="2400" dirty="0" smtClean="0"/>
              <a:t>Quantify the knob (Knob180 and TR1) size and intensity in each chromosome </a:t>
            </a:r>
          </a:p>
          <a:p>
            <a:pPr marL="285750" indent="-285750">
              <a:buFont typeface="Arial" charset="0"/>
              <a:buChar char="•"/>
            </a:pPr>
            <a:endParaRPr lang="en-US" sz="2400" dirty="0"/>
          </a:p>
          <a:p>
            <a:pPr marL="285750" indent="-285750">
              <a:buFont typeface="Arial" charset="0"/>
              <a:buChar char="•"/>
            </a:pPr>
            <a:r>
              <a:rPr lang="en-US" sz="2400" dirty="0" smtClean="0"/>
              <a:t>Identify Ab10 based on their cytological features</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72" y="1377505"/>
            <a:ext cx="5028008" cy="12392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2602" y="3710595"/>
            <a:ext cx="889924" cy="8899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696" y="3008712"/>
            <a:ext cx="889924" cy="88992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06" y="4467895"/>
            <a:ext cx="1119239" cy="1119239"/>
          </a:xfrm>
          <a:prstGeom prst="rect">
            <a:avLst/>
          </a:prstGeom>
        </p:spPr>
      </p:pic>
    </p:spTree>
    <p:extLst>
      <p:ext uri="{BB962C8B-B14F-4D97-AF65-F5344CB8AC3E}">
        <p14:creationId xmlns:p14="http://schemas.microsoft.com/office/powerpoint/2010/main" val="92226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78" y="3535645"/>
            <a:ext cx="3979886" cy="24482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78" y="1087411"/>
            <a:ext cx="3979886" cy="2448233"/>
          </a:xfrm>
          <a:prstGeom prst="rect">
            <a:avLst/>
          </a:prstGeom>
        </p:spPr>
      </p:pic>
      <p:sp>
        <p:nvSpPr>
          <p:cNvPr id="4" name="Rectangle 3"/>
          <p:cNvSpPr/>
          <p:nvPr/>
        </p:nvSpPr>
        <p:spPr>
          <a:xfrm>
            <a:off x="5068528" y="1122820"/>
            <a:ext cx="6975988" cy="5078313"/>
          </a:xfrm>
          <a:prstGeom prst="rect">
            <a:avLst/>
          </a:prstGeom>
        </p:spPr>
        <p:txBody>
          <a:bodyPr wrap="square">
            <a:spAutoFit/>
          </a:bodyPr>
          <a:lstStyle/>
          <a:p>
            <a:r>
              <a:rPr lang="en-US" sz="1200" b="1" dirty="0"/>
              <a:t>from </a:t>
            </a:r>
            <a:r>
              <a:rPr lang="en-US" sz="1200" dirty="0" err="1" smtClean="0"/>
              <a:t>skimage</a:t>
            </a:r>
            <a:r>
              <a:rPr lang="en-US" sz="1200" dirty="0" smtClean="0"/>
              <a:t> </a:t>
            </a:r>
            <a:r>
              <a:rPr lang="en-US" sz="1200" b="1" dirty="0"/>
              <a:t>import </a:t>
            </a:r>
            <a:r>
              <a:rPr lang="en-US" sz="1200" dirty="0" err="1" smtClean="0">
                <a:effectLst/>
              </a:rPr>
              <a:t>io</a:t>
            </a:r>
            <a:endParaRPr lang="en-US" sz="1200" dirty="0" smtClean="0">
              <a:effectLst/>
            </a:endParaRPr>
          </a:p>
          <a:p>
            <a:r>
              <a:rPr lang="en-US" sz="1200" b="1" dirty="0"/>
              <a:t>from </a:t>
            </a:r>
            <a:r>
              <a:rPr lang="en-US" sz="1200" dirty="0" err="1" smtClean="0"/>
              <a:t>skimage.filters</a:t>
            </a:r>
            <a:r>
              <a:rPr lang="en-US" sz="1200" dirty="0" smtClean="0"/>
              <a:t> </a:t>
            </a:r>
            <a:r>
              <a:rPr lang="en-US" sz="1200" b="1" dirty="0"/>
              <a:t>import </a:t>
            </a:r>
            <a:r>
              <a:rPr lang="en-US" sz="1200" dirty="0" err="1" smtClean="0">
                <a:effectLst/>
              </a:rPr>
              <a:t>threshold_adaptive</a:t>
            </a:r>
            <a:endParaRPr lang="en-US" sz="1200" dirty="0" smtClean="0">
              <a:effectLst/>
            </a:endParaRPr>
          </a:p>
          <a:p>
            <a:r>
              <a:rPr lang="en-US" sz="1200" b="1" dirty="0"/>
              <a:t>import </a:t>
            </a:r>
            <a:r>
              <a:rPr lang="en-US" sz="1200" dirty="0" err="1" smtClean="0"/>
              <a:t>numpy</a:t>
            </a:r>
            <a:r>
              <a:rPr lang="en-US" sz="1200" dirty="0" smtClean="0"/>
              <a:t> </a:t>
            </a:r>
            <a:r>
              <a:rPr lang="en-US" sz="1200" b="1" dirty="0"/>
              <a:t>as </a:t>
            </a:r>
            <a:r>
              <a:rPr lang="en-US" sz="1200" dirty="0" smtClean="0">
                <a:effectLst/>
              </a:rPr>
              <a:t>np</a:t>
            </a:r>
            <a:r>
              <a:rPr lang="en-US" sz="1200" b="1" dirty="0"/>
              <a:t> </a:t>
            </a:r>
            <a:endParaRPr lang="en-US" sz="1200" b="1" dirty="0" smtClean="0"/>
          </a:p>
          <a:p>
            <a:r>
              <a:rPr lang="en-US" sz="1200" b="1" dirty="0" smtClean="0"/>
              <a:t>from </a:t>
            </a:r>
            <a:r>
              <a:rPr lang="en-US" sz="1200" dirty="0" err="1" smtClean="0"/>
              <a:t>skimage</a:t>
            </a:r>
            <a:r>
              <a:rPr lang="en-US" sz="1200" dirty="0" smtClean="0"/>
              <a:t> </a:t>
            </a:r>
            <a:r>
              <a:rPr lang="en-US" sz="1200" b="1" dirty="0"/>
              <a:t>import </a:t>
            </a:r>
            <a:r>
              <a:rPr lang="en-US" sz="1200" dirty="0" smtClean="0"/>
              <a:t>color</a:t>
            </a:r>
          </a:p>
          <a:p>
            <a:r>
              <a:rPr lang="en-US" sz="1200" dirty="0" smtClean="0"/>
              <a:t> </a:t>
            </a:r>
            <a:r>
              <a:rPr lang="en-US" sz="1200" i="1" dirty="0" smtClean="0">
                <a:solidFill>
                  <a:srgbClr val="808080"/>
                </a:solidFill>
                <a:effectLst/>
              </a:rPr>
              <a:t># Load the image by </a:t>
            </a:r>
            <a:r>
              <a:rPr lang="en-US" sz="1200" i="1" dirty="0" err="1" smtClean="0">
                <a:solidFill>
                  <a:srgbClr val="808080"/>
                </a:solidFill>
                <a:effectLst/>
              </a:rPr>
              <a:t>skimage</a:t>
            </a:r>
            <a:r>
              <a:rPr lang="en-US" sz="1200" i="1" dirty="0" smtClean="0">
                <a:solidFill>
                  <a:srgbClr val="808080"/>
                </a:solidFill>
                <a:effectLst/>
              </a:rPr>
              <a:t> </a:t>
            </a:r>
            <a:r>
              <a:rPr lang="en-US" sz="1200" i="1" dirty="0" err="1" smtClean="0">
                <a:solidFill>
                  <a:srgbClr val="808080"/>
                </a:solidFill>
                <a:effectLst/>
              </a:rPr>
              <a:t>io</a:t>
            </a:r>
            <a:r>
              <a:rPr lang="en-US" sz="1200" i="1" dirty="0" smtClean="0">
                <a:solidFill>
                  <a:srgbClr val="808080"/>
                </a:solidFill>
                <a:effectLst/>
              </a:rPr>
              <a:t/>
            </a:r>
            <a:br>
              <a:rPr lang="en-US" sz="1200" i="1" dirty="0" smtClean="0">
                <a:solidFill>
                  <a:srgbClr val="808080"/>
                </a:solidFill>
                <a:effectLst/>
              </a:rPr>
            </a:br>
            <a:r>
              <a:rPr lang="en-US" sz="1200" dirty="0" smtClean="0"/>
              <a:t>ab10_2 = </a:t>
            </a:r>
            <a:r>
              <a:rPr lang="en-US" sz="1200" dirty="0" err="1" smtClean="0"/>
              <a:t>io.imread</a:t>
            </a:r>
            <a:r>
              <a:rPr lang="en-US" sz="1200" dirty="0" smtClean="0"/>
              <a:t>(</a:t>
            </a:r>
            <a:r>
              <a:rPr lang="en-US" sz="1200" b="1" dirty="0" smtClean="0">
                <a:solidFill>
                  <a:srgbClr val="008080"/>
                </a:solidFill>
                <a:effectLst/>
              </a:rPr>
              <a:t>'/Users/</a:t>
            </a:r>
            <a:r>
              <a:rPr lang="en-US" sz="1200" b="1" dirty="0" err="1" smtClean="0">
                <a:solidFill>
                  <a:srgbClr val="008080"/>
                </a:solidFill>
                <a:effectLst/>
              </a:rPr>
              <a:t>JianingLiu</a:t>
            </a:r>
            <a:r>
              <a:rPr lang="en-US" sz="1200" b="1" dirty="0" smtClean="0">
                <a:solidFill>
                  <a:srgbClr val="008080"/>
                </a:solidFill>
                <a:effectLst/>
              </a:rPr>
              <a:t>/Downloads/ab10-typeI.png'</a:t>
            </a:r>
            <a:r>
              <a:rPr lang="en-US" sz="1200" dirty="0" smtClean="0"/>
              <a:t>)</a:t>
            </a:r>
            <a:br>
              <a:rPr lang="en-US" sz="1200" dirty="0" smtClean="0"/>
            </a:br>
            <a:r>
              <a:rPr lang="en-US" sz="1200" dirty="0" smtClean="0"/>
              <a:t>ab10_2_gray = color.rgb2gray(ab10_2)</a:t>
            </a:r>
            <a:br>
              <a:rPr lang="en-US" sz="1200" dirty="0" smtClean="0"/>
            </a:br>
            <a:r>
              <a:rPr lang="en-US" sz="1200" i="1" dirty="0" smtClean="0">
                <a:solidFill>
                  <a:srgbClr val="808080"/>
                </a:solidFill>
                <a:effectLst/>
              </a:rPr>
              <a:t># Separate out the channels</a:t>
            </a:r>
            <a:br>
              <a:rPr lang="en-US" sz="1200" i="1" dirty="0" smtClean="0">
                <a:solidFill>
                  <a:srgbClr val="808080"/>
                </a:solidFill>
                <a:effectLst/>
              </a:rPr>
            </a:br>
            <a:r>
              <a:rPr lang="en-US" sz="1200" dirty="0" smtClean="0"/>
              <a:t>r = ab10_2[:, :, </a:t>
            </a:r>
            <a:r>
              <a:rPr lang="en-US" sz="1200" dirty="0" smtClean="0">
                <a:solidFill>
                  <a:srgbClr val="0000FF"/>
                </a:solidFill>
                <a:effectLst/>
              </a:rPr>
              <a:t>0</a:t>
            </a:r>
            <a:r>
              <a:rPr lang="en-US" sz="1200" dirty="0" smtClean="0"/>
              <a:t>]</a:t>
            </a:r>
            <a:br>
              <a:rPr lang="en-US" sz="1200" dirty="0" smtClean="0"/>
            </a:br>
            <a:r>
              <a:rPr lang="en-US" sz="1200" dirty="0" smtClean="0"/>
              <a:t>g = ab10_2[:, :, </a:t>
            </a:r>
            <a:r>
              <a:rPr lang="en-US" sz="1200" dirty="0" smtClean="0">
                <a:solidFill>
                  <a:srgbClr val="0000FF"/>
                </a:solidFill>
                <a:effectLst/>
              </a:rPr>
              <a:t>1</a:t>
            </a:r>
            <a:r>
              <a:rPr lang="en-US" sz="1200" dirty="0" smtClean="0"/>
              <a:t>]</a:t>
            </a:r>
            <a:br>
              <a:rPr lang="en-US" sz="1200" dirty="0" smtClean="0"/>
            </a:br>
            <a:r>
              <a:rPr lang="en-US" sz="1200" dirty="0" smtClean="0"/>
              <a:t>b = ab10_2[:, :, </a:t>
            </a:r>
            <a:r>
              <a:rPr lang="en-US" sz="1200" dirty="0" smtClean="0">
                <a:solidFill>
                  <a:srgbClr val="0000FF"/>
                </a:solidFill>
                <a:effectLst/>
              </a:rPr>
              <a:t>2</a:t>
            </a:r>
            <a:r>
              <a:rPr lang="en-US" sz="1200" dirty="0" smtClean="0"/>
              <a:t>]</a:t>
            </a:r>
            <a:br>
              <a:rPr lang="en-US" sz="1200" dirty="0" smtClean="0"/>
            </a:br>
            <a:r>
              <a:rPr lang="en-US" sz="1200" i="1" dirty="0" smtClean="0">
                <a:solidFill>
                  <a:srgbClr val="808080"/>
                </a:solidFill>
                <a:effectLst/>
              </a:rPr>
              <a:t># Read in an RGB image and convert it to grayscale</a:t>
            </a:r>
            <a:br>
              <a:rPr lang="en-US" sz="1200" i="1" dirty="0" smtClean="0">
                <a:solidFill>
                  <a:srgbClr val="808080"/>
                </a:solidFill>
                <a:effectLst/>
              </a:rPr>
            </a:br>
            <a:r>
              <a:rPr lang="en-US" sz="1200" dirty="0" err="1" smtClean="0"/>
              <a:t>r_gray</a:t>
            </a:r>
            <a:r>
              <a:rPr lang="en-US" sz="1200" dirty="0" smtClean="0"/>
              <a:t> = color.rgb2gray(r)</a:t>
            </a:r>
            <a:br>
              <a:rPr lang="en-US" sz="1200" dirty="0" smtClean="0"/>
            </a:br>
            <a:r>
              <a:rPr lang="en-US" sz="1200" dirty="0" err="1" smtClean="0"/>
              <a:t>g_gray</a:t>
            </a:r>
            <a:r>
              <a:rPr lang="en-US" sz="1200" dirty="0" smtClean="0"/>
              <a:t> = color.rgb2gray(g)</a:t>
            </a:r>
            <a:br>
              <a:rPr lang="en-US" sz="1200" dirty="0" smtClean="0"/>
            </a:br>
            <a:r>
              <a:rPr lang="en-US" sz="1200" dirty="0" err="1" smtClean="0"/>
              <a:t>b_gray</a:t>
            </a:r>
            <a:r>
              <a:rPr lang="en-US" sz="1200" dirty="0" smtClean="0"/>
              <a:t> = color.rgb2gray(b)</a:t>
            </a:r>
            <a:br>
              <a:rPr lang="en-US" sz="1200" dirty="0" smtClean="0"/>
            </a:br>
            <a:r>
              <a:rPr lang="en-US" sz="1200" i="1" dirty="0" smtClean="0">
                <a:solidFill>
                  <a:srgbClr val="808080"/>
                </a:solidFill>
                <a:effectLst/>
              </a:rPr>
              <a:t># Apply threshold to each channel and change </a:t>
            </a:r>
            <a:r>
              <a:rPr lang="en-US" sz="1200" i="1" dirty="0" err="1" smtClean="0">
                <a:solidFill>
                  <a:srgbClr val="808080"/>
                </a:solidFill>
                <a:effectLst/>
              </a:rPr>
              <a:t>boolean</a:t>
            </a:r>
            <a:r>
              <a:rPr lang="en-US" sz="1200" i="1" dirty="0" smtClean="0">
                <a:solidFill>
                  <a:srgbClr val="808080"/>
                </a:solidFill>
                <a:effectLst/>
              </a:rPr>
              <a:t> image from </a:t>
            </a:r>
            <a:r>
              <a:rPr lang="en-US" sz="1200" i="1" dirty="0" err="1" smtClean="0">
                <a:solidFill>
                  <a:srgbClr val="808080"/>
                </a:solidFill>
                <a:effectLst/>
              </a:rPr>
              <a:t>threshold_adaptive</a:t>
            </a:r>
            <a:r>
              <a:rPr lang="en-US" sz="1200" i="1" dirty="0" smtClean="0">
                <a:solidFill>
                  <a:srgbClr val="808080"/>
                </a:solidFill>
                <a:effectLst/>
              </a:rPr>
              <a:t> to 0/1 binary image</a:t>
            </a:r>
            <a:br>
              <a:rPr lang="en-US" sz="1200" i="1" dirty="0" smtClean="0">
                <a:solidFill>
                  <a:srgbClr val="808080"/>
                </a:solidFill>
                <a:effectLst/>
              </a:rPr>
            </a:br>
            <a:r>
              <a:rPr lang="en-US" sz="1200" dirty="0" err="1" smtClean="0"/>
              <a:t>g_bw</a:t>
            </a:r>
            <a:r>
              <a:rPr lang="en-US" sz="1200" dirty="0" smtClean="0"/>
              <a:t> = </a:t>
            </a:r>
            <a:r>
              <a:rPr lang="en-US" sz="1200" dirty="0" err="1" smtClean="0"/>
              <a:t>threshold_adaptive</a:t>
            </a:r>
            <a:r>
              <a:rPr lang="en-US" sz="1200" dirty="0" smtClean="0"/>
              <a:t>(</a:t>
            </a:r>
            <a:r>
              <a:rPr lang="en-US" sz="1200" dirty="0" err="1" smtClean="0"/>
              <a:t>g_gray</a:t>
            </a:r>
            <a:r>
              <a:rPr lang="en-US" sz="1200" dirty="0" smtClean="0"/>
              <a:t>, </a:t>
            </a:r>
            <a:r>
              <a:rPr lang="en-US" sz="1200" dirty="0" smtClean="0">
                <a:solidFill>
                  <a:srgbClr val="0000FF"/>
                </a:solidFill>
                <a:effectLst/>
              </a:rPr>
              <a:t>47</a:t>
            </a:r>
            <a:r>
              <a:rPr lang="en-US" sz="1200" dirty="0" smtClean="0"/>
              <a:t>, </a:t>
            </a:r>
            <a:r>
              <a:rPr lang="en-US" sz="1200" dirty="0" smtClean="0">
                <a:solidFill>
                  <a:srgbClr val="660099"/>
                </a:solidFill>
                <a:effectLst/>
              </a:rPr>
              <a:t>offset</a:t>
            </a:r>
            <a:r>
              <a:rPr lang="en-US" sz="1200" dirty="0" smtClean="0"/>
              <a:t>=-</a:t>
            </a:r>
            <a:r>
              <a:rPr lang="en-US" sz="1200" dirty="0" smtClean="0">
                <a:solidFill>
                  <a:srgbClr val="0000FF"/>
                </a:solidFill>
                <a:effectLst/>
              </a:rPr>
              <a:t>20</a:t>
            </a:r>
            <a:r>
              <a:rPr lang="en-US" sz="1200" dirty="0" smtClean="0"/>
              <a:t>) * </a:t>
            </a:r>
            <a:r>
              <a:rPr lang="en-US" sz="1200" dirty="0" smtClean="0">
                <a:solidFill>
                  <a:srgbClr val="0000FF"/>
                </a:solidFill>
                <a:effectLst/>
              </a:rPr>
              <a:t>1</a:t>
            </a:r>
            <a:br>
              <a:rPr lang="en-US" sz="1200" dirty="0" smtClean="0">
                <a:solidFill>
                  <a:srgbClr val="0000FF"/>
                </a:solidFill>
                <a:effectLst/>
              </a:rPr>
            </a:br>
            <a:r>
              <a:rPr lang="en-US" sz="1200" dirty="0" err="1" smtClean="0"/>
              <a:t>r_bw</a:t>
            </a:r>
            <a:r>
              <a:rPr lang="en-US" sz="1200" dirty="0" smtClean="0"/>
              <a:t> = </a:t>
            </a:r>
            <a:r>
              <a:rPr lang="en-US" sz="1200" dirty="0" err="1" smtClean="0"/>
              <a:t>threshold_adaptive</a:t>
            </a:r>
            <a:r>
              <a:rPr lang="en-US" sz="1200" dirty="0" smtClean="0"/>
              <a:t>(</a:t>
            </a:r>
            <a:r>
              <a:rPr lang="en-US" sz="1200" dirty="0" err="1" smtClean="0"/>
              <a:t>r_gray</a:t>
            </a:r>
            <a:r>
              <a:rPr lang="en-US" sz="1200" dirty="0" smtClean="0"/>
              <a:t>, </a:t>
            </a:r>
            <a:r>
              <a:rPr lang="en-US" sz="1200" dirty="0" smtClean="0">
                <a:solidFill>
                  <a:srgbClr val="0000FF"/>
                </a:solidFill>
                <a:effectLst/>
              </a:rPr>
              <a:t>65</a:t>
            </a:r>
            <a:r>
              <a:rPr lang="en-US" sz="1200" dirty="0" smtClean="0"/>
              <a:t>, </a:t>
            </a:r>
            <a:r>
              <a:rPr lang="en-US" sz="1200" dirty="0" smtClean="0">
                <a:solidFill>
                  <a:srgbClr val="660099"/>
                </a:solidFill>
                <a:effectLst/>
              </a:rPr>
              <a:t>offset</a:t>
            </a:r>
            <a:r>
              <a:rPr lang="en-US" sz="1200" dirty="0" smtClean="0"/>
              <a:t>=-</a:t>
            </a:r>
            <a:r>
              <a:rPr lang="en-US" sz="1200" dirty="0" smtClean="0">
                <a:solidFill>
                  <a:srgbClr val="0000FF"/>
                </a:solidFill>
                <a:effectLst/>
              </a:rPr>
              <a:t>25</a:t>
            </a:r>
            <a:r>
              <a:rPr lang="en-US" sz="1200" dirty="0" smtClean="0"/>
              <a:t>) * </a:t>
            </a:r>
            <a:r>
              <a:rPr lang="en-US" sz="1200" dirty="0" smtClean="0">
                <a:solidFill>
                  <a:srgbClr val="0000FF"/>
                </a:solidFill>
                <a:effectLst/>
              </a:rPr>
              <a:t>1</a:t>
            </a:r>
            <a:br>
              <a:rPr lang="en-US" sz="1200" dirty="0" smtClean="0">
                <a:solidFill>
                  <a:srgbClr val="0000FF"/>
                </a:solidFill>
                <a:effectLst/>
              </a:rPr>
            </a:br>
            <a:r>
              <a:rPr lang="en-US" sz="1200" dirty="0" err="1" smtClean="0"/>
              <a:t>b_bw</a:t>
            </a:r>
            <a:r>
              <a:rPr lang="en-US" sz="1200" dirty="0" smtClean="0"/>
              <a:t> = </a:t>
            </a:r>
            <a:r>
              <a:rPr lang="en-US" sz="1200" dirty="0" err="1" smtClean="0"/>
              <a:t>threshold_adaptive</a:t>
            </a:r>
            <a:r>
              <a:rPr lang="en-US" sz="1200" dirty="0" smtClean="0"/>
              <a:t>(</a:t>
            </a:r>
            <a:r>
              <a:rPr lang="en-US" sz="1200" dirty="0" err="1" smtClean="0"/>
              <a:t>b_gray</a:t>
            </a:r>
            <a:r>
              <a:rPr lang="en-US" sz="1200" dirty="0" smtClean="0"/>
              <a:t>, </a:t>
            </a:r>
            <a:r>
              <a:rPr lang="en-US" sz="1200" dirty="0" smtClean="0">
                <a:solidFill>
                  <a:srgbClr val="0000FF"/>
                </a:solidFill>
                <a:effectLst/>
              </a:rPr>
              <a:t>83</a:t>
            </a:r>
            <a:r>
              <a:rPr lang="en-US" sz="1200" dirty="0" smtClean="0"/>
              <a:t>, </a:t>
            </a:r>
            <a:r>
              <a:rPr lang="en-US" sz="1200" dirty="0" smtClean="0">
                <a:solidFill>
                  <a:srgbClr val="660099"/>
                </a:solidFill>
                <a:effectLst/>
              </a:rPr>
              <a:t>offset</a:t>
            </a:r>
            <a:r>
              <a:rPr lang="en-US" sz="1200" dirty="0" smtClean="0"/>
              <a:t>=-</a:t>
            </a:r>
            <a:r>
              <a:rPr lang="en-US" sz="1200" dirty="0" smtClean="0">
                <a:solidFill>
                  <a:srgbClr val="0000FF"/>
                </a:solidFill>
                <a:effectLst/>
              </a:rPr>
              <a:t>10</a:t>
            </a:r>
            <a:r>
              <a:rPr lang="en-US" sz="1200" dirty="0" smtClean="0"/>
              <a:t>) * </a:t>
            </a:r>
            <a:r>
              <a:rPr lang="en-US" sz="1200" dirty="0" smtClean="0">
                <a:solidFill>
                  <a:srgbClr val="0000FF"/>
                </a:solidFill>
                <a:effectLst/>
              </a:rPr>
              <a:t>1</a:t>
            </a:r>
            <a:br>
              <a:rPr lang="en-US" sz="1200" dirty="0" smtClean="0">
                <a:solidFill>
                  <a:srgbClr val="0000FF"/>
                </a:solidFill>
                <a:effectLst/>
              </a:rPr>
            </a:br>
            <a:r>
              <a:rPr lang="en-US" sz="1200" dirty="0" err="1" smtClean="0"/>
              <a:t>combined_bw</a:t>
            </a:r>
            <a:r>
              <a:rPr lang="en-US" sz="1200" dirty="0" smtClean="0"/>
              <a:t> = </a:t>
            </a:r>
            <a:r>
              <a:rPr lang="en-US" sz="1200" dirty="0" err="1" smtClean="0"/>
              <a:t>np.zeros</a:t>
            </a:r>
            <a:r>
              <a:rPr lang="en-US" sz="1200" dirty="0" smtClean="0"/>
              <a:t>((</a:t>
            </a:r>
            <a:r>
              <a:rPr lang="en-US" sz="1200" dirty="0" err="1" smtClean="0"/>
              <a:t>g.shape</a:t>
            </a:r>
            <a:r>
              <a:rPr lang="en-US" sz="1200" dirty="0" smtClean="0"/>
              <a:t>[</a:t>
            </a:r>
            <a:r>
              <a:rPr lang="en-US" sz="1200" dirty="0" smtClean="0">
                <a:solidFill>
                  <a:srgbClr val="0000FF"/>
                </a:solidFill>
                <a:effectLst/>
              </a:rPr>
              <a:t>0</a:t>
            </a:r>
            <a:r>
              <a:rPr lang="en-US" sz="1200" dirty="0" smtClean="0"/>
              <a:t>],</a:t>
            </a:r>
            <a:r>
              <a:rPr lang="en-US" sz="1200" dirty="0" err="1" smtClean="0"/>
              <a:t>g.shape</a:t>
            </a:r>
            <a:r>
              <a:rPr lang="en-US" sz="1200" dirty="0" smtClean="0"/>
              <a:t>[</a:t>
            </a:r>
            <a:r>
              <a:rPr lang="en-US" sz="1200" dirty="0" smtClean="0">
                <a:solidFill>
                  <a:srgbClr val="0000FF"/>
                </a:solidFill>
                <a:effectLst/>
              </a:rPr>
              <a:t>1</a:t>
            </a:r>
            <a:r>
              <a:rPr lang="en-US" sz="1200" dirty="0" smtClean="0"/>
              <a:t>]), </a:t>
            </a:r>
            <a:r>
              <a:rPr lang="en-US" sz="1200" dirty="0" err="1" smtClean="0">
                <a:solidFill>
                  <a:srgbClr val="660099"/>
                </a:solidFill>
                <a:effectLst/>
              </a:rPr>
              <a:t>dtype</a:t>
            </a:r>
            <a:r>
              <a:rPr lang="en-US" sz="1200" dirty="0" smtClean="0"/>
              <a:t>=</a:t>
            </a:r>
            <a:r>
              <a:rPr lang="en-US" sz="1200" dirty="0" err="1" smtClean="0">
                <a:solidFill>
                  <a:srgbClr val="000080"/>
                </a:solidFill>
                <a:effectLst/>
              </a:rPr>
              <a:t>int</a:t>
            </a:r>
            <a:r>
              <a:rPr lang="en-US" sz="1200" dirty="0" smtClean="0"/>
              <a:t>)</a:t>
            </a:r>
            <a:br>
              <a:rPr lang="en-US" sz="1200" dirty="0" smtClean="0"/>
            </a:br>
            <a:r>
              <a:rPr lang="en-US" sz="1200" i="1" dirty="0" smtClean="0">
                <a:solidFill>
                  <a:srgbClr val="808080"/>
                </a:solidFill>
                <a:effectLst/>
              </a:rPr>
              <a:t># Merge channels</a:t>
            </a:r>
            <a:br>
              <a:rPr lang="en-US" sz="1200" i="1" dirty="0" smtClean="0">
                <a:solidFill>
                  <a:srgbClr val="808080"/>
                </a:solidFill>
                <a:effectLst/>
              </a:rPr>
            </a:br>
            <a:r>
              <a:rPr lang="en-US" sz="1200" dirty="0" smtClean="0"/>
              <a:t>ab10_2_merge = </a:t>
            </a:r>
            <a:r>
              <a:rPr lang="en-US" sz="1200" dirty="0" err="1" smtClean="0"/>
              <a:t>np.ones</a:t>
            </a:r>
            <a:r>
              <a:rPr lang="en-US" sz="1200" dirty="0" smtClean="0"/>
              <a:t>((</a:t>
            </a:r>
            <a:r>
              <a:rPr lang="en-US" sz="1200" dirty="0" err="1" smtClean="0"/>
              <a:t>r.shape</a:t>
            </a:r>
            <a:r>
              <a:rPr lang="en-US" sz="1200" dirty="0" smtClean="0"/>
              <a:t>[</a:t>
            </a:r>
            <a:r>
              <a:rPr lang="en-US" sz="1200" dirty="0" smtClean="0">
                <a:solidFill>
                  <a:srgbClr val="0000FF"/>
                </a:solidFill>
                <a:effectLst/>
              </a:rPr>
              <a:t>0</a:t>
            </a:r>
            <a:r>
              <a:rPr lang="en-US" sz="1200" dirty="0" smtClean="0"/>
              <a:t>], </a:t>
            </a:r>
            <a:r>
              <a:rPr lang="en-US" sz="1200" dirty="0" err="1" smtClean="0"/>
              <a:t>r.shape</a:t>
            </a:r>
            <a:r>
              <a:rPr lang="en-US" sz="1200" dirty="0" smtClean="0"/>
              <a:t>[</a:t>
            </a:r>
            <a:r>
              <a:rPr lang="en-US" sz="1200" dirty="0" smtClean="0">
                <a:solidFill>
                  <a:srgbClr val="0000FF"/>
                </a:solidFill>
                <a:effectLst/>
              </a:rPr>
              <a:t>1</a:t>
            </a:r>
            <a:r>
              <a:rPr lang="en-US" sz="1200" dirty="0" smtClean="0"/>
              <a:t>], </a:t>
            </a:r>
            <a:r>
              <a:rPr lang="en-US" sz="1200" dirty="0" smtClean="0">
                <a:solidFill>
                  <a:srgbClr val="0000FF"/>
                </a:solidFill>
                <a:effectLst/>
              </a:rPr>
              <a:t>3</a:t>
            </a:r>
            <a:r>
              <a:rPr lang="en-US" sz="1200" dirty="0" smtClean="0"/>
              <a:t>), </a:t>
            </a:r>
            <a:r>
              <a:rPr lang="en-US" sz="1200" b="1" dirty="0" smtClean="0">
                <a:solidFill>
                  <a:srgbClr val="008080"/>
                </a:solidFill>
                <a:effectLst/>
              </a:rPr>
              <a:t>'uint8'</a:t>
            </a:r>
            <a:r>
              <a:rPr lang="en-US" sz="1200" dirty="0" smtClean="0"/>
              <a:t>)</a:t>
            </a:r>
            <a:br>
              <a:rPr lang="en-US" sz="1200" dirty="0" smtClean="0"/>
            </a:br>
            <a:r>
              <a:rPr lang="en-US" sz="1200" dirty="0" smtClean="0"/>
              <a:t>ab10_2_merge[:, :, </a:t>
            </a:r>
            <a:r>
              <a:rPr lang="en-US" sz="1200" dirty="0" smtClean="0">
                <a:solidFill>
                  <a:srgbClr val="0000FF"/>
                </a:solidFill>
                <a:effectLst/>
              </a:rPr>
              <a:t>0</a:t>
            </a:r>
            <a:r>
              <a:rPr lang="en-US" sz="1200" dirty="0" smtClean="0"/>
              <a:t>] = </a:t>
            </a:r>
            <a:r>
              <a:rPr lang="en-US" sz="1200" dirty="0" err="1" smtClean="0"/>
              <a:t>r_bw</a:t>
            </a:r>
            <a:r>
              <a:rPr lang="en-US" sz="1200" dirty="0" smtClean="0"/>
              <a:t> * </a:t>
            </a:r>
            <a:r>
              <a:rPr lang="en-US" sz="1200" dirty="0" smtClean="0">
                <a:solidFill>
                  <a:srgbClr val="0000FF"/>
                </a:solidFill>
                <a:effectLst/>
              </a:rPr>
              <a:t>255</a:t>
            </a:r>
            <a:br>
              <a:rPr lang="en-US" sz="1200" dirty="0" smtClean="0">
                <a:solidFill>
                  <a:srgbClr val="0000FF"/>
                </a:solidFill>
                <a:effectLst/>
              </a:rPr>
            </a:br>
            <a:r>
              <a:rPr lang="en-US" sz="1200" dirty="0" smtClean="0"/>
              <a:t>ab10_2_merge[:, :, </a:t>
            </a:r>
            <a:r>
              <a:rPr lang="en-US" sz="1200" dirty="0" smtClean="0">
                <a:solidFill>
                  <a:srgbClr val="0000FF"/>
                </a:solidFill>
                <a:effectLst/>
              </a:rPr>
              <a:t>1</a:t>
            </a:r>
            <a:r>
              <a:rPr lang="en-US" sz="1200" dirty="0" smtClean="0"/>
              <a:t>] = </a:t>
            </a:r>
            <a:r>
              <a:rPr lang="en-US" sz="1200" dirty="0" err="1" smtClean="0"/>
              <a:t>g_bw</a:t>
            </a:r>
            <a:r>
              <a:rPr lang="en-US" sz="1200" dirty="0" smtClean="0"/>
              <a:t> * </a:t>
            </a:r>
            <a:r>
              <a:rPr lang="en-US" sz="1200" dirty="0" smtClean="0">
                <a:solidFill>
                  <a:srgbClr val="0000FF"/>
                </a:solidFill>
                <a:effectLst/>
              </a:rPr>
              <a:t>255</a:t>
            </a:r>
            <a:br>
              <a:rPr lang="en-US" sz="1200" dirty="0" smtClean="0">
                <a:solidFill>
                  <a:srgbClr val="0000FF"/>
                </a:solidFill>
                <a:effectLst/>
              </a:rPr>
            </a:br>
            <a:r>
              <a:rPr lang="en-US" sz="1200" dirty="0" smtClean="0"/>
              <a:t>ab10_2_merge[:, :, </a:t>
            </a:r>
            <a:r>
              <a:rPr lang="en-US" sz="1200" dirty="0" smtClean="0">
                <a:solidFill>
                  <a:srgbClr val="0000FF"/>
                </a:solidFill>
                <a:effectLst/>
              </a:rPr>
              <a:t>2</a:t>
            </a:r>
            <a:r>
              <a:rPr lang="en-US" sz="1200" dirty="0" smtClean="0"/>
              <a:t>] = </a:t>
            </a:r>
            <a:r>
              <a:rPr lang="en-US" sz="1200" dirty="0" err="1" smtClean="0"/>
              <a:t>b_bw</a:t>
            </a:r>
            <a:r>
              <a:rPr lang="en-US" sz="1200" dirty="0" smtClean="0"/>
              <a:t> * </a:t>
            </a:r>
            <a:r>
              <a:rPr lang="en-US" sz="1200" dirty="0" smtClean="0">
                <a:solidFill>
                  <a:srgbClr val="0000FF"/>
                </a:solidFill>
                <a:effectLst/>
              </a:rPr>
              <a:t>255</a:t>
            </a:r>
            <a:br>
              <a:rPr lang="en-US" sz="1200" dirty="0" smtClean="0">
                <a:solidFill>
                  <a:srgbClr val="0000FF"/>
                </a:solidFill>
                <a:effectLst/>
              </a:rPr>
            </a:br>
            <a:r>
              <a:rPr lang="en-US" sz="1200" dirty="0" smtClean="0"/>
              <a:t>ab10_2_merge_fig = </a:t>
            </a:r>
            <a:r>
              <a:rPr lang="en-US" sz="1200" dirty="0" err="1" smtClean="0"/>
              <a:t>Image.fromarray</a:t>
            </a:r>
            <a:r>
              <a:rPr lang="en-US" sz="1200" dirty="0" smtClean="0"/>
              <a:t>(ab10_2_merge)</a:t>
            </a:r>
            <a:br>
              <a:rPr lang="en-US" sz="1200" dirty="0" smtClean="0"/>
            </a:br>
            <a:r>
              <a:rPr lang="en-US" sz="1200" dirty="0" smtClean="0"/>
              <a:t>ab10_2_merge_fig.save(</a:t>
            </a:r>
            <a:r>
              <a:rPr lang="en-US" sz="1200" b="1" dirty="0" smtClean="0">
                <a:solidFill>
                  <a:srgbClr val="008080"/>
                </a:solidFill>
                <a:effectLst/>
              </a:rPr>
              <a:t>"/Users/</a:t>
            </a:r>
            <a:r>
              <a:rPr lang="en-US" sz="1200" b="1" dirty="0" err="1" smtClean="0">
                <a:solidFill>
                  <a:srgbClr val="008080"/>
                </a:solidFill>
                <a:effectLst/>
              </a:rPr>
              <a:t>JianingLiu</a:t>
            </a:r>
            <a:r>
              <a:rPr lang="en-US" sz="1200" b="1" dirty="0" smtClean="0">
                <a:solidFill>
                  <a:srgbClr val="008080"/>
                </a:solidFill>
                <a:effectLst/>
              </a:rPr>
              <a:t>/Downloads/ab10_1_merge.png"</a:t>
            </a:r>
            <a:r>
              <a:rPr lang="en-US" sz="1200" dirty="0" smtClean="0"/>
              <a:t>)</a:t>
            </a:r>
            <a:endParaRPr lang="en-US" sz="1200" dirty="0"/>
          </a:p>
        </p:txBody>
      </p:sp>
      <p:sp>
        <p:nvSpPr>
          <p:cNvPr id="5" name="TextBox 4"/>
          <p:cNvSpPr txBox="1"/>
          <p:nvPr/>
        </p:nvSpPr>
        <p:spPr>
          <a:xfrm>
            <a:off x="1919620" y="365034"/>
            <a:ext cx="9709484" cy="584775"/>
          </a:xfrm>
          <a:prstGeom prst="rect">
            <a:avLst/>
          </a:prstGeom>
          <a:noFill/>
        </p:spPr>
        <p:txBody>
          <a:bodyPr wrap="square" rtlCol="0">
            <a:spAutoFit/>
          </a:bodyPr>
          <a:lstStyle/>
          <a:p>
            <a:r>
              <a:rPr lang="en-US" sz="3200" dirty="0" smtClean="0"/>
              <a:t>Image thresholding</a:t>
            </a:r>
            <a:endParaRPr lang="en-US" sz="32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178" y="3535643"/>
            <a:ext cx="3979886" cy="2448234"/>
          </a:xfrm>
          <a:prstGeom prst="rect">
            <a:avLst/>
          </a:prstGeom>
        </p:spPr>
      </p:pic>
      <p:sp>
        <p:nvSpPr>
          <p:cNvPr id="7" name="Rectangle 6"/>
          <p:cNvSpPr/>
          <p:nvPr/>
        </p:nvSpPr>
        <p:spPr>
          <a:xfrm>
            <a:off x="5068528" y="3950586"/>
            <a:ext cx="6096000" cy="1569660"/>
          </a:xfrm>
          <a:prstGeom prst="rect">
            <a:avLst/>
          </a:prstGeom>
        </p:spPr>
        <p:txBody>
          <a:bodyPr>
            <a:spAutoFit/>
          </a:bodyPr>
          <a:lstStyle/>
          <a:p>
            <a:r>
              <a:rPr lang="en-US" sz="1200" dirty="0" err="1" smtClean="0"/>
              <a:t>color_b</a:t>
            </a:r>
            <a:r>
              <a:rPr lang="en-US" sz="1200" dirty="0" smtClean="0"/>
              <a:t> = </a:t>
            </a:r>
            <a:r>
              <a:rPr lang="en-US" sz="1200" dirty="0" err="1" smtClean="0"/>
              <a:t>b_bw</a:t>
            </a:r>
            <a:r>
              <a:rPr lang="en-US" sz="1200" dirty="0" smtClean="0"/>
              <a:t> - </a:t>
            </a:r>
            <a:r>
              <a:rPr lang="en-US" sz="1200" dirty="0" err="1" smtClean="0"/>
              <a:t>g_bw</a:t>
            </a:r>
            <a:r>
              <a:rPr lang="en-US" sz="1200" dirty="0" smtClean="0"/>
              <a:t> - </a:t>
            </a:r>
            <a:r>
              <a:rPr lang="en-US" sz="1200" dirty="0" err="1" smtClean="0"/>
              <a:t>r_bw</a:t>
            </a:r>
            <a:r>
              <a:rPr lang="en-US" sz="1200" dirty="0" smtClean="0"/>
              <a:t/>
            </a:r>
            <a:br>
              <a:rPr lang="en-US" sz="1200" dirty="0" smtClean="0"/>
            </a:br>
            <a:r>
              <a:rPr lang="en-US" sz="1200" dirty="0" smtClean="0"/>
              <a:t>ab10_color_merge = </a:t>
            </a:r>
            <a:r>
              <a:rPr lang="en-US" sz="1200" dirty="0" err="1" smtClean="0"/>
              <a:t>np.ones</a:t>
            </a:r>
            <a:r>
              <a:rPr lang="en-US" sz="1200" dirty="0" smtClean="0"/>
              <a:t>((</a:t>
            </a:r>
            <a:r>
              <a:rPr lang="en-US" sz="1200" dirty="0" err="1" smtClean="0"/>
              <a:t>r.shape</a:t>
            </a:r>
            <a:r>
              <a:rPr lang="en-US" sz="1200" dirty="0" smtClean="0"/>
              <a:t>[</a:t>
            </a:r>
            <a:r>
              <a:rPr lang="en-US" sz="1200" dirty="0" smtClean="0">
                <a:solidFill>
                  <a:srgbClr val="0000FF"/>
                </a:solidFill>
                <a:effectLst/>
              </a:rPr>
              <a:t>0</a:t>
            </a:r>
            <a:r>
              <a:rPr lang="en-US" sz="1200" dirty="0" smtClean="0"/>
              <a:t>], </a:t>
            </a:r>
            <a:r>
              <a:rPr lang="en-US" sz="1200" dirty="0" err="1" smtClean="0"/>
              <a:t>r.shape</a:t>
            </a:r>
            <a:r>
              <a:rPr lang="en-US" sz="1200" dirty="0" smtClean="0"/>
              <a:t>[</a:t>
            </a:r>
            <a:r>
              <a:rPr lang="en-US" sz="1200" dirty="0" smtClean="0">
                <a:solidFill>
                  <a:srgbClr val="0000FF"/>
                </a:solidFill>
                <a:effectLst/>
              </a:rPr>
              <a:t>1</a:t>
            </a:r>
            <a:r>
              <a:rPr lang="en-US" sz="1200" dirty="0" smtClean="0"/>
              <a:t>], </a:t>
            </a:r>
            <a:r>
              <a:rPr lang="en-US" sz="1200" dirty="0" smtClean="0">
                <a:solidFill>
                  <a:srgbClr val="0000FF"/>
                </a:solidFill>
                <a:effectLst/>
              </a:rPr>
              <a:t>3</a:t>
            </a:r>
            <a:r>
              <a:rPr lang="en-US" sz="1200" dirty="0" smtClean="0"/>
              <a:t>), </a:t>
            </a:r>
            <a:r>
              <a:rPr lang="en-US" sz="1200" b="1" dirty="0" smtClean="0">
                <a:solidFill>
                  <a:srgbClr val="008080"/>
                </a:solidFill>
                <a:effectLst/>
              </a:rPr>
              <a:t>'uint8'</a:t>
            </a:r>
            <a:r>
              <a:rPr lang="en-US" sz="1200" dirty="0" smtClean="0"/>
              <a:t>)</a:t>
            </a:r>
            <a:br>
              <a:rPr lang="en-US" sz="1200" dirty="0" smtClean="0"/>
            </a:br>
            <a:r>
              <a:rPr lang="en-US" sz="1200" dirty="0" smtClean="0"/>
              <a:t>ab10_color_merge[:, :, </a:t>
            </a:r>
            <a:r>
              <a:rPr lang="en-US" sz="1200" dirty="0" smtClean="0">
                <a:solidFill>
                  <a:srgbClr val="0000FF"/>
                </a:solidFill>
                <a:effectLst/>
              </a:rPr>
              <a:t>0</a:t>
            </a:r>
            <a:r>
              <a:rPr lang="en-US" sz="1200" dirty="0" smtClean="0"/>
              <a:t>] = </a:t>
            </a:r>
            <a:r>
              <a:rPr lang="en-US" sz="1200" dirty="0" err="1" smtClean="0"/>
              <a:t>r_bw</a:t>
            </a:r>
            <a:r>
              <a:rPr lang="en-US" sz="1200" dirty="0" smtClean="0"/>
              <a:t> * </a:t>
            </a:r>
            <a:r>
              <a:rPr lang="en-US" sz="1200" dirty="0" smtClean="0">
                <a:solidFill>
                  <a:srgbClr val="0000FF"/>
                </a:solidFill>
                <a:effectLst/>
              </a:rPr>
              <a:t>255 </a:t>
            </a:r>
            <a:r>
              <a:rPr lang="en-US" sz="1200" dirty="0" smtClean="0"/>
              <a:t>+ </a:t>
            </a:r>
            <a:r>
              <a:rPr lang="en-US" sz="1200" dirty="0" err="1" smtClean="0"/>
              <a:t>color_b</a:t>
            </a:r>
            <a:r>
              <a:rPr lang="en-US" sz="1200" dirty="0" smtClean="0"/>
              <a:t> * </a:t>
            </a:r>
            <a:r>
              <a:rPr lang="en-US" sz="1200" dirty="0" smtClean="0">
                <a:solidFill>
                  <a:srgbClr val="0000FF"/>
                </a:solidFill>
                <a:effectLst/>
              </a:rPr>
              <a:t>255</a:t>
            </a:r>
            <a:br>
              <a:rPr lang="en-US" sz="1200" dirty="0" smtClean="0">
                <a:solidFill>
                  <a:srgbClr val="0000FF"/>
                </a:solidFill>
                <a:effectLst/>
              </a:rPr>
            </a:br>
            <a:r>
              <a:rPr lang="en-US" sz="1200" dirty="0" smtClean="0"/>
              <a:t>ab10_color_merge[:, :, </a:t>
            </a:r>
            <a:r>
              <a:rPr lang="en-US" sz="1200" dirty="0" smtClean="0">
                <a:solidFill>
                  <a:srgbClr val="0000FF"/>
                </a:solidFill>
                <a:effectLst/>
              </a:rPr>
              <a:t>1</a:t>
            </a:r>
            <a:r>
              <a:rPr lang="en-US" sz="1200" dirty="0" smtClean="0"/>
              <a:t>] = </a:t>
            </a:r>
            <a:r>
              <a:rPr lang="en-US" sz="1200" dirty="0" err="1" smtClean="0"/>
              <a:t>g_bw</a:t>
            </a:r>
            <a:r>
              <a:rPr lang="en-US" sz="1200" dirty="0" smtClean="0"/>
              <a:t> * </a:t>
            </a:r>
            <a:r>
              <a:rPr lang="en-US" sz="1200" dirty="0" smtClean="0">
                <a:solidFill>
                  <a:srgbClr val="0000FF"/>
                </a:solidFill>
                <a:effectLst/>
              </a:rPr>
              <a:t>255 </a:t>
            </a:r>
            <a:r>
              <a:rPr lang="en-US" sz="1200" dirty="0" smtClean="0"/>
              <a:t>+ </a:t>
            </a:r>
            <a:r>
              <a:rPr lang="en-US" sz="1200" dirty="0" err="1" smtClean="0"/>
              <a:t>color_b</a:t>
            </a:r>
            <a:r>
              <a:rPr lang="en-US" sz="1200" dirty="0" smtClean="0"/>
              <a:t> * </a:t>
            </a:r>
            <a:r>
              <a:rPr lang="en-US" sz="1200" dirty="0" smtClean="0">
                <a:solidFill>
                  <a:srgbClr val="0000FF"/>
                </a:solidFill>
                <a:effectLst/>
              </a:rPr>
              <a:t>250</a:t>
            </a:r>
            <a:br>
              <a:rPr lang="en-US" sz="1200" dirty="0" smtClean="0">
                <a:solidFill>
                  <a:srgbClr val="0000FF"/>
                </a:solidFill>
                <a:effectLst/>
              </a:rPr>
            </a:br>
            <a:r>
              <a:rPr lang="en-US" sz="1200" dirty="0" smtClean="0"/>
              <a:t>ab10_color_merge[:, :, </a:t>
            </a:r>
            <a:r>
              <a:rPr lang="en-US" sz="1200" dirty="0" smtClean="0">
                <a:solidFill>
                  <a:srgbClr val="0000FF"/>
                </a:solidFill>
                <a:effectLst/>
              </a:rPr>
              <a:t>2</a:t>
            </a:r>
            <a:r>
              <a:rPr lang="en-US" sz="1200" dirty="0" smtClean="0"/>
              <a:t>] = </a:t>
            </a:r>
            <a:r>
              <a:rPr lang="en-US" sz="1200" dirty="0" err="1" smtClean="0"/>
              <a:t>b_bw</a:t>
            </a:r>
            <a:r>
              <a:rPr lang="en-US" sz="1200" dirty="0" smtClean="0"/>
              <a:t> * </a:t>
            </a:r>
            <a:r>
              <a:rPr lang="en-US" sz="1200" dirty="0" smtClean="0">
                <a:solidFill>
                  <a:srgbClr val="0000FF"/>
                </a:solidFill>
                <a:effectLst/>
              </a:rPr>
              <a:t>240</a:t>
            </a:r>
            <a:br>
              <a:rPr lang="en-US" sz="1200" dirty="0" smtClean="0">
                <a:solidFill>
                  <a:srgbClr val="0000FF"/>
                </a:solidFill>
                <a:effectLst/>
              </a:rPr>
            </a:br>
            <a:r>
              <a:rPr lang="en-US" sz="1200" dirty="0" smtClean="0"/>
              <a:t>ab10_color_merge_fig = </a:t>
            </a:r>
            <a:r>
              <a:rPr lang="en-US" sz="1200" dirty="0" err="1" smtClean="0"/>
              <a:t>Image.fromarray</a:t>
            </a:r>
            <a:r>
              <a:rPr lang="en-US" sz="1200" dirty="0" smtClean="0"/>
              <a:t>(ab10_color_merge)</a:t>
            </a:r>
            <a:br>
              <a:rPr lang="en-US" sz="1200" dirty="0" smtClean="0"/>
            </a:br>
            <a:r>
              <a:rPr lang="en-US" sz="1200" dirty="0" smtClean="0"/>
              <a:t>ab10_color_merge_fig.save(</a:t>
            </a:r>
            <a:r>
              <a:rPr lang="en-US" sz="1200" b="1" dirty="0" smtClean="0">
                <a:solidFill>
                  <a:srgbClr val="008080"/>
                </a:solidFill>
                <a:effectLst/>
              </a:rPr>
              <a:t>"/Users/</a:t>
            </a:r>
            <a:r>
              <a:rPr lang="en-US" sz="1200" b="1" dirty="0" err="1" smtClean="0">
                <a:solidFill>
                  <a:srgbClr val="008080"/>
                </a:solidFill>
                <a:effectLst/>
              </a:rPr>
              <a:t>JianingLiu</a:t>
            </a:r>
            <a:r>
              <a:rPr lang="en-US" sz="1200" b="1" dirty="0" smtClean="0">
                <a:solidFill>
                  <a:srgbClr val="008080"/>
                </a:solidFill>
                <a:effectLst/>
              </a:rPr>
              <a:t>/Downloads/ab10_color_merge.png"</a:t>
            </a:r>
            <a:r>
              <a:rPr lang="en-US" sz="1200" dirty="0" smtClean="0"/>
              <a:t>)</a:t>
            </a:r>
            <a:br>
              <a:rPr lang="en-US" sz="1200" dirty="0" smtClean="0"/>
            </a:br>
            <a:endParaRPr lang="en-US" sz="1200" dirty="0"/>
          </a:p>
        </p:txBody>
      </p:sp>
      <p:sp>
        <p:nvSpPr>
          <p:cNvPr id="8" name="Rectangle 7"/>
          <p:cNvSpPr/>
          <p:nvPr/>
        </p:nvSpPr>
        <p:spPr>
          <a:xfrm>
            <a:off x="1287961" y="6213319"/>
            <a:ext cx="6096000" cy="861774"/>
          </a:xfrm>
          <a:prstGeom prst="rect">
            <a:avLst/>
          </a:prstGeom>
        </p:spPr>
        <p:txBody>
          <a:bodyPr>
            <a:spAutoFit/>
          </a:bodyPr>
          <a:lstStyle/>
          <a:p>
            <a:r>
              <a:rPr lang="en-US" sz="1400" b="0" i="0" dirty="0" smtClean="0">
                <a:solidFill>
                  <a:srgbClr val="333333"/>
                </a:solidFill>
                <a:effectLst/>
              </a:rPr>
              <a:t>RGB Color Codes Chart - </a:t>
            </a:r>
            <a:r>
              <a:rPr lang="en-US" sz="1400" dirty="0"/>
              <a:t>floral white</a:t>
            </a:r>
            <a:endParaRPr lang="en-US" sz="1400" b="0" i="0" dirty="0" smtClean="0">
              <a:solidFill>
                <a:srgbClr val="333333"/>
              </a:solidFill>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6320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2" presetID="9"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62" t="11636" r="12267" b="10528"/>
          <a:stretch/>
        </p:blipFill>
        <p:spPr>
          <a:xfrm>
            <a:off x="1056740" y="1704621"/>
            <a:ext cx="5006911" cy="204492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6702" t="11052" r="12467" b="12157"/>
          <a:stretch/>
        </p:blipFill>
        <p:spPr>
          <a:xfrm>
            <a:off x="1056740" y="3921059"/>
            <a:ext cx="5028807" cy="2006874"/>
          </a:xfrm>
          <a:prstGeom prst="rect">
            <a:avLst/>
          </a:prstGeom>
        </p:spPr>
      </p:pic>
      <p:sp>
        <p:nvSpPr>
          <p:cNvPr id="4" name="Rectangle 3"/>
          <p:cNvSpPr/>
          <p:nvPr/>
        </p:nvSpPr>
        <p:spPr>
          <a:xfrm>
            <a:off x="6525685" y="2133723"/>
            <a:ext cx="6129866" cy="3231654"/>
          </a:xfrm>
          <a:prstGeom prst="rect">
            <a:avLst/>
          </a:prstGeom>
        </p:spPr>
        <p:txBody>
          <a:bodyPr wrap="square">
            <a:spAutoFit/>
          </a:bodyPr>
          <a:lstStyle/>
          <a:p>
            <a:r>
              <a:rPr lang="en-US" sz="1200" b="1" dirty="0"/>
              <a:t>from </a:t>
            </a:r>
            <a:r>
              <a:rPr lang="en-US" sz="1200" dirty="0" err="1" smtClean="0"/>
              <a:t>skimage.measure</a:t>
            </a:r>
            <a:r>
              <a:rPr lang="en-US" sz="1200" dirty="0" smtClean="0"/>
              <a:t> </a:t>
            </a:r>
            <a:r>
              <a:rPr lang="en-US" sz="1200" b="1" dirty="0"/>
              <a:t>import </a:t>
            </a:r>
            <a:r>
              <a:rPr lang="en-US" sz="1200" dirty="0" smtClean="0"/>
              <a:t>label, </a:t>
            </a:r>
            <a:r>
              <a:rPr lang="en-US" sz="1200" dirty="0" err="1" smtClean="0">
                <a:effectLst/>
              </a:rPr>
              <a:t>regionprops</a:t>
            </a:r>
            <a:endParaRPr lang="en-US" sz="1200" i="1" dirty="0" smtClean="0">
              <a:solidFill>
                <a:srgbClr val="808080"/>
              </a:solidFill>
              <a:effectLst/>
            </a:endParaRPr>
          </a:p>
          <a:p>
            <a:r>
              <a:rPr lang="en-US" sz="1200" i="1" dirty="0" smtClean="0">
                <a:solidFill>
                  <a:srgbClr val="808080"/>
                </a:solidFill>
                <a:effectLst/>
              </a:rPr>
              <a:t># Plot individual chromosomes with red/green fluorescence in </a:t>
            </a:r>
            <a:r>
              <a:rPr lang="en-US" sz="1200" i="1" dirty="0" err="1" smtClean="0">
                <a:solidFill>
                  <a:srgbClr val="808080"/>
                </a:solidFill>
                <a:effectLst/>
              </a:rPr>
              <a:t>bbox</a:t>
            </a:r>
            <a:r>
              <a:rPr lang="en-US" sz="1200" i="1" dirty="0" smtClean="0">
                <a:solidFill>
                  <a:srgbClr val="808080"/>
                </a:solidFill>
                <a:effectLst/>
              </a:rPr>
              <a:t/>
            </a:r>
            <a:br>
              <a:rPr lang="en-US" sz="1200" i="1" dirty="0" smtClean="0">
                <a:solidFill>
                  <a:srgbClr val="808080"/>
                </a:solidFill>
                <a:effectLst/>
              </a:rPr>
            </a:br>
            <a:r>
              <a:rPr lang="en-US" sz="1200" dirty="0" err="1" smtClean="0"/>
              <a:t>combined_bw</a:t>
            </a:r>
            <a:r>
              <a:rPr lang="en-US" sz="1200" dirty="0" smtClean="0"/>
              <a:t> = </a:t>
            </a:r>
            <a:r>
              <a:rPr lang="en-US" sz="1200" dirty="0" err="1" smtClean="0"/>
              <a:t>b_bw</a:t>
            </a:r>
            <a:r>
              <a:rPr lang="en-US" sz="1200" dirty="0" smtClean="0"/>
              <a:t> + </a:t>
            </a:r>
            <a:r>
              <a:rPr lang="en-US" sz="1200" dirty="0" err="1" smtClean="0"/>
              <a:t>g_bw</a:t>
            </a:r>
            <a:r>
              <a:rPr lang="en-US" sz="1200" dirty="0" smtClean="0"/>
              <a:t> + </a:t>
            </a:r>
            <a:r>
              <a:rPr lang="en-US" sz="1200" dirty="0" err="1" smtClean="0"/>
              <a:t>r_bw</a:t>
            </a:r>
            <a:r>
              <a:rPr lang="en-US" sz="1200" dirty="0" smtClean="0"/>
              <a:t/>
            </a:r>
            <a:br>
              <a:rPr lang="en-US" sz="1200" dirty="0" smtClean="0"/>
            </a:br>
            <a:r>
              <a:rPr lang="en-US" sz="1200" dirty="0" err="1" smtClean="0"/>
              <a:t>combined_bw</a:t>
            </a:r>
            <a:r>
              <a:rPr lang="en-US" sz="1200" dirty="0" smtClean="0"/>
              <a:t>[</a:t>
            </a:r>
            <a:r>
              <a:rPr lang="en-US" sz="1200" dirty="0" err="1" smtClean="0"/>
              <a:t>combined_bw</a:t>
            </a:r>
            <a:r>
              <a:rPr lang="en-US" sz="1200" dirty="0" smtClean="0"/>
              <a:t> &gt;</a:t>
            </a:r>
            <a:r>
              <a:rPr lang="en-US" sz="1200" dirty="0" smtClean="0">
                <a:solidFill>
                  <a:srgbClr val="0000FF"/>
                </a:solidFill>
                <a:effectLst/>
              </a:rPr>
              <a:t>1</a:t>
            </a:r>
            <a:r>
              <a:rPr lang="en-US" sz="1200" dirty="0" smtClean="0"/>
              <a:t>] = </a:t>
            </a:r>
            <a:r>
              <a:rPr lang="en-US" sz="1200" dirty="0" smtClean="0">
                <a:solidFill>
                  <a:srgbClr val="0000FF"/>
                </a:solidFill>
                <a:effectLst/>
              </a:rPr>
              <a:t>1</a:t>
            </a:r>
            <a:br>
              <a:rPr lang="en-US" sz="1200" dirty="0" smtClean="0">
                <a:solidFill>
                  <a:srgbClr val="0000FF"/>
                </a:solidFill>
                <a:effectLst/>
              </a:rPr>
            </a:br>
            <a:r>
              <a:rPr lang="en-US" sz="1200" dirty="0" err="1" smtClean="0"/>
              <a:t>combined_label_image</a:t>
            </a:r>
            <a:r>
              <a:rPr lang="en-US" sz="1200" dirty="0" smtClean="0"/>
              <a:t> = label(</a:t>
            </a:r>
            <a:r>
              <a:rPr lang="en-US" sz="1200" dirty="0" err="1" smtClean="0"/>
              <a:t>combined_bw</a:t>
            </a:r>
            <a:r>
              <a:rPr lang="en-US" sz="1200" dirty="0" smtClean="0"/>
              <a:t>)</a:t>
            </a:r>
            <a:br>
              <a:rPr lang="en-US" sz="1200" dirty="0" smtClean="0"/>
            </a:br>
            <a:r>
              <a:rPr lang="en-US" sz="1200" dirty="0" err="1" smtClean="0"/>
              <a:t>combined_regions</a:t>
            </a:r>
            <a:r>
              <a:rPr lang="en-US" sz="1200" dirty="0" smtClean="0"/>
              <a:t> = </a:t>
            </a:r>
            <a:r>
              <a:rPr lang="en-US" sz="1200" dirty="0" err="1" smtClean="0"/>
              <a:t>regionprops</a:t>
            </a:r>
            <a:r>
              <a:rPr lang="en-US" sz="1200" dirty="0" smtClean="0"/>
              <a:t>(</a:t>
            </a:r>
            <a:r>
              <a:rPr lang="en-US" sz="1200" dirty="0" err="1" smtClean="0"/>
              <a:t>combined_label_image</a:t>
            </a:r>
            <a:r>
              <a:rPr lang="en-US" sz="1200" dirty="0" smtClean="0"/>
              <a:t>)</a:t>
            </a:r>
            <a:br>
              <a:rPr lang="en-US" sz="1200" dirty="0" smtClean="0"/>
            </a:br>
            <a:r>
              <a:rPr lang="en-US" sz="1200" dirty="0" err="1" smtClean="0"/>
              <a:t>regions_sliced</a:t>
            </a:r>
            <a:r>
              <a:rPr lang="en-US" sz="1200" dirty="0" smtClean="0"/>
              <a:t> = [] </a:t>
            </a:r>
            <a:br>
              <a:rPr lang="en-US" sz="1200" dirty="0" smtClean="0"/>
            </a:br>
            <a:r>
              <a:rPr lang="en-US" sz="1200" dirty="0" err="1" smtClean="0"/>
              <a:t>regions_sliced_widths</a:t>
            </a:r>
            <a:r>
              <a:rPr lang="en-US" sz="1200" dirty="0" smtClean="0"/>
              <a:t> = []</a:t>
            </a:r>
            <a:br>
              <a:rPr lang="en-US" sz="1200" dirty="0" smtClean="0"/>
            </a:br>
            <a:r>
              <a:rPr lang="en-US" sz="1200" b="1" dirty="0" smtClean="0">
                <a:solidFill>
                  <a:srgbClr val="000080"/>
                </a:solidFill>
                <a:effectLst/>
              </a:rPr>
              <a:t>for </a:t>
            </a:r>
            <a:r>
              <a:rPr lang="en-US" sz="1200" dirty="0" smtClean="0"/>
              <a:t>region </a:t>
            </a:r>
            <a:r>
              <a:rPr lang="en-US" sz="1200" b="1" dirty="0" smtClean="0">
                <a:solidFill>
                  <a:srgbClr val="000080"/>
                </a:solidFill>
                <a:effectLst/>
              </a:rPr>
              <a:t>in </a:t>
            </a:r>
            <a:r>
              <a:rPr lang="en-US" sz="1200" dirty="0" err="1" smtClean="0"/>
              <a:t>combined_regions</a:t>
            </a:r>
            <a:r>
              <a:rPr lang="en-US" sz="1200" dirty="0" smtClean="0"/>
              <a:t>:</a:t>
            </a:r>
            <a:br>
              <a:rPr lang="en-US" sz="1200" dirty="0" smtClean="0"/>
            </a:br>
            <a:r>
              <a:rPr lang="en-US" sz="1200" dirty="0" smtClean="0"/>
              <a:t>    </a:t>
            </a:r>
            <a:r>
              <a:rPr lang="en-US" sz="1200" b="1" dirty="0" smtClean="0">
                <a:solidFill>
                  <a:srgbClr val="000080"/>
                </a:solidFill>
                <a:effectLst/>
              </a:rPr>
              <a:t>if </a:t>
            </a:r>
            <a:r>
              <a:rPr lang="en-US" sz="1200" dirty="0" err="1" smtClean="0"/>
              <a:t>region.area</a:t>
            </a:r>
            <a:r>
              <a:rPr lang="en-US" sz="1200" dirty="0" smtClean="0"/>
              <a:t> &gt; </a:t>
            </a:r>
            <a:r>
              <a:rPr lang="en-US" sz="1200" dirty="0" smtClean="0">
                <a:solidFill>
                  <a:srgbClr val="0000FF"/>
                </a:solidFill>
                <a:effectLst/>
              </a:rPr>
              <a:t>100</a:t>
            </a:r>
            <a:r>
              <a:rPr lang="en-US" sz="1200" dirty="0" smtClean="0"/>
              <a:t>:</a:t>
            </a:r>
            <a:r>
              <a:rPr lang="en-US" sz="1200" i="1" dirty="0" smtClean="0">
                <a:solidFill>
                  <a:srgbClr val="808080"/>
                </a:solidFill>
                <a:effectLst/>
              </a:rPr>
              <a:t/>
            </a:r>
            <a:br>
              <a:rPr lang="en-US" sz="1200" i="1" dirty="0" smtClean="0">
                <a:solidFill>
                  <a:srgbClr val="808080"/>
                </a:solidFill>
                <a:effectLst/>
              </a:rPr>
            </a:br>
            <a:r>
              <a:rPr lang="en-US" sz="1200" i="1" dirty="0" smtClean="0">
                <a:solidFill>
                  <a:srgbClr val="808080"/>
                </a:solidFill>
                <a:effectLst/>
              </a:rPr>
              <a:t>        </a:t>
            </a:r>
            <a:r>
              <a:rPr lang="en-US" sz="1200" dirty="0" err="1" smtClean="0"/>
              <a:t>regions_sliced.append</a:t>
            </a:r>
            <a:r>
              <a:rPr lang="en-US" sz="1200" dirty="0" smtClean="0"/>
              <a:t>(</a:t>
            </a:r>
            <a:r>
              <a:rPr lang="en-US" sz="1200" dirty="0" smtClean="0">
                <a:effectLst/>
              </a:rPr>
              <a:t>ab10_2_merge</a:t>
            </a:r>
            <a:r>
              <a:rPr lang="en-US" sz="1200" dirty="0" smtClean="0"/>
              <a:t>[</a:t>
            </a:r>
            <a:r>
              <a:rPr lang="en-US" sz="1200" dirty="0" err="1" smtClean="0"/>
              <a:t>region.bbox</a:t>
            </a:r>
            <a:r>
              <a:rPr lang="en-US" sz="1200" dirty="0" smtClean="0"/>
              <a:t>[</a:t>
            </a:r>
            <a:r>
              <a:rPr lang="en-US" sz="1200" dirty="0" smtClean="0">
                <a:solidFill>
                  <a:srgbClr val="0000FF"/>
                </a:solidFill>
                <a:effectLst/>
              </a:rPr>
              <a:t>0</a:t>
            </a:r>
            <a:r>
              <a:rPr lang="en-US" sz="1200" dirty="0" smtClean="0"/>
              <a:t>]:</a:t>
            </a:r>
            <a:r>
              <a:rPr lang="en-US" sz="1200" dirty="0" err="1" smtClean="0"/>
              <a:t>region.bbox</a:t>
            </a:r>
            <a:r>
              <a:rPr lang="en-US" sz="1200" dirty="0" smtClean="0"/>
              <a:t>[</a:t>
            </a:r>
            <a:r>
              <a:rPr lang="en-US" sz="1200" dirty="0" smtClean="0">
                <a:solidFill>
                  <a:srgbClr val="0000FF"/>
                </a:solidFill>
                <a:effectLst/>
              </a:rPr>
              <a:t>2</a:t>
            </a:r>
            <a:r>
              <a:rPr lang="en-US" sz="1200" dirty="0" smtClean="0"/>
              <a:t>], </a:t>
            </a:r>
            <a:r>
              <a:rPr lang="en-US" sz="1200" dirty="0" err="1" smtClean="0"/>
              <a:t>region.bbox</a:t>
            </a:r>
            <a:r>
              <a:rPr lang="en-US" sz="1200" dirty="0" smtClean="0"/>
              <a:t>[</a:t>
            </a:r>
            <a:r>
              <a:rPr lang="en-US" sz="1200" dirty="0" smtClean="0">
                <a:solidFill>
                  <a:srgbClr val="0000FF"/>
                </a:solidFill>
                <a:effectLst/>
              </a:rPr>
              <a:t>1</a:t>
            </a:r>
            <a:r>
              <a:rPr lang="en-US" sz="1200" dirty="0" smtClean="0"/>
              <a:t>]:</a:t>
            </a:r>
            <a:r>
              <a:rPr lang="en-US" sz="1200" dirty="0" err="1" smtClean="0"/>
              <a:t>region.bbox</a:t>
            </a:r>
            <a:r>
              <a:rPr lang="en-US" sz="1200" dirty="0" smtClean="0"/>
              <a:t>[</a:t>
            </a:r>
            <a:r>
              <a:rPr lang="en-US" sz="1200" dirty="0" smtClean="0">
                <a:solidFill>
                  <a:srgbClr val="0000FF"/>
                </a:solidFill>
                <a:effectLst/>
              </a:rPr>
              <a:t>3</a:t>
            </a:r>
            <a:r>
              <a:rPr lang="en-US" sz="1200" dirty="0" smtClean="0"/>
              <a:t>]])</a:t>
            </a:r>
          </a:p>
          <a:p>
            <a:r>
              <a:rPr lang="en-US" sz="1200" b="1" dirty="0" smtClean="0"/>
              <a:t>for </a:t>
            </a:r>
            <a:r>
              <a:rPr lang="en-US" sz="1200" dirty="0" err="1" smtClean="0"/>
              <a:t>i</a:t>
            </a:r>
            <a:r>
              <a:rPr lang="en-US" sz="1200" dirty="0" smtClean="0"/>
              <a:t>, </a:t>
            </a:r>
            <a:r>
              <a:rPr lang="en-US" sz="1200" dirty="0" err="1" smtClean="0"/>
              <a:t>img</a:t>
            </a:r>
            <a:r>
              <a:rPr lang="en-US" sz="1200" dirty="0" smtClean="0"/>
              <a:t> </a:t>
            </a:r>
            <a:r>
              <a:rPr lang="en-US" sz="1200" b="1" dirty="0"/>
              <a:t>in </a:t>
            </a:r>
            <a:r>
              <a:rPr lang="en-US" sz="1200" dirty="0"/>
              <a:t>enumerate</a:t>
            </a:r>
            <a:r>
              <a:rPr lang="en-US" sz="1200" dirty="0" smtClean="0"/>
              <a:t>(</a:t>
            </a:r>
            <a:r>
              <a:rPr lang="en-US" sz="1200" dirty="0" err="1" smtClean="0"/>
              <a:t>regions_sliced</a:t>
            </a:r>
            <a:r>
              <a:rPr lang="en-US" sz="1200" dirty="0" smtClean="0"/>
              <a:t>):</a:t>
            </a:r>
            <a:r>
              <a:rPr lang="en-US" sz="1200" i="1" dirty="0"/>
              <a:t/>
            </a:r>
            <a:br>
              <a:rPr lang="en-US" sz="1200" i="1" dirty="0"/>
            </a:br>
            <a:r>
              <a:rPr lang="en-US" sz="1200" i="1" dirty="0"/>
              <a:t> </a:t>
            </a:r>
            <a:r>
              <a:rPr lang="en-US" sz="1200" i="1" dirty="0" smtClean="0"/>
              <a:t>   </a:t>
            </a:r>
            <a:r>
              <a:rPr lang="en-US" sz="1200" dirty="0" smtClean="0"/>
              <a:t>x = </a:t>
            </a:r>
            <a:r>
              <a:rPr lang="en-US" sz="1200" dirty="0" err="1" smtClean="0"/>
              <a:t>i</a:t>
            </a:r>
            <a:r>
              <a:rPr lang="en-US" sz="1200" dirty="0" smtClean="0"/>
              <a:t> % </a:t>
            </a:r>
            <a:r>
              <a:rPr lang="en-US" sz="1200" dirty="0"/>
              <a:t>7</a:t>
            </a:r>
            <a:br>
              <a:rPr lang="en-US" sz="1200" dirty="0"/>
            </a:br>
            <a:r>
              <a:rPr lang="en-US" sz="1200" dirty="0"/>
              <a:t>    </a:t>
            </a:r>
            <a:r>
              <a:rPr lang="en-US" sz="1200" dirty="0" smtClean="0"/>
              <a:t>y = </a:t>
            </a:r>
            <a:r>
              <a:rPr lang="en-US" sz="1200" dirty="0" err="1"/>
              <a:t>int</a:t>
            </a:r>
            <a:r>
              <a:rPr lang="en-US" sz="1200" dirty="0" smtClean="0"/>
              <a:t>(</a:t>
            </a:r>
            <a:r>
              <a:rPr lang="en-US" sz="1200" dirty="0" err="1" smtClean="0"/>
              <a:t>i</a:t>
            </a:r>
            <a:r>
              <a:rPr lang="en-US" sz="1200" dirty="0" smtClean="0"/>
              <a:t> / </a:t>
            </a:r>
            <a:r>
              <a:rPr lang="en-US" sz="1200" dirty="0"/>
              <a:t>7</a:t>
            </a:r>
            <a:r>
              <a:rPr lang="en-US" sz="1200" dirty="0" smtClean="0"/>
              <a:t>)</a:t>
            </a:r>
            <a:br>
              <a:rPr lang="en-US" sz="1200" dirty="0" smtClean="0"/>
            </a:br>
            <a:r>
              <a:rPr lang="en-US" sz="1200" dirty="0" smtClean="0"/>
              <a:t>    </a:t>
            </a:r>
            <a:r>
              <a:rPr lang="en-US" sz="1200" dirty="0" err="1" smtClean="0"/>
              <a:t>plt.figimage</a:t>
            </a:r>
            <a:r>
              <a:rPr lang="en-US" sz="1200" dirty="0" smtClean="0"/>
              <a:t>(</a:t>
            </a:r>
            <a:r>
              <a:rPr lang="en-US" sz="1200" dirty="0" err="1" smtClean="0"/>
              <a:t>img</a:t>
            </a:r>
            <a:r>
              <a:rPr lang="en-US" sz="1200" dirty="0" smtClean="0"/>
              <a:t>, </a:t>
            </a:r>
            <a:r>
              <a:rPr lang="en-US" sz="1200" dirty="0"/>
              <a:t>150 </a:t>
            </a:r>
            <a:r>
              <a:rPr lang="en-US" sz="1200" dirty="0" smtClean="0"/>
              <a:t>+ </a:t>
            </a:r>
            <a:r>
              <a:rPr lang="en-US" sz="1200" dirty="0"/>
              <a:t>150 </a:t>
            </a:r>
            <a:r>
              <a:rPr lang="en-US" sz="1200" dirty="0" smtClean="0"/>
              <a:t>* x - </a:t>
            </a:r>
            <a:r>
              <a:rPr lang="en-US" sz="1200" dirty="0" err="1" smtClean="0"/>
              <a:t>regions_sliced_widths</a:t>
            </a:r>
            <a:r>
              <a:rPr lang="en-US" sz="1200" dirty="0" smtClean="0"/>
              <a:t>[</a:t>
            </a:r>
            <a:r>
              <a:rPr lang="en-US" sz="1200" dirty="0" err="1" smtClean="0"/>
              <a:t>i</a:t>
            </a:r>
            <a:r>
              <a:rPr lang="en-US" sz="1200" dirty="0" smtClean="0"/>
              <a:t>] / </a:t>
            </a:r>
            <a:r>
              <a:rPr lang="en-US" sz="1200" dirty="0"/>
              <a:t>2</a:t>
            </a:r>
            <a:r>
              <a:rPr lang="en-US" sz="1200" dirty="0" smtClean="0"/>
              <a:t>, </a:t>
            </a:r>
            <a:r>
              <a:rPr lang="en-US" sz="1200" dirty="0"/>
              <a:t>75 </a:t>
            </a:r>
            <a:r>
              <a:rPr lang="en-US" sz="1200" dirty="0" smtClean="0"/>
              <a:t>+ </a:t>
            </a:r>
            <a:r>
              <a:rPr lang="en-US" sz="1200" dirty="0"/>
              <a:t>150 </a:t>
            </a:r>
            <a:r>
              <a:rPr lang="en-US" sz="1200" dirty="0" smtClean="0"/>
              <a:t>* y)</a:t>
            </a:r>
            <a:br>
              <a:rPr lang="en-US" sz="1200" dirty="0" smtClean="0"/>
            </a:br>
            <a:r>
              <a:rPr lang="en-US" sz="1200" dirty="0" err="1" smtClean="0"/>
              <a:t>plt.show</a:t>
            </a:r>
            <a:r>
              <a:rPr lang="en-US" sz="1200" dirty="0" smtClean="0"/>
              <a:t>()</a:t>
            </a:r>
            <a:endParaRPr lang="en-US" sz="1200" dirty="0"/>
          </a:p>
        </p:txBody>
      </p:sp>
      <p:sp>
        <p:nvSpPr>
          <p:cNvPr id="5" name="TextBox 4"/>
          <p:cNvSpPr txBox="1"/>
          <p:nvPr/>
        </p:nvSpPr>
        <p:spPr>
          <a:xfrm>
            <a:off x="1056740" y="655140"/>
            <a:ext cx="7399421" cy="584775"/>
          </a:xfrm>
          <a:prstGeom prst="rect">
            <a:avLst/>
          </a:prstGeom>
          <a:noFill/>
        </p:spPr>
        <p:txBody>
          <a:bodyPr wrap="square" rtlCol="0">
            <a:spAutoFit/>
          </a:bodyPr>
          <a:lstStyle/>
          <a:p>
            <a:r>
              <a:rPr lang="en-US" sz="3200" dirty="0" smtClean="0"/>
              <a:t>Isolate each chromosomal regions </a:t>
            </a:r>
            <a:endParaRPr lang="en-US" sz="3200" dirty="0"/>
          </a:p>
        </p:txBody>
      </p:sp>
    </p:spTree>
    <p:extLst>
      <p:ext uri="{BB962C8B-B14F-4D97-AF65-F5344CB8AC3E}">
        <p14:creationId xmlns:p14="http://schemas.microsoft.com/office/powerpoint/2010/main" val="784454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40277" y="2963455"/>
            <a:ext cx="5271802" cy="3785652"/>
          </a:xfrm>
          <a:prstGeom prst="rect">
            <a:avLst/>
          </a:prstGeom>
        </p:spPr>
        <p:txBody>
          <a:bodyPr wrap="square">
            <a:spAutoFit/>
          </a:bodyPr>
          <a:lstStyle/>
          <a:p>
            <a:r>
              <a:rPr lang="en-US" sz="1200" b="1" dirty="0"/>
              <a:t>import </a:t>
            </a:r>
            <a:r>
              <a:rPr lang="en-US" sz="1200" dirty="0" err="1" smtClean="0"/>
              <a:t>matplotlib.pyplot</a:t>
            </a:r>
            <a:r>
              <a:rPr lang="en-US" sz="1200" dirty="0" smtClean="0"/>
              <a:t> </a:t>
            </a:r>
            <a:r>
              <a:rPr lang="en-US" sz="1200" b="1" dirty="0"/>
              <a:t>as </a:t>
            </a:r>
            <a:r>
              <a:rPr lang="en-US" sz="1200" dirty="0" err="1" smtClean="0"/>
              <a:t>plt</a:t>
            </a:r>
            <a:endParaRPr lang="en-US" sz="1200" dirty="0" smtClean="0"/>
          </a:p>
          <a:p>
            <a:r>
              <a:rPr lang="en-US" sz="1200" dirty="0" smtClean="0"/>
              <a:t>fig = </a:t>
            </a:r>
            <a:r>
              <a:rPr lang="en-US" sz="1200" dirty="0" err="1" smtClean="0"/>
              <a:t>plt.figure</a:t>
            </a:r>
            <a:r>
              <a:rPr lang="en-US" sz="1200" dirty="0" smtClean="0"/>
              <a:t>(</a:t>
            </a:r>
            <a:r>
              <a:rPr lang="en-US" sz="1200" dirty="0" err="1" smtClean="0">
                <a:solidFill>
                  <a:srgbClr val="660099"/>
                </a:solidFill>
                <a:effectLst/>
              </a:rPr>
              <a:t>figsize</a:t>
            </a:r>
            <a:r>
              <a:rPr lang="en-US" sz="1200" dirty="0" smtClean="0"/>
              <a:t>=(</a:t>
            </a:r>
            <a:r>
              <a:rPr lang="en-US" sz="1200" dirty="0" smtClean="0">
                <a:solidFill>
                  <a:srgbClr val="0000FF"/>
                </a:solidFill>
                <a:effectLst/>
              </a:rPr>
              <a:t>12</a:t>
            </a:r>
            <a:r>
              <a:rPr lang="en-US" sz="1200" dirty="0" smtClean="0"/>
              <a:t>,</a:t>
            </a:r>
            <a:r>
              <a:rPr lang="en-US" sz="1200" dirty="0" smtClean="0">
                <a:solidFill>
                  <a:srgbClr val="0000FF"/>
                </a:solidFill>
                <a:effectLst/>
              </a:rPr>
              <a:t>4</a:t>
            </a:r>
            <a:r>
              <a:rPr lang="en-US" sz="1200" dirty="0" smtClean="0"/>
              <a:t>))</a:t>
            </a:r>
            <a:br>
              <a:rPr lang="en-US" sz="1200" dirty="0" smtClean="0"/>
            </a:br>
            <a:r>
              <a:rPr lang="en-US" sz="1200" dirty="0" smtClean="0"/>
              <a:t>ax = </a:t>
            </a:r>
            <a:r>
              <a:rPr lang="en-US" sz="1200" dirty="0" err="1" smtClean="0"/>
              <a:t>fig.add_subplot</a:t>
            </a:r>
            <a:r>
              <a:rPr lang="en-US" sz="1200" dirty="0" smtClean="0"/>
              <a:t>(</a:t>
            </a:r>
            <a:r>
              <a:rPr lang="en-US" sz="1200" dirty="0" smtClean="0">
                <a:solidFill>
                  <a:srgbClr val="0000FF"/>
                </a:solidFill>
                <a:effectLst/>
              </a:rPr>
              <a:t>411</a:t>
            </a:r>
            <a:r>
              <a:rPr lang="en-US" sz="1200" dirty="0" smtClean="0"/>
              <a:t>)</a:t>
            </a:r>
            <a:br>
              <a:rPr lang="en-US" sz="1200" dirty="0" smtClean="0"/>
            </a:br>
            <a:r>
              <a:rPr lang="en-US" sz="1200" dirty="0" err="1" smtClean="0"/>
              <a:t>xTickMarks</a:t>
            </a:r>
            <a:r>
              <a:rPr lang="en-US" sz="1200" dirty="0" smtClean="0"/>
              <a:t> = [</a:t>
            </a:r>
            <a:r>
              <a:rPr lang="en-US" sz="1200" dirty="0" err="1" smtClean="0">
                <a:solidFill>
                  <a:srgbClr val="000080"/>
                </a:solidFill>
                <a:effectLst/>
              </a:rPr>
              <a:t>str</a:t>
            </a:r>
            <a:r>
              <a:rPr lang="en-US" sz="1200" dirty="0" smtClean="0"/>
              <a:t>(</a:t>
            </a:r>
            <a:r>
              <a:rPr lang="en-US" sz="1200" dirty="0" err="1" smtClean="0"/>
              <a:t>i</a:t>
            </a:r>
            <a:r>
              <a:rPr lang="en-US" sz="1200" dirty="0" smtClean="0"/>
              <a:t>) </a:t>
            </a:r>
            <a:r>
              <a:rPr lang="en-US" sz="1200" b="1" dirty="0" smtClean="0">
                <a:solidFill>
                  <a:srgbClr val="000080"/>
                </a:solidFill>
                <a:effectLst/>
              </a:rPr>
              <a:t>for </a:t>
            </a:r>
            <a:r>
              <a:rPr lang="en-US" sz="1200" dirty="0" err="1" smtClean="0"/>
              <a:t>i</a:t>
            </a:r>
            <a:r>
              <a:rPr lang="en-US" sz="1200" dirty="0" smtClean="0"/>
              <a:t> </a:t>
            </a:r>
            <a:r>
              <a:rPr lang="en-US" sz="1200" b="1" dirty="0" smtClean="0">
                <a:solidFill>
                  <a:srgbClr val="000080"/>
                </a:solidFill>
                <a:effectLst/>
              </a:rPr>
              <a:t>in </a:t>
            </a:r>
            <a:r>
              <a:rPr lang="en-US" sz="1200" dirty="0" smtClean="0">
                <a:solidFill>
                  <a:srgbClr val="000080"/>
                </a:solidFill>
                <a:effectLst/>
              </a:rPr>
              <a:t>range</a:t>
            </a:r>
            <a:r>
              <a:rPr lang="en-US" sz="1200" dirty="0" smtClean="0"/>
              <a:t>(</a:t>
            </a:r>
            <a:r>
              <a:rPr lang="en-US" sz="1200" dirty="0" smtClean="0">
                <a:solidFill>
                  <a:srgbClr val="0000FF"/>
                </a:solidFill>
                <a:effectLst/>
              </a:rPr>
              <a:t>1</a:t>
            </a:r>
            <a:r>
              <a:rPr lang="en-US" sz="1200" dirty="0" smtClean="0"/>
              <a:t>,</a:t>
            </a:r>
            <a:r>
              <a:rPr lang="en-US" sz="1200" dirty="0" smtClean="0">
                <a:solidFill>
                  <a:srgbClr val="0000FF"/>
                </a:solidFill>
                <a:effectLst/>
              </a:rPr>
              <a:t>21</a:t>
            </a:r>
            <a:r>
              <a:rPr lang="en-US" sz="1200" dirty="0" smtClean="0"/>
              <a:t>)]</a:t>
            </a:r>
            <a:br>
              <a:rPr lang="en-US" sz="1200" dirty="0" smtClean="0"/>
            </a:br>
            <a:r>
              <a:rPr lang="en-US" sz="1200" dirty="0" err="1" smtClean="0"/>
              <a:t>chr</a:t>
            </a:r>
            <a:r>
              <a:rPr lang="en-US" sz="1200" dirty="0" smtClean="0"/>
              <a:t> = </a:t>
            </a:r>
            <a:r>
              <a:rPr lang="en-US" sz="1200" dirty="0" err="1" smtClean="0"/>
              <a:t>np.arange</a:t>
            </a:r>
            <a:r>
              <a:rPr lang="en-US" sz="1200" dirty="0" smtClean="0"/>
              <a:t>(</a:t>
            </a:r>
            <a:r>
              <a:rPr lang="en-US" sz="1200" dirty="0" smtClean="0">
                <a:solidFill>
                  <a:srgbClr val="0000FF"/>
                </a:solidFill>
                <a:effectLst/>
              </a:rPr>
              <a:t>1</a:t>
            </a:r>
            <a:r>
              <a:rPr lang="en-US" sz="1200" dirty="0" smtClean="0"/>
              <a:t>, </a:t>
            </a:r>
            <a:r>
              <a:rPr lang="en-US" sz="1200" dirty="0" err="1" smtClean="0">
                <a:solidFill>
                  <a:srgbClr val="000080"/>
                </a:solidFill>
                <a:effectLst/>
              </a:rPr>
              <a:t>len</a:t>
            </a:r>
            <a:r>
              <a:rPr lang="en-US" sz="1200" dirty="0" smtClean="0"/>
              <a:t>(</a:t>
            </a:r>
            <a:r>
              <a:rPr lang="en-US" sz="1200" dirty="0" err="1" smtClean="0"/>
              <a:t>g_total_intensity</a:t>
            </a:r>
            <a:r>
              <a:rPr lang="en-US" sz="1200" dirty="0" smtClean="0"/>
              <a:t>)+</a:t>
            </a:r>
            <a:r>
              <a:rPr lang="en-US" sz="1200" dirty="0" smtClean="0">
                <a:solidFill>
                  <a:srgbClr val="0000FF"/>
                </a:solidFill>
                <a:effectLst/>
              </a:rPr>
              <a:t>1</a:t>
            </a:r>
            <a:r>
              <a:rPr lang="en-US" sz="1200" dirty="0" smtClean="0"/>
              <a:t>)</a:t>
            </a:r>
            <a:br>
              <a:rPr lang="en-US" sz="1200" dirty="0" smtClean="0"/>
            </a:br>
            <a:r>
              <a:rPr lang="en-US" sz="1200" dirty="0" err="1" smtClean="0"/>
              <a:t>b_area_ratio</a:t>
            </a:r>
            <a:r>
              <a:rPr lang="en-US" sz="1200" dirty="0" smtClean="0"/>
              <a:t> = </a:t>
            </a:r>
            <a:r>
              <a:rPr lang="en-US" sz="1200" dirty="0" err="1" smtClean="0"/>
              <a:t>b_area</a:t>
            </a:r>
            <a:r>
              <a:rPr lang="en-US" sz="1200" dirty="0" smtClean="0"/>
              <a:t/>
            </a:r>
            <a:br>
              <a:rPr lang="en-US" sz="1200" dirty="0" smtClean="0"/>
            </a:br>
            <a:r>
              <a:rPr lang="en-US" sz="1200" dirty="0" err="1" smtClean="0"/>
              <a:t>ax.bar</a:t>
            </a:r>
            <a:r>
              <a:rPr lang="en-US" sz="1200" dirty="0" smtClean="0"/>
              <a:t>(</a:t>
            </a:r>
            <a:r>
              <a:rPr lang="en-US" sz="1200" dirty="0" err="1" smtClean="0"/>
              <a:t>chr,b_area_ratio,</a:t>
            </a:r>
            <a:r>
              <a:rPr lang="en-US" sz="1200" dirty="0" err="1" smtClean="0">
                <a:solidFill>
                  <a:srgbClr val="660099"/>
                </a:solidFill>
                <a:effectLst/>
              </a:rPr>
              <a:t>color</a:t>
            </a:r>
            <a:r>
              <a:rPr lang="en-US" sz="1200" dirty="0" smtClean="0"/>
              <a:t>=</a:t>
            </a:r>
            <a:r>
              <a:rPr lang="en-US" sz="1200" b="1" dirty="0" smtClean="0">
                <a:solidFill>
                  <a:srgbClr val="008080"/>
                </a:solidFill>
                <a:effectLst/>
              </a:rPr>
              <a:t>'b'</a:t>
            </a:r>
            <a:r>
              <a:rPr lang="en-US" sz="1200" dirty="0" smtClean="0"/>
              <a:t>,</a:t>
            </a:r>
            <a:r>
              <a:rPr lang="en-US" sz="1200" dirty="0" err="1" smtClean="0">
                <a:solidFill>
                  <a:srgbClr val="660099"/>
                </a:solidFill>
                <a:effectLst/>
              </a:rPr>
              <a:t>tick_label</a:t>
            </a:r>
            <a:r>
              <a:rPr lang="en-US" sz="1200" dirty="0" smtClean="0"/>
              <a:t>=</a:t>
            </a:r>
            <a:r>
              <a:rPr lang="en-US" sz="1200" dirty="0" err="1" smtClean="0"/>
              <a:t>xTickMarks</a:t>
            </a:r>
            <a:r>
              <a:rPr lang="en-US" sz="1200" dirty="0" smtClean="0"/>
              <a:t>)</a:t>
            </a:r>
            <a:br>
              <a:rPr lang="en-US" sz="1200" dirty="0" smtClean="0"/>
            </a:br>
            <a:r>
              <a:rPr lang="en-US" sz="1200" dirty="0" err="1" smtClean="0"/>
              <a:t>ax.set_ylabel</a:t>
            </a:r>
            <a:r>
              <a:rPr lang="en-US" sz="1200" dirty="0" smtClean="0"/>
              <a:t>(</a:t>
            </a:r>
            <a:r>
              <a:rPr lang="en-US" sz="1200" b="1" dirty="0" smtClean="0">
                <a:solidFill>
                  <a:srgbClr val="008080"/>
                </a:solidFill>
                <a:effectLst/>
              </a:rPr>
              <a:t>'Chromosome area'</a:t>
            </a:r>
            <a:r>
              <a:rPr lang="en-US" sz="1200" dirty="0" smtClean="0"/>
              <a:t>)</a:t>
            </a:r>
            <a:br>
              <a:rPr lang="en-US" sz="1200" dirty="0" smtClean="0"/>
            </a:br>
            <a:r>
              <a:rPr lang="en-US" sz="1200" dirty="0" smtClean="0"/>
              <a:t>ax = </a:t>
            </a:r>
            <a:r>
              <a:rPr lang="en-US" sz="1200" dirty="0" err="1" smtClean="0"/>
              <a:t>fig.add_subplot</a:t>
            </a:r>
            <a:r>
              <a:rPr lang="en-US" sz="1200" dirty="0" smtClean="0"/>
              <a:t>(</a:t>
            </a:r>
            <a:r>
              <a:rPr lang="en-US" sz="1200" dirty="0" smtClean="0">
                <a:solidFill>
                  <a:srgbClr val="0000FF"/>
                </a:solidFill>
                <a:effectLst/>
              </a:rPr>
              <a:t>412</a:t>
            </a:r>
            <a:r>
              <a:rPr lang="en-US" sz="1200" dirty="0" smtClean="0"/>
              <a:t>)</a:t>
            </a:r>
            <a:br>
              <a:rPr lang="en-US" sz="1200" dirty="0" smtClean="0"/>
            </a:br>
            <a:r>
              <a:rPr lang="en-US" sz="1200" dirty="0" err="1" smtClean="0"/>
              <a:t>ax.bar</a:t>
            </a:r>
            <a:r>
              <a:rPr lang="en-US" sz="1200" dirty="0" smtClean="0"/>
              <a:t>(</a:t>
            </a:r>
            <a:r>
              <a:rPr lang="en-US" sz="1200" dirty="0" err="1" smtClean="0"/>
              <a:t>chr,g_total_area,</a:t>
            </a:r>
            <a:r>
              <a:rPr lang="en-US" sz="1200" dirty="0" err="1" smtClean="0">
                <a:solidFill>
                  <a:srgbClr val="660099"/>
                </a:solidFill>
                <a:effectLst/>
              </a:rPr>
              <a:t>color</a:t>
            </a:r>
            <a:r>
              <a:rPr lang="en-US" sz="1200" dirty="0" smtClean="0"/>
              <a:t>=</a:t>
            </a:r>
            <a:r>
              <a:rPr lang="en-US" sz="1200" b="1" dirty="0" smtClean="0">
                <a:solidFill>
                  <a:srgbClr val="008080"/>
                </a:solidFill>
                <a:effectLst/>
              </a:rPr>
              <a:t>'g'</a:t>
            </a:r>
            <a:r>
              <a:rPr lang="en-US" sz="1200" dirty="0" smtClean="0"/>
              <a:t>,</a:t>
            </a:r>
            <a:r>
              <a:rPr lang="en-US" sz="1200" dirty="0" err="1" smtClean="0">
                <a:solidFill>
                  <a:srgbClr val="660099"/>
                </a:solidFill>
                <a:effectLst/>
              </a:rPr>
              <a:t>tick_label</a:t>
            </a:r>
            <a:r>
              <a:rPr lang="en-US" sz="1200" dirty="0" smtClean="0"/>
              <a:t>=</a:t>
            </a:r>
            <a:r>
              <a:rPr lang="en-US" sz="1200" dirty="0" err="1" smtClean="0"/>
              <a:t>xTickMarks</a:t>
            </a:r>
            <a:r>
              <a:rPr lang="en-US" sz="1200" dirty="0" smtClean="0"/>
              <a:t>)</a:t>
            </a:r>
            <a:br>
              <a:rPr lang="en-US" sz="1200" dirty="0" smtClean="0"/>
            </a:br>
            <a:r>
              <a:rPr lang="en-US" sz="1200" dirty="0" err="1" smtClean="0"/>
              <a:t>ax.set_ylabel</a:t>
            </a:r>
            <a:r>
              <a:rPr lang="en-US" sz="1200" dirty="0" smtClean="0"/>
              <a:t>(</a:t>
            </a:r>
            <a:r>
              <a:rPr lang="en-US" sz="1200" b="1" dirty="0" smtClean="0">
                <a:solidFill>
                  <a:srgbClr val="008080"/>
                </a:solidFill>
                <a:effectLst/>
              </a:rPr>
              <a:t>'Knob area'</a:t>
            </a:r>
            <a:r>
              <a:rPr lang="en-US" sz="1200" dirty="0" smtClean="0"/>
              <a:t>)</a:t>
            </a:r>
            <a:br>
              <a:rPr lang="en-US" sz="1200" dirty="0" smtClean="0"/>
            </a:br>
            <a:r>
              <a:rPr lang="en-US" sz="1200" dirty="0" smtClean="0"/>
              <a:t>ax = </a:t>
            </a:r>
            <a:r>
              <a:rPr lang="en-US" sz="1200" dirty="0" err="1" smtClean="0"/>
              <a:t>fig.add_subplot</a:t>
            </a:r>
            <a:r>
              <a:rPr lang="en-US" sz="1200" dirty="0" smtClean="0"/>
              <a:t>(</a:t>
            </a:r>
            <a:r>
              <a:rPr lang="en-US" sz="1200" dirty="0" smtClean="0">
                <a:solidFill>
                  <a:srgbClr val="0000FF"/>
                </a:solidFill>
                <a:effectLst/>
              </a:rPr>
              <a:t>413</a:t>
            </a:r>
            <a:r>
              <a:rPr lang="en-US" sz="1200" dirty="0" smtClean="0"/>
              <a:t>)</a:t>
            </a:r>
            <a:br>
              <a:rPr lang="en-US" sz="1200" dirty="0" smtClean="0"/>
            </a:br>
            <a:r>
              <a:rPr lang="en-US" sz="1200" dirty="0" err="1" smtClean="0"/>
              <a:t>area_ratio</a:t>
            </a:r>
            <a:r>
              <a:rPr lang="en-US" sz="1200" dirty="0" smtClean="0"/>
              <a:t> = </a:t>
            </a:r>
            <a:r>
              <a:rPr lang="en-US" sz="1200" dirty="0" err="1" smtClean="0"/>
              <a:t>g_total_intensity</a:t>
            </a:r>
            <a:r>
              <a:rPr lang="en-US" sz="1200" dirty="0" smtClean="0"/>
              <a:t>/</a:t>
            </a:r>
            <a:r>
              <a:rPr lang="en-US" sz="1200" dirty="0" err="1" smtClean="0"/>
              <a:t>b_area</a:t>
            </a:r>
            <a:r>
              <a:rPr lang="en-US" sz="1200" dirty="0" smtClean="0"/>
              <a:t/>
            </a:r>
            <a:br>
              <a:rPr lang="en-US" sz="1200" dirty="0" smtClean="0"/>
            </a:br>
            <a:r>
              <a:rPr lang="en-US" sz="1200" dirty="0" err="1" smtClean="0"/>
              <a:t>ax.bar</a:t>
            </a:r>
            <a:r>
              <a:rPr lang="en-US" sz="1200" dirty="0" smtClean="0"/>
              <a:t>(</a:t>
            </a:r>
            <a:r>
              <a:rPr lang="en-US" sz="1200" dirty="0" err="1" smtClean="0"/>
              <a:t>chr,area_ratio,</a:t>
            </a:r>
            <a:r>
              <a:rPr lang="en-US" sz="1200" dirty="0" err="1" smtClean="0">
                <a:solidFill>
                  <a:srgbClr val="660099"/>
                </a:solidFill>
                <a:effectLst/>
              </a:rPr>
              <a:t>color</a:t>
            </a:r>
            <a:r>
              <a:rPr lang="en-US" sz="1200" dirty="0" smtClean="0"/>
              <a:t>=</a:t>
            </a:r>
            <a:r>
              <a:rPr lang="en-US" sz="1200" b="1" dirty="0" smtClean="0">
                <a:solidFill>
                  <a:srgbClr val="008080"/>
                </a:solidFill>
                <a:effectLst/>
              </a:rPr>
              <a:t>'cyan'</a:t>
            </a:r>
            <a:r>
              <a:rPr lang="en-US" sz="1200" dirty="0" smtClean="0"/>
              <a:t>,</a:t>
            </a:r>
            <a:r>
              <a:rPr lang="en-US" sz="1200" dirty="0" err="1" smtClean="0">
                <a:solidFill>
                  <a:srgbClr val="660099"/>
                </a:solidFill>
                <a:effectLst/>
              </a:rPr>
              <a:t>tick_label</a:t>
            </a:r>
            <a:r>
              <a:rPr lang="en-US" sz="1200" dirty="0" smtClean="0"/>
              <a:t>=</a:t>
            </a:r>
            <a:r>
              <a:rPr lang="en-US" sz="1200" dirty="0" err="1" smtClean="0"/>
              <a:t>xTickMarks</a:t>
            </a:r>
            <a:r>
              <a:rPr lang="en-US" sz="1200" dirty="0" smtClean="0"/>
              <a:t>)</a:t>
            </a:r>
            <a:br>
              <a:rPr lang="en-US" sz="1200" dirty="0" smtClean="0"/>
            </a:br>
            <a:r>
              <a:rPr lang="en-US" sz="1200" dirty="0" err="1" smtClean="0"/>
              <a:t>ax.set_ylabel</a:t>
            </a:r>
            <a:r>
              <a:rPr lang="en-US" sz="1200" dirty="0" smtClean="0"/>
              <a:t>(</a:t>
            </a:r>
            <a:r>
              <a:rPr lang="en-US" sz="1200" b="1" dirty="0" smtClean="0">
                <a:solidFill>
                  <a:srgbClr val="008080"/>
                </a:solidFill>
                <a:effectLst/>
              </a:rPr>
              <a:t>'Knob/Chromosome area ratio'</a:t>
            </a:r>
            <a:r>
              <a:rPr lang="en-US" sz="1200" dirty="0" smtClean="0"/>
              <a:t>)</a:t>
            </a:r>
            <a:br>
              <a:rPr lang="en-US" sz="1200" dirty="0" smtClean="0"/>
            </a:br>
            <a:r>
              <a:rPr lang="en-US" sz="1200" dirty="0" smtClean="0"/>
              <a:t>ax = </a:t>
            </a:r>
            <a:r>
              <a:rPr lang="en-US" sz="1200" dirty="0" err="1" smtClean="0"/>
              <a:t>fig.add_subplot</a:t>
            </a:r>
            <a:r>
              <a:rPr lang="en-US" sz="1200" dirty="0" smtClean="0"/>
              <a:t>(</a:t>
            </a:r>
            <a:r>
              <a:rPr lang="en-US" sz="1200" dirty="0" smtClean="0">
                <a:solidFill>
                  <a:srgbClr val="0000FF"/>
                </a:solidFill>
                <a:effectLst/>
              </a:rPr>
              <a:t>414</a:t>
            </a:r>
            <a:r>
              <a:rPr lang="en-US" sz="1200" dirty="0" smtClean="0"/>
              <a:t>)</a:t>
            </a:r>
            <a:br>
              <a:rPr lang="en-US" sz="1200" dirty="0" smtClean="0"/>
            </a:br>
            <a:r>
              <a:rPr lang="en-US" sz="1200" dirty="0" err="1" smtClean="0"/>
              <a:t>ax.bar</a:t>
            </a:r>
            <a:r>
              <a:rPr lang="en-US" sz="1200" dirty="0" smtClean="0"/>
              <a:t>(</a:t>
            </a:r>
            <a:r>
              <a:rPr lang="en-US" sz="1200" dirty="0" err="1" smtClean="0"/>
              <a:t>chr,g_total_intensity,</a:t>
            </a:r>
            <a:r>
              <a:rPr lang="en-US" sz="1200" dirty="0" err="1" smtClean="0">
                <a:solidFill>
                  <a:srgbClr val="660099"/>
                </a:solidFill>
                <a:effectLst/>
              </a:rPr>
              <a:t>color</a:t>
            </a:r>
            <a:r>
              <a:rPr lang="en-US" sz="1200" dirty="0" smtClean="0"/>
              <a:t>=</a:t>
            </a:r>
            <a:r>
              <a:rPr lang="en-US" sz="1200" b="1" dirty="0" smtClean="0">
                <a:solidFill>
                  <a:srgbClr val="008080"/>
                </a:solidFill>
                <a:effectLst/>
              </a:rPr>
              <a:t>'</a:t>
            </a:r>
            <a:r>
              <a:rPr lang="en-US" sz="1200" b="1" dirty="0" err="1" smtClean="0">
                <a:solidFill>
                  <a:srgbClr val="008080"/>
                </a:solidFill>
                <a:effectLst/>
              </a:rPr>
              <a:t>mediumseagreen</a:t>
            </a:r>
            <a:r>
              <a:rPr lang="en-US" sz="1200" b="1" dirty="0" smtClean="0">
                <a:solidFill>
                  <a:srgbClr val="008080"/>
                </a:solidFill>
                <a:effectLst/>
              </a:rPr>
              <a:t>'</a:t>
            </a:r>
            <a:r>
              <a:rPr lang="en-US" sz="1200" dirty="0" smtClean="0"/>
              <a:t>,</a:t>
            </a:r>
            <a:r>
              <a:rPr lang="en-US" sz="1200" dirty="0" err="1" smtClean="0">
                <a:solidFill>
                  <a:srgbClr val="660099"/>
                </a:solidFill>
                <a:effectLst/>
              </a:rPr>
              <a:t>tick_label</a:t>
            </a:r>
            <a:r>
              <a:rPr lang="en-US" sz="1200" dirty="0" smtClean="0"/>
              <a:t>=</a:t>
            </a:r>
            <a:r>
              <a:rPr lang="en-US" sz="1200" dirty="0" err="1" smtClean="0"/>
              <a:t>xTickMarks</a:t>
            </a:r>
            <a:r>
              <a:rPr lang="en-US" sz="1200" dirty="0" smtClean="0"/>
              <a:t>)</a:t>
            </a:r>
            <a:br>
              <a:rPr lang="en-US" sz="1200" dirty="0" smtClean="0"/>
            </a:br>
            <a:r>
              <a:rPr lang="en-US" sz="1200" dirty="0" err="1" smtClean="0"/>
              <a:t>ax.set_ylabel</a:t>
            </a:r>
            <a:r>
              <a:rPr lang="en-US" sz="1200" dirty="0" smtClean="0"/>
              <a:t>(</a:t>
            </a:r>
            <a:r>
              <a:rPr lang="en-US" sz="1200" b="1" dirty="0" smtClean="0">
                <a:solidFill>
                  <a:srgbClr val="008080"/>
                </a:solidFill>
                <a:effectLst/>
              </a:rPr>
              <a:t>'Knob intensity'</a:t>
            </a:r>
            <a:r>
              <a:rPr lang="en-US" sz="1200" dirty="0" smtClean="0"/>
              <a:t>)</a:t>
            </a:r>
            <a:br>
              <a:rPr lang="en-US" sz="1200" dirty="0" smtClean="0"/>
            </a:br>
            <a:r>
              <a:rPr lang="en-US" sz="1200" dirty="0" err="1" smtClean="0"/>
              <a:t>plt.xlabel</a:t>
            </a:r>
            <a:r>
              <a:rPr lang="en-US" sz="1200" dirty="0" smtClean="0"/>
              <a:t>(</a:t>
            </a:r>
            <a:r>
              <a:rPr lang="en-US" sz="1200" b="1" dirty="0" smtClean="0">
                <a:solidFill>
                  <a:srgbClr val="008080"/>
                </a:solidFill>
                <a:effectLst/>
              </a:rPr>
              <a:t>'Chromosome region'</a:t>
            </a:r>
            <a:r>
              <a:rPr lang="en-US" sz="1200" dirty="0" smtClean="0"/>
              <a:t>)</a:t>
            </a:r>
            <a:br>
              <a:rPr lang="en-US" sz="1200" dirty="0" smtClean="0"/>
            </a:br>
            <a:r>
              <a:rPr lang="en-US" sz="1200" dirty="0" err="1" smtClean="0"/>
              <a:t>plt.show</a:t>
            </a:r>
            <a:r>
              <a:rPr lang="en-US" sz="1200" dirty="0" smtClean="0"/>
              <a:t>()</a:t>
            </a:r>
            <a:endParaRPr lang="en-US" sz="1200" dirty="0"/>
          </a:p>
        </p:txBody>
      </p:sp>
      <p:sp>
        <p:nvSpPr>
          <p:cNvPr id="4" name="Rectangle 3"/>
          <p:cNvSpPr/>
          <p:nvPr/>
        </p:nvSpPr>
        <p:spPr>
          <a:xfrm>
            <a:off x="6074806" y="1327700"/>
            <a:ext cx="5846684" cy="5078313"/>
          </a:xfrm>
          <a:prstGeom prst="rect">
            <a:avLst/>
          </a:prstGeom>
        </p:spPr>
        <p:txBody>
          <a:bodyPr wrap="square">
            <a:spAutoFit/>
          </a:bodyPr>
          <a:lstStyle/>
          <a:p>
            <a:r>
              <a:rPr lang="en-US" sz="1200" i="1" dirty="0" smtClean="0">
                <a:solidFill>
                  <a:srgbClr val="808080"/>
                </a:solidFill>
              </a:rPr>
              <a:t>#Centroid </a:t>
            </a:r>
            <a:r>
              <a:rPr lang="en-US" sz="1200" i="1" dirty="0">
                <a:solidFill>
                  <a:srgbClr val="808080"/>
                </a:solidFill>
              </a:rPr>
              <a:t>of green fluorescence </a:t>
            </a:r>
            <a:r>
              <a:rPr lang="en-US" sz="1200" i="1" dirty="0" smtClean="0">
                <a:solidFill>
                  <a:srgbClr val="808080"/>
                </a:solidFill>
              </a:rPr>
              <a:t>regions  located in the </a:t>
            </a:r>
            <a:r>
              <a:rPr lang="en-US" sz="1200" i="1" dirty="0" err="1" smtClean="0">
                <a:solidFill>
                  <a:srgbClr val="808080"/>
                </a:solidFill>
              </a:rPr>
              <a:t>bbox</a:t>
            </a:r>
            <a:r>
              <a:rPr lang="en-US" sz="1200" i="1" dirty="0" smtClean="0">
                <a:solidFill>
                  <a:srgbClr val="808080"/>
                </a:solidFill>
              </a:rPr>
              <a:t> </a:t>
            </a:r>
            <a:r>
              <a:rPr lang="en-US" sz="1200" i="1" dirty="0">
                <a:solidFill>
                  <a:srgbClr val="808080"/>
                </a:solidFill>
              </a:rPr>
              <a:t>of </a:t>
            </a:r>
            <a:r>
              <a:rPr lang="en-US" sz="1200" i="1" dirty="0" smtClean="0">
                <a:solidFill>
                  <a:srgbClr val="808080"/>
                </a:solidFill>
              </a:rPr>
              <a:t>the same blue region are defined as belonging to one chromosome </a:t>
            </a:r>
            <a:r>
              <a:rPr lang="en-US" sz="1200" dirty="0" smtClean="0"/>
              <a:t> </a:t>
            </a:r>
          </a:p>
          <a:p>
            <a:r>
              <a:rPr lang="en-US" sz="1200" dirty="0" err="1" smtClean="0"/>
              <a:t>g_regions</a:t>
            </a:r>
            <a:r>
              <a:rPr lang="en-US" sz="1200" dirty="0" smtClean="0"/>
              <a:t> = </a:t>
            </a:r>
            <a:r>
              <a:rPr lang="en-US" sz="1200" dirty="0" err="1" smtClean="0"/>
              <a:t>regionprops</a:t>
            </a:r>
            <a:r>
              <a:rPr lang="en-US" sz="1200" dirty="0" smtClean="0"/>
              <a:t>(</a:t>
            </a:r>
            <a:r>
              <a:rPr lang="en-US" sz="1200" dirty="0" err="1" smtClean="0"/>
              <a:t>g_label_image</a:t>
            </a:r>
            <a:r>
              <a:rPr lang="en-US" sz="1200" dirty="0" smtClean="0"/>
              <a:t>, </a:t>
            </a:r>
            <a:r>
              <a:rPr lang="en-US" sz="1200" dirty="0" err="1" smtClean="0"/>
              <a:t>g_gray</a:t>
            </a:r>
            <a:r>
              <a:rPr lang="en-US" sz="1200" dirty="0" smtClean="0"/>
              <a:t>)</a:t>
            </a:r>
            <a:br>
              <a:rPr lang="en-US" sz="1200" dirty="0" smtClean="0"/>
            </a:br>
            <a:r>
              <a:rPr lang="en-US" sz="1200" dirty="0" err="1" smtClean="0"/>
              <a:t>g_centroid</a:t>
            </a:r>
            <a:r>
              <a:rPr lang="en-US" sz="1200" dirty="0" smtClean="0"/>
              <a:t> = []</a:t>
            </a:r>
            <a:br>
              <a:rPr lang="en-US" sz="1200" dirty="0" smtClean="0"/>
            </a:br>
            <a:r>
              <a:rPr lang="en-US" sz="1200" b="1" dirty="0"/>
              <a:t>for </a:t>
            </a:r>
            <a:r>
              <a:rPr lang="en-US" sz="1200" dirty="0" smtClean="0"/>
              <a:t>region </a:t>
            </a:r>
            <a:r>
              <a:rPr lang="en-US" sz="1200" b="1" dirty="0"/>
              <a:t>in </a:t>
            </a:r>
            <a:r>
              <a:rPr lang="en-US" sz="1200" dirty="0" err="1" smtClean="0"/>
              <a:t>g_regions</a:t>
            </a:r>
            <a:r>
              <a:rPr lang="en-US" sz="1200" dirty="0" smtClean="0"/>
              <a:t>:</a:t>
            </a:r>
            <a:br>
              <a:rPr lang="en-US" sz="1200" dirty="0" smtClean="0"/>
            </a:br>
            <a:r>
              <a:rPr lang="en-US" sz="1200" dirty="0" smtClean="0"/>
              <a:t>    </a:t>
            </a:r>
            <a:r>
              <a:rPr lang="en-US" sz="1200" b="1" dirty="0"/>
              <a:t>if </a:t>
            </a:r>
            <a:r>
              <a:rPr lang="en-US" sz="1200" dirty="0" err="1" smtClean="0"/>
              <a:t>region.area</a:t>
            </a:r>
            <a:r>
              <a:rPr lang="en-US" sz="1200" dirty="0" smtClean="0"/>
              <a:t> &gt; 10:</a:t>
            </a:r>
            <a:br>
              <a:rPr lang="en-US" sz="1200" dirty="0" smtClean="0"/>
            </a:br>
            <a:r>
              <a:rPr lang="en-US" sz="1200" dirty="0" smtClean="0"/>
              <a:t>        </a:t>
            </a:r>
            <a:r>
              <a:rPr lang="en-US" sz="1200" dirty="0" err="1" smtClean="0"/>
              <a:t>g_centroid.append</a:t>
            </a:r>
            <a:r>
              <a:rPr lang="en-US" sz="1200" dirty="0" smtClean="0"/>
              <a:t>(</a:t>
            </a:r>
            <a:r>
              <a:rPr lang="en-US" sz="1200" dirty="0" err="1" smtClean="0"/>
              <a:t>region.centroid</a:t>
            </a:r>
            <a:r>
              <a:rPr lang="en-US" sz="1200" dirty="0" smtClean="0"/>
              <a:t>)</a:t>
            </a:r>
          </a:p>
          <a:p>
            <a:r>
              <a:rPr lang="en-US" sz="1200" dirty="0" err="1" smtClean="0"/>
              <a:t>b_bbox</a:t>
            </a:r>
            <a:r>
              <a:rPr lang="en-US" sz="1200" dirty="0" smtClean="0"/>
              <a:t> = []</a:t>
            </a:r>
            <a:br>
              <a:rPr lang="en-US" sz="1200" dirty="0" smtClean="0"/>
            </a:br>
            <a:r>
              <a:rPr lang="en-US" sz="1200" b="1" dirty="0"/>
              <a:t>for </a:t>
            </a:r>
            <a:r>
              <a:rPr lang="en-US" sz="1200" dirty="0" smtClean="0"/>
              <a:t>region </a:t>
            </a:r>
            <a:r>
              <a:rPr lang="en-US" sz="1200" b="1" dirty="0"/>
              <a:t>in </a:t>
            </a:r>
            <a:r>
              <a:rPr lang="en-US" sz="1200" dirty="0" err="1" smtClean="0"/>
              <a:t>b_regions</a:t>
            </a:r>
            <a:r>
              <a:rPr lang="en-US" sz="1200" dirty="0" smtClean="0"/>
              <a:t>:</a:t>
            </a:r>
            <a:br>
              <a:rPr lang="en-US" sz="1200" dirty="0" smtClean="0"/>
            </a:br>
            <a:r>
              <a:rPr lang="en-US" sz="1200" dirty="0" smtClean="0"/>
              <a:t>    </a:t>
            </a:r>
            <a:r>
              <a:rPr lang="en-US" sz="1200" b="1" dirty="0"/>
              <a:t>if </a:t>
            </a:r>
            <a:r>
              <a:rPr lang="en-US" sz="1200" dirty="0" err="1" smtClean="0"/>
              <a:t>region.area</a:t>
            </a:r>
            <a:r>
              <a:rPr lang="en-US" sz="1200" dirty="0" smtClean="0"/>
              <a:t> &gt; </a:t>
            </a:r>
            <a:r>
              <a:rPr lang="en-US" sz="1200" dirty="0"/>
              <a:t>100</a:t>
            </a:r>
            <a:r>
              <a:rPr lang="en-US" sz="1200" dirty="0" smtClean="0"/>
              <a:t>:</a:t>
            </a:r>
            <a:br>
              <a:rPr lang="en-US" sz="1200" dirty="0" smtClean="0"/>
            </a:br>
            <a:r>
              <a:rPr lang="en-US" sz="1200" dirty="0" smtClean="0"/>
              <a:t>        </a:t>
            </a:r>
            <a:r>
              <a:rPr lang="en-US" sz="1200" dirty="0" err="1" smtClean="0"/>
              <a:t>b_bbox.append</a:t>
            </a:r>
            <a:r>
              <a:rPr lang="en-US" sz="1200" dirty="0" smtClean="0"/>
              <a:t>(</a:t>
            </a:r>
            <a:r>
              <a:rPr lang="en-US" sz="1200" dirty="0" err="1" smtClean="0"/>
              <a:t>region.bbox</a:t>
            </a:r>
            <a:r>
              <a:rPr lang="en-US" sz="1200" dirty="0" smtClean="0"/>
              <a:t>)</a:t>
            </a:r>
            <a:endParaRPr lang="en-US" sz="1200" i="1" dirty="0" smtClean="0">
              <a:solidFill>
                <a:srgbClr val="808080"/>
              </a:solidFill>
              <a:effectLst/>
            </a:endParaRPr>
          </a:p>
          <a:p>
            <a:r>
              <a:rPr lang="en-US" sz="1200" i="1" dirty="0" smtClean="0">
                <a:solidFill>
                  <a:srgbClr val="808080"/>
                </a:solidFill>
                <a:effectLst/>
              </a:rPr>
              <a:t># Calculate the total area &amp; intensity of green, red channel in each blue region (chromosome)</a:t>
            </a:r>
            <a:br>
              <a:rPr lang="en-US" sz="1200" i="1" dirty="0" smtClean="0">
                <a:solidFill>
                  <a:srgbClr val="808080"/>
                </a:solidFill>
                <a:effectLst/>
              </a:rPr>
            </a:br>
            <a:r>
              <a:rPr lang="en-US" sz="1200" dirty="0" err="1" smtClean="0"/>
              <a:t>g_total_area</a:t>
            </a:r>
            <a:r>
              <a:rPr lang="en-US" sz="1200" dirty="0" smtClean="0"/>
              <a:t> = </a:t>
            </a:r>
            <a:r>
              <a:rPr lang="en-US" sz="1200" dirty="0" err="1" smtClean="0"/>
              <a:t>np.zeros</a:t>
            </a:r>
            <a:r>
              <a:rPr lang="en-US" sz="1200" dirty="0" smtClean="0"/>
              <a:t>(</a:t>
            </a:r>
            <a:r>
              <a:rPr lang="en-US" sz="1200" dirty="0" err="1" smtClean="0">
                <a:solidFill>
                  <a:srgbClr val="000080"/>
                </a:solidFill>
                <a:effectLst/>
              </a:rPr>
              <a:t>len</a:t>
            </a:r>
            <a:r>
              <a:rPr lang="en-US" sz="1200" dirty="0" smtClean="0"/>
              <a:t>(</a:t>
            </a:r>
            <a:r>
              <a:rPr lang="en-US" sz="1200" dirty="0" err="1" smtClean="0"/>
              <a:t>b_area</a:t>
            </a:r>
            <a:r>
              <a:rPr lang="en-US" sz="1200" dirty="0" smtClean="0"/>
              <a:t>))</a:t>
            </a:r>
            <a:br>
              <a:rPr lang="en-US" sz="1200" dirty="0" smtClean="0"/>
            </a:br>
            <a:r>
              <a:rPr lang="en-US" sz="1200" dirty="0" err="1" smtClean="0"/>
              <a:t>g_total_intensity</a:t>
            </a:r>
            <a:r>
              <a:rPr lang="en-US" sz="1200" dirty="0" smtClean="0"/>
              <a:t> = </a:t>
            </a:r>
            <a:r>
              <a:rPr lang="en-US" sz="1200" dirty="0" err="1" smtClean="0"/>
              <a:t>np.zeros</a:t>
            </a:r>
            <a:r>
              <a:rPr lang="en-US" sz="1200" dirty="0" smtClean="0"/>
              <a:t>(</a:t>
            </a:r>
            <a:r>
              <a:rPr lang="en-US" sz="1200" dirty="0" err="1" smtClean="0">
                <a:solidFill>
                  <a:srgbClr val="000080"/>
                </a:solidFill>
                <a:effectLst/>
              </a:rPr>
              <a:t>len</a:t>
            </a:r>
            <a:r>
              <a:rPr lang="en-US" sz="1200" dirty="0" smtClean="0"/>
              <a:t>(</a:t>
            </a:r>
            <a:r>
              <a:rPr lang="en-US" sz="1200" dirty="0" err="1" smtClean="0"/>
              <a:t>b_area</a:t>
            </a:r>
            <a:r>
              <a:rPr lang="en-US" sz="1200" dirty="0" smtClean="0"/>
              <a:t>))</a:t>
            </a:r>
            <a:br>
              <a:rPr lang="en-US" sz="1200" dirty="0" smtClean="0"/>
            </a:br>
            <a:r>
              <a:rPr lang="en-US" sz="1200" dirty="0" err="1" smtClean="0"/>
              <a:t>g_belongs_to</a:t>
            </a:r>
            <a:r>
              <a:rPr lang="en-US" sz="1200" dirty="0" smtClean="0"/>
              <a:t> = </a:t>
            </a:r>
            <a:r>
              <a:rPr lang="en-US" sz="1200" dirty="0" err="1" smtClean="0"/>
              <a:t>np.zeros</a:t>
            </a:r>
            <a:r>
              <a:rPr lang="en-US" sz="1200" dirty="0" smtClean="0"/>
              <a:t>(</a:t>
            </a:r>
            <a:r>
              <a:rPr lang="en-US" sz="1200" dirty="0" err="1" smtClean="0">
                <a:solidFill>
                  <a:srgbClr val="000080"/>
                </a:solidFill>
                <a:effectLst/>
              </a:rPr>
              <a:t>len</a:t>
            </a:r>
            <a:r>
              <a:rPr lang="en-US" sz="1200" dirty="0" smtClean="0"/>
              <a:t>(</a:t>
            </a:r>
            <a:r>
              <a:rPr lang="en-US" sz="1200" dirty="0" err="1" smtClean="0"/>
              <a:t>g_centroid</a:t>
            </a:r>
            <a:r>
              <a:rPr lang="en-US" sz="1200" dirty="0" smtClean="0"/>
              <a:t>), </a:t>
            </a:r>
            <a:r>
              <a:rPr lang="en-US" sz="1200" dirty="0" err="1" smtClean="0">
                <a:solidFill>
                  <a:srgbClr val="660099"/>
                </a:solidFill>
                <a:effectLst/>
              </a:rPr>
              <a:t>dtype</a:t>
            </a:r>
            <a:r>
              <a:rPr lang="en-US" sz="1200" dirty="0" smtClean="0"/>
              <a:t>=</a:t>
            </a:r>
            <a:r>
              <a:rPr lang="en-US" sz="1200" dirty="0" err="1" smtClean="0"/>
              <a:t>np.int</a:t>
            </a:r>
            <a:r>
              <a:rPr lang="en-US" sz="1200" dirty="0" smtClean="0"/>
              <a:t>)</a:t>
            </a:r>
            <a:br>
              <a:rPr lang="en-US" sz="1200" dirty="0" smtClean="0"/>
            </a:br>
            <a:r>
              <a:rPr lang="en-US" sz="1200" dirty="0" err="1" smtClean="0"/>
              <a:t>i</a:t>
            </a:r>
            <a:r>
              <a:rPr lang="en-US" sz="1200" dirty="0" smtClean="0"/>
              <a:t> = </a:t>
            </a:r>
            <a:r>
              <a:rPr lang="en-US" sz="1200" dirty="0" smtClean="0">
                <a:solidFill>
                  <a:srgbClr val="0000FF"/>
                </a:solidFill>
                <a:effectLst/>
              </a:rPr>
              <a:t>0</a:t>
            </a:r>
            <a:br>
              <a:rPr lang="en-US" sz="1200" dirty="0" smtClean="0">
                <a:solidFill>
                  <a:srgbClr val="0000FF"/>
                </a:solidFill>
                <a:effectLst/>
              </a:rPr>
            </a:br>
            <a:r>
              <a:rPr lang="en-US" sz="1200" b="1" dirty="0" smtClean="0">
                <a:solidFill>
                  <a:srgbClr val="000080"/>
                </a:solidFill>
                <a:effectLst/>
              </a:rPr>
              <a:t>for </a:t>
            </a:r>
            <a:r>
              <a:rPr lang="en-US" sz="1200" dirty="0" err="1" smtClean="0"/>
              <a:t>gcen</a:t>
            </a:r>
            <a:r>
              <a:rPr lang="en-US" sz="1200" dirty="0" smtClean="0"/>
              <a:t> </a:t>
            </a:r>
            <a:r>
              <a:rPr lang="en-US" sz="1200" b="1" dirty="0" smtClean="0">
                <a:solidFill>
                  <a:srgbClr val="000080"/>
                </a:solidFill>
                <a:effectLst/>
              </a:rPr>
              <a:t>in </a:t>
            </a:r>
            <a:r>
              <a:rPr lang="en-US" sz="1200" dirty="0" err="1" smtClean="0"/>
              <a:t>g_centroid</a:t>
            </a:r>
            <a:r>
              <a:rPr lang="en-US" sz="1200" dirty="0" smtClean="0"/>
              <a:t>:</a:t>
            </a:r>
            <a:br>
              <a:rPr lang="en-US" sz="1200" dirty="0" smtClean="0"/>
            </a:br>
            <a:r>
              <a:rPr lang="en-US" sz="1200" dirty="0" smtClean="0"/>
              <a:t>    j = </a:t>
            </a:r>
            <a:r>
              <a:rPr lang="en-US" sz="1200" dirty="0" smtClean="0">
                <a:solidFill>
                  <a:srgbClr val="0000FF"/>
                </a:solidFill>
                <a:effectLst/>
              </a:rPr>
              <a:t>0</a:t>
            </a:r>
            <a:br>
              <a:rPr lang="en-US" sz="1200" dirty="0" smtClean="0">
                <a:solidFill>
                  <a:srgbClr val="0000FF"/>
                </a:solidFill>
                <a:effectLst/>
              </a:rPr>
            </a:br>
            <a:r>
              <a:rPr lang="en-US" sz="1200" dirty="0" smtClean="0">
                <a:solidFill>
                  <a:srgbClr val="0000FF"/>
                </a:solidFill>
                <a:effectLst/>
              </a:rPr>
              <a:t>    </a:t>
            </a:r>
            <a:r>
              <a:rPr lang="en-US" sz="1200" b="1" dirty="0" smtClean="0">
                <a:solidFill>
                  <a:srgbClr val="000080"/>
                </a:solidFill>
                <a:effectLst/>
              </a:rPr>
              <a:t>for </a:t>
            </a:r>
            <a:r>
              <a:rPr lang="en-US" sz="1200" dirty="0" smtClean="0"/>
              <a:t>box </a:t>
            </a:r>
            <a:r>
              <a:rPr lang="en-US" sz="1200" b="1" dirty="0" smtClean="0">
                <a:solidFill>
                  <a:srgbClr val="000080"/>
                </a:solidFill>
                <a:effectLst/>
              </a:rPr>
              <a:t>in </a:t>
            </a:r>
            <a:r>
              <a:rPr lang="en-US" sz="1200" dirty="0" err="1" smtClean="0"/>
              <a:t>b_bbox</a:t>
            </a:r>
            <a:r>
              <a:rPr lang="en-US" sz="1200" dirty="0" smtClean="0"/>
              <a:t>:</a:t>
            </a:r>
            <a:br>
              <a:rPr lang="en-US" sz="1200" dirty="0" smtClean="0"/>
            </a:br>
            <a:r>
              <a:rPr lang="en-US" sz="1200" dirty="0" smtClean="0"/>
              <a:t>        </a:t>
            </a:r>
            <a:r>
              <a:rPr lang="en-US" sz="1200" b="1" dirty="0" smtClean="0">
                <a:solidFill>
                  <a:srgbClr val="000080"/>
                </a:solidFill>
                <a:effectLst/>
              </a:rPr>
              <a:t>if </a:t>
            </a:r>
            <a:r>
              <a:rPr lang="en-US" sz="1200" dirty="0" err="1" smtClean="0"/>
              <a:t>gcen</a:t>
            </a:r>
            <a:r>
              <a:rPr lang="en-US" sz="1200" dirty="0" smtClean="0"/>
              <a:t>[</a:t>
            </a:r>
            <a:r>
              <a:rPr lang="en-US" sz="1200" dirty="0" smtClean="0">
                <a:solidFill>
                  <a:srgbClr val="0000FF"/>
                </a:solidFill>
                <a:effectLst/>
              </a:rPr>
              <a:t>0</a:t>
            </a:r>
            <a:r>
              <a:rPr lang="en-US" sz="1200" dirty="0" smtClean="0"/>
              <a:t>]&gt;box[</a:t>
            </a:r>
            <a:r>
              <a:rPr lang="en-US" sz="1200" dirty="0" smtClean="0">
                <a:solidFill>
                  <a:srgbClr val="0000FF"/>
                </a:solidFill>
                <a:effectLst/>
              </a:rPr>
              <a:t>0</a:t>
            </a:r>
            <a:r>
              <a:rPr lang="en-US" sz="1200" dirty="0" smtClean="0"/>
              <a:t>] </a:t>
            </a:r>
            <a:r>
              <a:rPr lang="en-US" sz="1200" b="1" dirty="0" smtClean="0">
                <a:solidFill>
                  <a:srgbClr val="000080"/>
                </a:solidFill>
                <a:effectLst/>
              </a:rPr>
              <a:t>and </a:t>
            </a:r>
            <a:r>
              <a:rPr lang="en-US" sz="1200" dirty="0" err="1" smtClean="0"/>
              <a:t>gcen</a:t>
            </a:r>
            <a:r>
              <a:rPr lang="en-US" sz="1200" dirty="0" smtClean="0"/>
              <a:t>[</a:t>
            </a:r>
            <a:r>
              <a:rPr lang="en-US" sz="1200" dirty="0" smtClean="0">
                <a:solidFill>
                  <a:srgbClr val="0000FF"/>
                </a:solidFill>
                <a:effectLst/>
              </a:rPr>
              <a:t>1</a:t>
            </a:r>
            <a:r>
              <a:rPr lang="en-US" sz="1200" dirty="0" smtClean="0"/>
              <a:t>] &gt; box[</a:t>
            </a:r>
            <a:r>
              <a:rPr lang="en-US" sz="1200" dirty="0" smtClean="0">
                <a:solidFill>
                  <a:srgbClr val="0000FF"/>
                </a:solidFill>
                <a:effectLst/>
              </a:rPr>
              <a:t>1</a:t>
            </a:r>
            <a:r>
              <a:rPr lang="en-US" sz="1200" dirty="0" smtClean="0"/>
              <a:t>] </a:t>
            </a:r>
            <a:r>
              <a:rPr lang="en-US" sz="1200" b="1" dirty="0" smtClean="0">
                <a:solidFill>
                  <a:srgbClr val="000080"/>
                </a:solidFill>
                <a:effectLst/>
              </a:rPr>
              <a:t>and </a:t>
            </a:r>
            <a:r>
              <a:rPr lang="en-US" sz="1200" dirty="0" err="1" smtClean="0"/>
              <a:t>gcen</a:t>
            </a:r>
            <a:r>
              <a:rPr lang="en-US" sz="1200" dirty="0" smtClean="0"/>
              <a:t>[</a:t>
            </a:r>
            <a:r>
              <a:rPr lang="en-US" sz="1200" dirty="0" smtClean="0">
                <a:solidFill>
                  <a:srgbClr val="0000FF"/>
                </a:solidFill>
                <a:effectLst/>
              </a:rPr>
              <a:t>0</a:t>
            </a:r>
            <a:r>
              <a:rPr lang="en-US" sz="1200" dirty="0" smtClean="0"/>
              <a:t>] &lt; box[</a:t>
            </a:r>
            <a:r>
              <a:rPr lang="en-US" sz="1200" dirty="0" smtClean="0">
                <a:solidFill>
                  <a:srgbClr val="0000FF"/>
                </a:solidFill>
                <a:effectLst/>
              </a:rPr>
              <a:t>2</a:t>
            </a:r>
            <a:r>
              <a:rPr lang="en-US" sz="1200" dirty="0" smtClean="0"/>
              <a:t>] </a:t>
            </a:r>
            <a:r>
              <a:rPr lang="en-US" sz="1200" b="1" dirty="0" smtClean="0">
                <a:solidFill>
                  <a:srgbClr val="000080"/>
                </a:solidFill>
                <a:effectLst/>
              </a:rPr>
              <a:t>and </a:t>
            </a:r>
            <a:r>
              <a:rPr lang="en-US" sz="1200" dirty="0" err="1" smtClean="0"/>
              <a:t>gcen</a:t>
            </a:r>
            <a:r>
              <a:rPr lang="en-US" sz="1200" dirty="0" smtClean="0"/>
              <a:t>[</a:t>
            </a:r>
            <a:r>
              <a:rPr lang="en-US" sz="1200" dirty="0" smtClean="0">
                <a:solidFill>
                  <a:srgbClr val="0000FF"/>
                </a:solidFill>
                <a:effectLst/>
              </a:rPr>
              <a:t>1</a:t>
            </a:r>
            <a:r>
              <a:rPr lang="en-US" sz="1200" dirty="0" smtClean="0"/>
              <a:t>] &lt; box[</a:t>
            </a:r>
            <a:r>
              <a:rPr lang="en-US" sz="1200" dirty="0" smtClean="0">
                <a:solidFill>
                  <a:srgbClr val="0000FF"/>
                </a:solidFill>
                <a:effectLst/>
              </a:rPr>
              <a:t>3</a:t>
            </a:r>
            <a:r>
              <a:rPr lang="en-US" sz="1200" dirty="0" smtClean="0"/>
              <a:t>]:</a:t>
            </a:r>
            <a:br>
              <a:rPr lang="en-US" sz="1200" dirty="0" smtClean="0"/>
            </a:br>
            <a:r>
              <a:rPr lang="en-US" sz="1200" dirty="0" smtClean="0"/>
              <a:t>            </a:t>
            </a:r>
            <a:r>
              <a:rPr lang="en-US" sz="1200" dirty="0" err="1" smtClean="0"/>
              <a:t>g_belongs_to</a:t>
            </a:r>
            <a:r>
              <a:rPr lang="en-US" sz="1200" dirty="0" smtClean="0"/>
              <a:t>[</a:t>
            </a:r>
            <a:r>
              <a:rPr lang="en-US" sz="1200" dirty="0" err="1" smtClean="0"/>
              <a:t>i</a:t>
            </a:r>
            <a:r>
              <a:rPr lang="en-US" sz="1200" dirty="0" smtClean="0"/>
              <a:t>] = j</a:t>
            </a:r>
            <a:br>
              <a:rPr lang="en-US" sz="1200" dirty="0" smtClean="0"/>
            </a:br>
            <a:r>
              <a:rPr lang="en-US" sz="1200" dirty="0" smtClean="0"/>
              <a:t>        j += </a:t>
            </a:r>
            <a:r>
              <a:rPr lang="en-US" sz="1200" dirty="0" smtClean="0">
                <a:solidFill>
                  <a:srgbClr val="0000FF"/>
                </a:solidFill>
                <a:effectLst/>
              </a:rPr>
              <a:t>1</a:t>
            </a:r>
            <a:br>
              <a:rPr lang="en-US" sz="1200" dirty="0" smtClean="0">
                <a:solidFill>
                  <a:srgbClr val="0000FF"/>
                </a:solidFill>
                <a:effectLst/>
              </a:rPr>
            </a:br>
            <a:r>
              <a:rPr lang="en-US" sz="1200" dirty="0" smtClean="0">
                <a:solidFill>
                  <a:srgbClr val="0000FF"/>
                </a:solidFill>
                <a:effectLst/>
              </a:rPr>
              <a:t>    </a:t>
            </a:r>
            <a:r>
              <a:rPr lang="en-US" sz="1200" dirty="0" err="1" smtClean="0"/>
              <a:t>i</a:t>
            </a:r>
            <a:r>
              <a:rPr lang="en-US" sz="1200" dirty="0" smtClean="0"/>
              <a:t> += </a:t>
            </a:r>
            <a:r>
              <a:rPr lang="en-US" sz="1200" dirty="0" smtClean="0">
                <a:solidFill>
                  <a:srgbClr val="0000FF"/>
                </a:solidFill>
                <a:effectLst/>
              </a:rPr>
              <a:t>1</a:t>
            </a:r>
            <a:r>
              <a:rPr lang="en-US" sz="1200" dirty="0" smtClean="0"/>
              <a:t/>
            </a:r>
            <a:br>
              <a:rPr lang="en-US" sz="1200" dirty="0" smtClean="0"/>
            </a:br>
            <a:r>
              <a:rPr lang="en-US" sz="1200" b="1" dirty="0" smtClean="0">
                <a:solidFill>
                  <a:srgbClr val="000080"/>
                </a:solidFill>
                <a:effectLst/>
              </a:rPr>
              <a:t>for </a:t>
            </a:r>
            <a:r>
              <a:rPr lang="en-US" sz="1200" dirty="0" err="1" smtClean="0"/>
              <a:t>i</a:t>
            </a:r>
            <a:r>
              <a:rPr lang="en-US" sz="1200" dirty="0" smtClean="0"/>
              <a:t> </a:t>
            </a:r>
            <a:r>
              <a:rPr lang="en-US" sz="1200" b="1" dirty="0" smtClean="0">
                <a:solidFill>
                  <a:srgbClr val="000080"/>
                </a:solidFill>
                <a:effectLst/>
              </a:rPr>
              <a:t>in </a:t>
            </a:r>
            <a:r>
              <a:rPr lang="en-US" sz="1200" dirty="0" smtClean="0">
                <a:solidFill>
                  <a:srgbClr val="000080"/>
                </a:solidFill>
                <a:effectLst/>
              </a:rPr>
              <a:t>range</a:t>
            </a:r>
            <a:r>
              <a:rPr lang="en-US" sz="1200" dirty="0" smtClean="0"/>
              <a:t>(</a:t>
            </a:r>
            <a:r>
              <a:rPr lang="en-US" sz="1200" dirty="0" err="1" smtClean="0">
                <a:solidFill>
                  <a:srgbClr val="000080"/>
                </a:solidFill>
                <a:effectLst/>
              </a:rPr>
              <a:t>len</a:t>
            </a:r>
            <a:r>
              <a:rPr lang="en-US" sz="1200" dirty="0" smtClean="0"/>
              <a:t>(</a:t>
            </a:r>
            <a:r>
              <a:rPr lang="en-US" sz="1200" dirty="0" err="1" smtClean="0"/>
              <a:t>g_belongs_to</a:t>
            </a:r>
            <a:r>
              <a:rPr lang="en-US" sz="1200" dirty="0" smtClean="0"/>
              <a:t>)):</a:t>
            </a:r>
            <a:br>
              <a:rPr lang="en-US" sz="1200" dirty="0" smtClean="0"/>
            </a:br>
            <a:r>
              <a:rPr lang="en-US" sz="1200" dirty="0" smtClean="0"/>
              <a:t>    </a:t>
            </a:r>
            <a:r>
              <a:rPr lang="en-US" sz="1200" dirty="0" err="1" smtClean="0"/>
              <a:t>g_total_area</a:t>
            </a:r>
            <a:r>
              <a:rPr lang="en-US" sz="1200" dirty="0" smtClean="0"/>
              <a:t>[</a:t>
            </a:r>
            <a:r>
              <a:rPr lang="en-US" sz="1200" dirty="0" err="1" smtClean="0"/>
              <a:t>g_belongs_to</a:t>
            </a:r>
            <a:r>
              <a:rPr lang="en-US" sz="1200" dirty="0" smtClean="0"/>
              <a:t>[</a:t>
            </a:r>
            <a:r>
              <a:rPr lang="en-US" sz="1200" dirty="0" err="1" smtClean="0"/>
              <a:t>i</a:t>
            </a:r>
            <a:r>
              <a:rPr lang="en-US" sz="1200" dirty="0" smtClean="0"/>
              <a:t>]] += </a:t>
            </a:r>
            <a:r>
              <a:rPr lang="en-US" sz="1200" dirty="0" err="1" smtClean="0"/>
              <a:t>g_area</a:t>
            </a:r>
            <a:r>
              <a:rPr lang="en-US" sz="1200" dirty="0" smtClean="0"/>
              <a:t>[</a:t>
            </a:r>
            <a:r>
              <a:rPr lang="en-US" sz="1200" dirty="0" err="1" smtClean="0"/>
              <a:t>i</a:t>
            </a:r>
            <a:r>
              <a:rPr lang="en-US" sz="1200" dirty="0" smtClean="0"/>
              <a:t>]</a:t>
            </a:r>
            <a:br>
              <a:rPr lang="en-US" sz="1200" dirty="0" smtClean="0"/>
            </a:br>
            <a:r>
              <a:rPr lang="en-US" sz="1200" dirty="0" smtClean="0"/>
              <a:t>    </a:t>
            </a:r>
            <a:r>
              <a:rPr lang="en-US" sz="1200" dirty="0" err="1" smtClean="0"/>
              <a:t>g_total_intensity</a:t>
            </a:r>
            <a:r>
              <a:rPr lang="en-US" sz="1200" dirty="0" smtClean="0"/>
              <a:t>[</a:t>
            </a:r>
            <a:r>
              <a:rPr lang="en-US" sz="1200" dirty="0" err="1" smtClean="0"/>
              <a:t>g_belongs_to</a:t>
            </a:r>
            <a:r>
              <a:rPr lang="en-US" sz="1200" dirty="0" smtClean="0"/>
              <a:t>[</a:t>
            </a:r>
            <a:r>
              <a:rPr lang="en-US" sz="1200" dirty="0" err="1" smtClean="0"/>
              <a:t>i</a:t>
            </a:r>
            <a:r>
              <a:rPr lang="en-US" sz="1200" dirty="0" smtClean="0"/>
              <a:t>]] += </a:t>
            </a:r>
            <a:r>
              <a:rPr lang="en-US" sz="1200" dirty="0" err="1" smtClean="0"/>
              <a:t>g_mean_intensity</a:t>
            </a:r>
            <a:r>
              <a:rPr lang="en-US" sz="1200" dirty="0" smtClean="0"/>
              <a:t>[</a:t>
            </a:r>
            <a:r>
              <a:rPr lang="en-US" sz="1200" dirty="0" err="1" smtClean="0"/>
              <a:t>i</a:t>
            </a:r>
            <a:r>
              <a:rPr lang="en-US" sz="1200" dirty="0" smtClean="0"/>
              <a:t>] * </a:t>
            </a:r>
            <a:r>
              <a:rPr lang="en-US" sz="1200" dirty="0" err="1" smtClean="0"/>
              <a:t>g_area</a:t>
            </a:r>
            <a:r>
              <a:rPr lang="en-US" sz="1200" dirty="0" smtClean="0"/>
              <a:t>[</a:t>
            </a:r>
            <a:r>
              <a:rPr lang="en-US" sz="1200" dirty="0" err="1" smtClean="0"/>
              <a:t>i</a:t>
            </a:r>
            <a:r>
              <a:rPr lang="en-US" sz="1200" dirty="0" smtClean="0"/>
              <a:t>]</a:t>
            </a:r>
            <a:endParaRPr lang="en-US" sz="1200" dirty="0"/>
          </a:p>
        </p:txBody>
      </p:sp>
      <p:sp>
        <p:nvSpPr>
          <p:cNvPr id="5" name="TextBox 4"/>
          <p:cNvSpPr txBox="1"/>
          <p:nvPr/>
        </p:nvSpPr>
        <p:spPr>
          <a:xfrm>
            <a:off x="823893" y="567207"/>
            <a:ext cx="11004313" cy="584775"/>
          </a:xfrm>
          <a:prstGeom prst="rect">
            <a:avLst/>
          </a:prstGeom>
          <a:noFill/>
        </p:spPr>
        <p:txBody>
          <a:bodyPr wrap="square" rtlCol="0">
            <a:spAutoFit/>
          </a:bodyPr>
          <a:lstStyle/>
          <a:p>
            <a:r>
              <a:rPr lang="en-US" sz="3200" dirty="0" smtClean="0"/>
              <a:t>Quantify the knob intensity, size in each chromosomal region</a:t>
            </a:r>
            <a:endParaRPr lang="en-US" sz="3200" dirty="0"/>
          </a:p>
        </p:txBody>
      </p:sp>
      <p:grpSp>
        <p:nvGrpSpPr>
          <p:cNvPr id="8" name="Group 7"/>
          <p:cNvGrpSpPr/>
          <p:nvPr/>
        </p:nvGrpSpPr>
        <p:grpSpPr>
          <a:xfrm>
            <a:off x="2103057" y="1303930"/>
            <a:ext cx="2026491" cy="1144522"/>
            <a:chOff x="1336141" y="1200692"/>
            <a:chExt cx="2026491" cy="1144522"/>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0500" t="11636" r="73076" b="63133"/>
            <a:stretch/>
          </p:blipFill>
          <p:spPr>
            <a:xfrm>
              <a:off x="1336141" y="1200692"/>
              <a:ext cx="686316" cy="1142473"/>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9958" t="38401" r="58923" b="35776"/>
            <a:stretch/>
          </p:blipFill>
          <p:spPr>
            <a:xfrm>
              <a:off x="2291844" y="1291251"/>
              <a:ext cx="1070788" cy="1053963"/>
            </a:xfrm>
            <a:prstGeom prst="rect">
              <a:avLst/>
            </a:prstGeom>
          </p:spPr>
        </p:pic>
      </p:gr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962" t="11636" r="12267" b="10528"/>
          <a:stretch/>
        </p:blipFill>
        <p:spPr>
          <a:xfrm>
            <a:off x="6104857" y="3932808"/>
            <a:ext cx="5006911" cy="204492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93" y="2837793"/>
            <a:ext cx="4834257" cy="3765376"/>
          </a:xfrm>
          <a:prstGeom prst="rect">
            <a:avLst/>
          </a:prstGeom>
        </p:spPr>
      </p:pic>
      <p:sp>
        <p:nvSpPr>
          <p:cNvPr id="12" name="Rounded Rectangle 11"/>
          <p:cNvSpPr/>
          <p:nvPr/>
        </p:nvSpPr>
        <p:spPr>
          <a:xfrm>
            <a:off x="1860331" y="5549462"/>
            <a:ext cx="504497" cy="8565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flipH="1">
            <a:off x="2742075" y="5494153"/>
            <a:ext cx="257582" cy="911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4" name="Rounded Rectangle 13"/>
          <p:cNvSpPr/>
          <p:nvPr/>
        </p:nvSpPr>
        <p:spPr>
          <a:xfrm flipH="1">
            <a:off x="4129548" y="5494153"/>
            <a:ext cx="270801" cy="911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6" name="Rounded Rectangle 15"/>
          <p:cNvSpPr/>
          <p:nvPr/>
        </p:nvSpPr>
        <p:spPr>
          <a:xfrm flipH="1">
            <a:off x="3067901" y="5504659"/>
            <a:ext cx="257582" cy="911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7" name="Rounded Rectangle 16"/>
          <p:cNvSpPr/>
          <p:nvPr/>
        </p:nvSpPr>
        <p:spPr>
          <a:xfrm flipH="1">
            <a:off x="3425259" y="5499399"/>
            <a:ext cx="257582" cy="9118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6702" t="11052" r="12467" b="12157"/>
          <a:stretch/>
        </p:blipFill>
        <p:spPr>
          <a:xfrm>
            <a:off x="6104857" y="1626817"/>
            <a:ext cx="5028807" cy="2006874"/>
          </a:xfrm>
          <a:prstGeom prst="rect">
            <a:avLst/>
          </a:prstGeom>
        </p:spPr>
      </p:pic>
      <p:sp>
        <p:nvSpPr>
          <p:cNvPr id="18" name="Rounded Rectangle 17"/>
          <p:cNvSpPr/>
          <p:nvPr/>
        </p:nvSpPr>
        <p:spPr>
          <a:xfrm>
            <a:off x="7576332" y="5269446"/>
            <a:ext cx="1246392" cy="8840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6059878" y="4592805"/>
            <a:ext cx="641932" cy="755047"/>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0" name="Rounded Rectangle 19"/>
          <p:cNvSpPr/>
          <p:nvPr/>
        </p:nvSpPr>
        <p:spPr>
          <a:xfrm flipH="1">
            <a:off x="6788813" y="3866856"/>
            <a:ext cx="641932" cy="755047"/>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 name="Rounded Rectangle 20"/>
          <p:cNvSpPr/>
          <p:nvPr/>
        </p:nvSpPr>
        <p:spPr>
          <a:xfrm flipH="1">
            <a:off x="8976178" y="4577749"/>
            <a:ext cx="528673" cy="691698"/>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2" name="Rounded Rectangle 21"/>
          <p:cNvSpPr/>
          <p:nvPr/>
        </p:nvSpPr>
        <p:spPr>
          <a:xfrm flipH="1">
            <a:off x="7502561" y="4592805"/>
            <a:ext cx="672586" cy="691698"/>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3" name="Rounded Rectangle 22"/>
          <p:cNvSpPr/>
          <p:nvPr/>
        </p:nvSpPr>
        <p:spPr>
          <a:xfrm flipH="1">
            <a:off x="1539299" y="5504659"/>
            <a:ext cx="252788" cy="9013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4" name="Rounded Rectangle 23"/>
          <p:cNvSpPr/>
          <p:nvPr/>
        </p:nvSpPr>
        <p:spPr>
          <a:xfrm flipH="1">
            <a:off x="4328980" y="5499406"/>
            <a:ext cx="252788" cy="9013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5" name="Rounded Rectangle 24"/>
          <p:cNvSpPr/>
          <p:nvPr/>
        </p:nvSpPr>
        <p:spPr>
          <a:xfrm flipH="1">
            <a:off x="6089929" y="5288642"/>
            <a:ext cx="641932" cy="755047"/>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6" name="Rounded Rectangle 25"/>
          <p:cNvSpPr/>
          <p:nvPr/>
        </p:nvSpPr>
        <p:spPr>
          <a:xfrm flipH="1">
            <a:off x="7546308" y="3897449"/>
            <a:ext cx="641932" cy="755047"/>
          </a:xfrm>
          <a:prstGeom prst="roundRect">
            <a:avLst>
              <a:gd name="adj" fmla="val 18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7" name="Rounded Rectangle 26"/>
          <p:cNvSpPr/>
          <p:nvPr/>
        </p:nvSpPr>
        <p:spPr>
          <a:xfrm>
            <a:off x="2241469" y="5544209"/>
            <a:ext cx="373707" cy="867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9009341" y="5263066"/>
            <a:ext cx="1246392" cy="8840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36" presetID="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56" presetID="1"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049" t="10362" r="31774" b="11252"/>
          <a:stretch/>
        </p:blipFill>
        <p:spPr>
          <a:xfrm>
            <a:off x="972997" y="1682405"/>
            <a:ext cx="5029201" cy="2309127"/>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9620" t="-762" r="6215" b="14093"/>
          <a:stretch/>
        </p:blipFill>
        <p:spPr>
          <a:xfrm>
            <a:off x="1079516" y="4291780"/>
            <a:ext cx="4816953" cy="2014056"/>
          </a:xfrm>
          <a:prstGeom prst="rect">
            <a:avLst/>
          </a:prstGeom>
        </p:spPr>
      </p:pic>
      <p:sp>
        <p:nvSpPr>
          <p:cNvPr id="4" name="Rectangle 3"/>
          <p:cNvSpPr/>
          <p:nvPr/>
        </p:nvSpPr>
        <p:spPr>
          <a:xfrm>
            <a:off x="6360954" y="2520184"/>
            <a:ext cx="5585239" cy="3046988"/>
          </a:xfrm>
          <a:prstGeom prst="rect">
            <a:avLst/>
          </a:prstGeom>
        </p:spPr>
        <p:txBody>
          <a:bodyPr wrap="square">
            <a:spAutoFit/>
          </a:bodyPr>
          <a:lstStyle/>
          <a:p>
            <a:r>
              <a:rPr lang="en-US" sz="1200" i="1" dirty="0" smtClean="0">
                <a:solidFill>
                  <a:srgbClr val="808080"/>
                </a:solidFill>
                <a:effectLst/>
              </a:rPr>
              <a:t># Label the binary </a:t>
            </a:r>
            <a:r>
              <a:rPr lang="en-US" sz="1200" i="1" dirty="0" smtClean="0">
                <a:solidFill>
                  <a:srgbClr val="808080"/>
                </a:solidFill>
              </a:rPr>
              <a:t>image of rotated region, and slice the labelled region with </a:t>
            </a:r>
            <a:r>
              <a:rPr lang="en-US" sz="1200" i="1" dirty="0" err="1" smtClean="0">
                <a:solidFill>
                  <a:srgbClr val="808080"/>
                </a:solidFill>
              </a:rPr>
              <a:t>bbox</a:t>
            </a:r>
            <a:r>
              <a:rPr lang="en-US" sz="1200" i="1" dirty="0" smtClean="0">
                <a:solidFill>
                  <a:srgbClr val="808080"/>
                </a:solidFill>
              </a:rPr>
              <a:t>  </a:t>
            </a:r>
            <a:r>
              <a:rPr lang="en-US" sz="1200" i="1" dirty="0" smtClean="0">
                <a:solidFill>
                  <a:srgbClr val="808080"/>
                </a:solidFill>
                <a:effectLst/>
              </a:rPr>
              <a:t> </a:t>
            </a:r>
            <a:br>
              <a:rPr lang="en-US" sz="1200" i="1" dirty="0" smtClean="0">
                <a:solidFill>
                  <a:srgbClr val="808080"/>
                </a:solidFill>
                <a:effectLst/>
              </a:rPr>
            </a:br>
            <a:r>
              <a:rPr lang="en-US" sz="1200" i="1" dirty="0" smtClean="0">
                <a:solidFill>
                  <a:srgbClr val="808080"/>
                </a:solidFill>
                <a:effectLst/>
              </a:rPr>
              <a:t>        </a:t>
            </a:r>
            <a:r>
              <a:rPr lang="en-US" sz="1200" dirty="0" err="1" smtClean="0"/>
              <a:t>rtbw</a:t>
            </a:r>
            <a:r>
              <a:rPr lang="en-US" sz="1200" dirty="0" smtClean="0"/>
              <a:t> = </a:t>
            </a:r>
            <a:r>
              <a:rPr lang="mr-IN" sz="1200" dirty="0" err="1" smtClean="0"/>
              <a:t>np.zeros</a:t>
            </a:r>
            <a:r>
              <a:rPr lang="mr-IN" sz="1200" dirty="0" smtClean="0"/>
              <a:t>((</a:t>
            </a:r>
            <a:r>
              <a:rPr lang="mr-IN" sz="1200" dirty="0" err="1" smtClean="0"/>
              <a:t>rtimg</a:t>
            </a:r>
            <a:r>
              <a:rPr lang="mr-IN" sz="1200" dirty="0" smtClean="0"/>
              <a:t>[:, :, </a:t>
            </a:r>
            <a:r>
              <a:rPr lang="mr-IN" sz="1200" dirty="0"/>
              <a:t>0</a:t>
            </a:r>
            <a:r>
              <a:rPr lang="mr-IN" sz="1200" dirty="0" smtClean="0"/>
              <a:t>].</a:t>
            </a:r>
            <a:r>
              <a:rPr lang="mr-IN" sz="1200" dirty="0" err="1" smtClean="0"/>
              <a:t>shape</a:t>
            </a:r>
            <a:r>
              <a:rPr lang="mr-IN" sz="1200" dirty="0" smtClean="0"/>
              <a:t>[</a:t>
            </a:r>
            <a:r>
              <a:rPr lang="mr-IN" sz="1200" dirty="0"/>
              <a:t>0</a:t>
            </a:r>
            <a:r>
              <a:rPr lang="mr-IN" sz="1200" dirty="0" smtClean="0"/>
              <a:t>],</a:t>
            </a:r>
            <a:r>
              <a:rPr lang="mr-IN" sz="1200" dirty="0" err="1" smtClean="0"/>
              <a:t>rtimg</a:t>
            </a:r>
            <a:r>
              <a:rPr lang="mr-IN" sz="1200" dirty="0" smtClean="0"/>
              <a:t>[:, :, </a:t>
            </a:r>
            <a:r>
              <a:rPr lang="mr-IN" sz="1200" dirty="0"/>
              <a:t>0</a:t>
            </a:r>
            <a:r>
              <a:rPr lang="mr-IN" sz="1200" dirty="0" smtClean="0"/>
              <a:t>].</a:t>
            </a:r>
            <a:r>
              <a:rPr lang="mr-IN" sz="1200" dirty="0" err="1" smtClean="0"/>
              <a:t>shape</a:t>
            </a:r>
            <a:r>
              <a:rPr lang="mr-IN" sz="1200" dirty="0" smtClean="0"/>
              <a:t>[</a:t>
            </a:r>
            <a:r>
              <a:rPr lang="mr-IN" sz="1200" dirty="0"/>
              <a:t>1</a:t>
            </a:r>
            <a:r>
              <a:rPr lang="mr-IN" sz="1200" dirty="0" smtClean="0"/>
              <a:t>]), </a:t>
            </a:r>
            <a:r>
              <a:rPr lang="mr-IN" sz="1200" dirty="0" err="1"/>
              <a:t>dtype</a:t>
            </a:r>
            <a:r>
              <a:rPr lang="mr-IN" sz="1200" dirty="0" smtClean="0"/>
              <a:t>=</a:t>
            </a:r>
            <a:r>
              <a:rPr lang="mr-IN" sz="1200" dirty="0" err="1"/>
              <a:t>int</a:t>
            </a:r>
            <a:r>
              <a:rPr lang="mr-IN" sz="1200" dirty="0" smtClean="0"/>
              <a:t>)</a:t>
            </a:r>
            <a:endParaRPr lang="en-US" sz="1200" dirty="0" smtClean="0"/>
          </a:p>
          <a:p>
            <a:r>
              <a:rPr lang="en-US" sz="1200" dirty="0" smtClean="0"/>
              <a:t>        </a:t>
            </a:r>
            <a:r>
              <a:rPr lang="en-US" sz="1200" dirty="0" err="1" smtClean="0"/>
              <a:t>rtbw</a:t>
            </a:r>
            <a:r>
              <a:rPr lang="en-US" sz="1200" dirty="0" smtClean="0"/>
              <a:t> = </a:t>
            </a:r>
            <a:r>
              <a:rPr lang="pt-BR" sz="1200" dirty="0" err="1" smtClean="0"/>
              <a:t>rtimg</a:t>
            </a:r>
            <a:r>
              <a:rPr lang="pt-BR" sz="1200" dirty="0" smtClean="0"/>
              <a:t>[:, :, </a:t>
            </a:r>
            <a:r>
              <a:rPr lang="pt-BR" sz="1200" dirty="0"/>
              <a:t>0</a:t>
            </a:r>
            <a:r>
              <a:rPr lang="pt-BR" sz="1200" dirty="0" smtClean="0"/>
              <a:t>] + </a:t>
            </a:r>
            <a:r>
              <a:rPr lang="pt-BR" sz="1200" dirty="0" err="1" smtClean="0"/>
              <a:t>rtimg</a:t>
            </a:r>
            <a:r>
              <a:rPr lang="pt-BR" sz="1200" dirty="0" smtClean="0"/>
              <a:t>[:, :, </a:t>
            </a:r>
            <a:r>
              <a:rPr lang="pt-BR" sz="1200" dirty="0"/>
              <a:t>1</a:t>
            </a:r>
            <a:r>
              <a:rPr lang="pt-BR" sz="1200" dirty="0" smtClean="0"/>
              <a:t>] + </a:t>
            </a:r>
            <a:r>
              <a:rPr lang="pt-BR" sz="1200" dirty="0" err="1" smtClean="0"/>
              <a:t>rtimg</a:t>
            </a:r>
            <a:r>
              <a:rPr lang="pt-BR" sz="1200" dirty="0" smtClean="0"/>
              <a:t>[:, :, </a:t>
            </a:r>
            <a:r>
              <a:rPr lang="pt-BR" sz="1200" dirty="0"/>
              <a:t>2</a:t>
            </a:r>
            <a:r>
              <a:rPr lang="pt-BR" sz="1200" dirty="0" smtClean="0"/>
              <a:t>]</a:t>
            </a:r>
          </a:p>
          <a:p>
            <a:r>
              <a:rPr lang="en-US" sz="1200" dirty="0" smtClean="0"/>
              <a:t>        </a:t>
            </a:r>
            <a:r>
              <a:rPr lang="en-US" sz="1200" dirty="0" err="1" smtClean="0"/>
              <a:t>rtbw</a:t>
            </a:r>
            <a:r>
              <a:rPr lang="en-US" sz="1200" dirty="0" smtClean="0"/>
              <a:t>[</a:t>
            </a:r>
            <a:r>
              <a:rPr lang="en-US" sz="1200" dirty="0" err="1" smtClean="0"/>
              <a:t>rtbw</a:t>
            </a:r>
            <a:r>
              <a:rPr lang="en-US" sz="1200" dirty="0" smtClean="0"/>
              <a:t> &gt; </a:t>
            </a:r>
            <a:r>
              <a:rPr lang="en-US" sz="1200" dirty="0" smtClean="0">
                <a:solidFill>
                  <a:srgbClr val="0000FF"/>
                </a:solidFill>
                <a:effectLst/>
              </a:rPr>
              <a:t>1</a:t>
            </a:r>
            <a:r>
              <a:rPr lang="en-US" sz="1200" dirty="0" smtClean="0"/>
              <a:t>] = </a:t>
            </a:r>
            <a:r>
              <a:rPr lang="en-US" sz="1200" dirty="0" smtClean="0">
                <a:solidFill>
                  <a:srgbClr val="0000FF"/>
                </a:solidFill>
                <a:effectLst/>
              </a:rPr>
              <a:t>1</a:t>
            </a:r>
            <a:br>
              <a:rPr lang="en-US" sz="1200" dirty="0" smtClean="0">
                <a:solidFill>
                  <a:srgbClr val="0000FF"/>
                </a:solidFill>
                <a:effectLst/>
              </a:rPr>
            </a:br>
            <a:r>
              <a:rPr lang="en-US" sz="1200" dirty="0" smtClean="0">
                <a:solidFill>
                  <a:srgbClr val="0000FF"/>
                </a:solidFill>
                <a:effectLst/>
              </a:rPr>
              <a:t>        </a:t>
            </a:r>
            <a:r>
              <a:rPr lang="en-US" sz="1200" dirty="0" err="1" smtClean="0"/>
              <a:t>rtbw_label</a:t>
            </a:r>
            <a:r>
              <a:rPr lang="en-US" sz="1200" dirty="0" smtClean="0"/>
              <a:t> = label(</a:t>
            </a:r>
            <a:r>
              <a:rPr lang="en-US" sz="1200" dirty="0" err="1" smtClean="0"/>
              <a:t>rtbw</a:t>
            </a:r>
            <a:r>
              <a:rPr lang="en-US" sz="1200" dirty="0" smtClean="0"/>
              <a:t>)</a:t>
            </a:r>
            <a:br>
              <a:rPr lang="en-US" sz="1200" dirty="0" smtClean="0"/>
            </a:br>
            <a:r>
              <a:rPr lang="en-US" sz="1200" dirty="0" smtClean="0"/>
              <a:t>        </a:t>
            </a:r>
            <a:r>
              <a:rPr lang="en-US" sz="1200" dirty="0" err="1" smtClean="0"/>
              <a:t>rtbw_regions</a:t>
            </a:r>
            <a:r>
              <a:rPr lang="en-US" sz="1200" dirty="0" smtClean="0"/>
              <a:t> = </a:t>
            </a:r>
            <a:r>
              <a:rPr lang="en-US" sz="1200" dirty="0" err="1" smtClean="0"/>
              <a:t>regionprops</a:t>
            </a:r>
            <a:r>
              <a:rPr lang="en-US" sz="1200" dirty="0" smtClean="0"/>
              <a:t>(</a:t>
            </a:r>
            <a:r>
              <a:rPr lang="en-US" sz="1200" dirty="0" err="1" smtClean="0"/>
              <a:t>rtbw_label</a:t>
            </a:r>
            <a:r>
              <a:rPr lang="en-US" sz="1200" dirty="0" smtClean="0"/>
              <a:t>)</a:t>
            </a:r>
            <a:br>
              <a:rPr lang="en-US" sz="1200" dirty="0" smtClean="0"/>
            </a:br>
            <a:r>
              <a:rPr lang="en-US" sz="1200" dirty="0" smtClean="0"/>
              <a:t>        </a:t>
            </a:r>
            <a:r>
              <a:rPr lang="en-US" sz="1200" dirty="0" err="1" smtClean="0"/>
              <a:t>max_area</a:t>
            </a:r>
            <a:r>
              <a:rPr lang="en-US" sz="1200" dirty="0" smtClean="0"/>
              <a:t> = </a:t>
            </a:r>
            <a:r>
              <a:rPr lang="en-US" sz="1200" dirty="0" smtClean="0">
                <a:solidFill>
                  <a:srgbClr val="0000FF"/>
                </a:solidFill>
                <a:effectLst/>
              </a:rPr>
              <a:t>0.</a:t>
            </a:r>
            <a:br>
              <a:rPr lang="en-US" sz="1200" dirty="0" smtClean="0">
                <a:solidFill>
                  <a:srgbClr val="0000FF"/>
                </a:solidFill>
                <a:effectLst/>
              </a:rPr>
            </a:br>
            <a:r>
              <a:rPr lang="en-US" sz="1200" dirty="0" smtClean="0">
                <a:solidFill>
                  <a:srgbClr val="0000FF"/>
                </a:solidFill>
                <a:effectLst/>
              </a:rPr>
              <a:t>        </a:t>
            </a:r>
            <a:r>
              <a:rPr lang="en-US" sz="1200" dirty="0" err="1" smtClean="0"/>
              <a:t>max_index</a:t>
            </a:r>
            <a:r>
              <a:rPr lang="en-US" sz="1200" dirty="0" smtClean="0"/>
              <a:t> = </a:t>
            </a:r>
            <a:r>
              <a:rPr lang="en-US" sz="1200" dirty="0" smtClean="0">
                <a:solidFill>
                  <a:srgbClr val="0000FF"/>
                </a:solidFill>
                <a:effectLst/>
              </a:rPr>
              <a:t>0</a:t>
            </a:r>
            <a:br>
              <a:rPr lang="en-US" sz="1200" dirty="0" smtClean="0">
                <a:solidFill>
                  <a:srgbClr val="0000FF"/>
                </a:solidFill>
                <a:effectLst/>
              </a:rPr>
            </a:br>
            <a:r>
              <a:rPr lang="en-US" sz="1200" dirty="0" smtClean="0">
                <a:solidFill>
                  <a:srgbClr val="0000FF"/>
                </a:solidFill>
                <a:effectLst/>
              </a:rPr>
              <a:t>        </a:t>
            </a:r>
            <a:r>
              <a:rPr lang="en-US" sz="1200" b="1" dirty="0" smtClean="0">
                <a:solidFill>
                  <a:srgbClr val="000080"/>
                </a:solidFill>
                <a:effectLst/>
              </a:rPr>
              <a:t>for </a:t>
            </a:r>
            <a:r>
              <a:rPr lang="en-US" sz="1200" dirty="0" err="1" smtClean="0"/>
              <a:t>i,rt_region</a:t>
            </a:r>
            <a:r>
              <a:rPr lang="en-US" sz="1200" dirty="0" smtClean="0"/>
              <a:t> </a:t>
            </a:r>
            <a:r>
              <a:rPr lang="en-US" sz="1200" b="1" dirty="0" smtClean="0">
                <a:solidFill>
                  <a:srgbClr val="000080"/>
                </a:solidFill>
                <a:effectLst/>
              </a:rPr>
              <a:t>in </a:t>
            </a:r>
            <a:r>
              <a:rPr lang="en-US" sz="1200" dirty="0" smtClean="0">
                <a:solidFill>
                  <a:srgbClr val="000080"/>
                </a:solidFill>
                <a:effectLst/>
              </a:rPr>
              <a:t>enumerate</a:t>
            </a:r>
            <a:r>
              <a:rPr lang="en-US" sz="1200" dirty="0" smtClean="0"/>
              <a:t>(</a:t>
            </a:r>
            <a:r>
              <a:rPr lang="en-US" sz="1200" dirty="0" err="1" smtClean="0"/>
              <a:t>rtbw_regions</a:t>
            </a:r>
            <a:r>
              <a:rPr lang="en-US" sz="1200" dirty="0" smtClean="0"/>
              <a:t>):</a:t>
            </a:r>
            <a:br>
              <a:rPr lang="en-US" sz="1200" dirty="0" smtClean="0"/>
            </a:br>
            <a:r>
              <a:rPr lang="en-US" sz="1200" dirty="0" smtClean="0"/>
              <a:t>            </a:t>
            </a:r>
            <a:r>
              <a:rPr lang="en-US" sz="1200" b="1" dirty="0" smtClean="0">
                <a:solidFill>
                  <a:srgbClr val="000080"/>
                </a:solidFill>
                <a:effectLst/>
              </a:rPr>
              <a:t>if </a:t>
            </a:r>
            <a:r>
              <a:rPr lang="en-US" sz="1200" dirty="0" err="1" smtClean="0"/>
              <a:t>rt_region.area</a:t>
            </a:r>
            <a:r>
              <a:rPr lang="en-US" sz="1200" dirty="0" smtClean="0"/>
              <a:t> &gt; </a:t>
            </a:r>
            <a:r>
              <a:rPr lang="en-US" sz="1200" dirty="0" err="1" smtClean="0"/>
              <a:t>max_area</a:t>
            </a:r>
            <a:r>
              <a:rPr lang="en-US" sz="1200" dirty="0" smtClean="0"/>
              <a:t>:</a:t>
            </a:r>
            <a:br>
              <a:rPr lang="en-US" sz="1200" dirty="0" smtClean="0"/>
            </a:br>
            <a:r>
              <a:rPr lang="en-US" sz="1200" dirty="0" smtClean="0"/>
              <a:t>                </a:t>
            </a:r>
            <a:r>
              <a:rPr lang="en-US" sz="1200" dirty="0" err="1" smtClean="0"/>
              <a:t>max_index</a:t>
            </a:r>
            <a:r>
              <a:rPr lang="en-US" sz="1200" dirty="0" smtClean="0"/>
              <a:t> = </a:t>
            </a:r>
            <a:r>
              <a:rPr lang="en-US" sz="1200" dirty="0" err="1" smtClean="0"/>
              <a:t>i</a:t>
            </a:r>
            <a:r>
              <a:rPr lang="en-US" sz="1200" dirty="0" smtClean="0"/>
              <a:t/>
            </a:r>
            <a:br>
              <a:rPr lang="en-US" sz="1200" dirty="0" smtClean="0"/>
            </a:br>
            <a:r>
              <a:rPr lang="en-US" sz="1200" dirty="0" smtClean="0"/>
              <a:t>                </a:t>
            </a:r>
            <a:r>
              <a:rPr lang="en-US" sz="1200" dirty="0" err="1" smtClean="0"/>
              <a:t>max_area</a:t>
            </a:r>
            <a:r>
              <a:rPr lang="en-US" sz="1200" dirty="0" smtClean="0"/>
              <a:t> = </a:t>
            </a:r>
            <a:r>
              <a:rPr lang="en-US" sz="1200" dirty="0" err="1" smtClean="0"/>
              <a:t>rt_region.area</a:t>
            </a:r>
            <a:r>
              <a:rPr lang="en-US" sz="1200" dirty="0" smtClean="0"/>
              <a:t/>
            </a:r>
            <a:br>
              <a:rPr lang="en-US" sz="1200" dirty="0" smtClean="0"/>
            </a:br>
            <a:r>
              <a:rPr lang="en-US" sz="1200" dirty="0" smtClean="0"/>
              <a:t>        </a:t>
            </a:r>
            <a:r>
              <a:rPr lang="en-US" sz="1200" dirty="0" err="1" smtClean="0"/>
              <a:t>max_region</a:t>
            </a:r>
            <a:r>
              <a:rPr lang="en-US" sz="1200" dirty="0" smtClean="0"/>
              <a:t> = </a:t>
            </a:r>
            <a:r>
              <a:rPr lang="en-US" sz="1200" dirty="0" err="1" smtClean="0"/>
              <a:t>rtbw_regions</a:t>
            </a:r>
            <a:r>
              <a:rPr lang="en-US" sz="1200" dirty="0" smtClean="0"/>
              <a:t>[</a:t>
            </a:r>
            <a:r>
              <a:rPr lang="en-US" sz="1200" dirty="0" err="1" smtClean="0"/>
              <a:t>max_index</a:t>
            </a:r>
            <a:r>
              <a:rPr lang="en-US" sz="1200" dirty="0" smtClean="0"/>
              <a:t>]      </a:t>
            </a:r>
            <a:r>
              <a:rPr lang="en-US" sz="1200" dirty="0" err="1" smtClean="0"/>
              <a:t>regions_sliced.append</a:t>
            </a:r>
            <a:r>
              <a:rPr lang="en-US" sz="1200" dirty="0" smtClean="0"/>
              <a:t>(</a:t>
            </a:r>
            <a:r>
              <a:rPr lang="en-US" sz="1200" dirty="0" err="1" smtClean="0"/>
              <a:t>rtimg</a:t>
            </a:r>
            <a:r>
              <a:rPr lang="en-US" sz="1200" dirty="0" smtClean="0"/>
              <a:t>[</a:t>
            </a:r>
            <a:r>
              <a:rPr lang="en-US" sz="1200" dirty="0" err="1" smtClean="0"/>
              <a:t>max_region.bbox</a:t>
            </a:r>
            <a:r>
              <a:rPr lang="en-US" sz="1200" dirty="0" smtClean="0"/>
              <a:t>[</a:t>
            </a:r>
            <a:r>
              <a:rPr lang="en-US" sz="1200" dirty="0" smtClean="0">
                <a:solidFill>
                  <a:srgbClr val="0000FF"/>
                </a:solidFill>
                <a:effectLst/>
              </a:rPr>
              <a:t>0</a:t>
            </a:r>
            <a:r>
              <a:rPr lang="en-US" sz="1200" dirty="0" smtClean="0"/>
              <a:t>]:</a:t>
            </a:r>
            <a:r>
              <a:rPr lang="en-US" sz="1200" dirty="0" err="1" smtClean="0"/>
              <a:t>max_region.bbox</a:t>
            </a:r>
            <a:r>
              <a:rPr lang="en-US" sz="1200" dirty="0" smtClean="0"/>
              <a:t>[</a:t>
            </a:r>
            <a:r>
              <a:rPr lang="en-US" sz="1200" dirty="0" smtClean="0">
                <a:solidFill>
                  <a:srgbClr val="0000FF"/>
                </a:solidFill>
                <a:effectLst/>
              </a:rPr>
              <a:t>2</a:t>
            </a:r>
            <a:r>
              <a:rPr lang="en-US" sz="1200" dirty="0" smtClean="0"/>
              <a:t>],</a:t>
            </a:r>
            <a:r>
              <a:rPr lang="en-US" sz="1200" dirty="0" err="1" smtClean="0"/>
              <a:t>max_region.bbox</a:t>
            </a:r>
            <a:r>
              <a:rPr lang="en-US" sz="1200" dirty="0" smtClean="0"/>
              <a:t>[</a:t>
            </a:r>
            <a:r>
              <a:rPr lang="en-US" sz="1200" dirty="0" smtClean="0">
                <a:solidFill>
                  <a:srgbClr val="0000FF"/>
                </a:solidFill>
                <a:effectLst/>
              </a:rPr>
              <a:t>1</a:t>
            </a:r>
            <a:r>
              <a:rPr lang="en-US" sz="1200" dirty="0" smtClean="0"/>
              <a:t>]:</a:t>
            </a:r>
            <a:r>
              <a:rPr lang="en-US" sz="1200" dirty="0" err="1" smtClean="0"/>
              <a:t>max_region.bbox</a:t>
            </a:r>
            <a:r>
              <a:rPr lang="en-US" sz="1200" dirty="0" smtClean="0"/>
              <a:t>[</a:t>
            </a:r>
            <a:r>
              <a:rPr lang="en-US" sz="1200" dirty="0" smtClean="0">
                <a:solidFill>
                  <a:srgbClr val="0000FF"/>
                </a:solidFill>
                <a:effectLst/>
              </a:rPr>
              <a:t>3</a:t>
            </a:r>
            <a:r>
              <a:rPr lang="en-US" sz="1200" dirty="0" smtClean="0"/>
              <a:t>]])</a:t>
            </a:r>
            <a:br>
              <a:rPr lang="en-US" sz="1200" dirty="0" smtClean="0"/>
            </a:br>
            <a:r>
              <a:rPr lang="en-US" sz="1200" dirty="0" smtClean="0"/>
              <a:t>        </a:t>
            </a:r>
            <a:r>
              <a:rPr lang="en-US" sz="1200" dirty="0" err="1" smtClean="0"/>
              <a:t>regions_sliced_widths.append</a:t>
            </a:r>
            <a:r>
              <a:rPr lang="en-US" sz="1200" dirty="0" smtClean="0"/>
              <a:t>(</a:t>
            </a:r>
            <a:r>
              <a:rPr lang="en-US" sz="1200" dirty="0" err="1" smtClean="0"/>
              <a:t>max_region.bbox</a:t>
            </a:r>
            <a:r>
              <a:rPr lang="en-US" sz="1200" dirty="0" smtClean="0"/>
              <a:t>[</a:t>
            </a:r>
            <a:r>
              <a:rPr lang="en-US" sz="1200" dirty="0" smtClean="0">
                <a:solidFill>
                  <a:srgbClr val="0000FF"/>
                </a:solidFill>
                <a:effectLst/>
              </a:rPr>
              <a:t>3</a:t>
            </a:r>
            <a:r>
              <a:rPr lang="en-US" sz="1200" dirty="0" smtClean="0"/>
              <a:t>] - </a:t>
            </a:r>
            <a:r>
              <a:rPr lang="en-US" sz="1200" dirty="0" err="1" smtClean="0"/>
              <a:t>max_region.bbox</a:t>
            </a:r>
            <a:r>
              <a:rPr lang="en-US" sz="1200" dirty="0" smtClean="0"/>
              <a:t>[</a:t>
            </a:r>
            <a:r>
              <a:rPr lang="en-US" sz="1200" dirty="0" smtClean="0">
                <a:solidFill>
                  <a:srgbClr val="0000FF"/>
                </a:solidFill>
                <a:effectLst/>
              </a:rPr>
              <a:t>1</a:t>
            </a:r>
            <a:r>
              <a:rPr lang="en-US" sz="1200" dirty="0" smtClean="0"/>
              <a:t>])</a:t>
            </a:r>
            <a:endParaRPr lang="en-US" sz="1200" dirty="0"/>
          </a:p>
        </p:txBody>
      </p:sp>
      <p:sp>
        <p:nvSpPr>
          <p:cNvPr id="5" name="TextBox 4"/>
          <p:cNvSpPr txBox="1"/>
          <p:nvPr/>
        </p:nvSpPr>
        <p:spPr>
          <a:xfrm>
            <a:off x="1262927" y="493360"/>
            <a:ext cx="7688179" cy="523220"/>
          </a:xfrm>
          <a:prstGeom prst="rect">
            <a:avLst/>
          </a:prstGeom>
          <a:noFill/>
        </p:spPr>
        <p:txBody>
          <a:bodyPr wrap="square" rtlCol="0">
            <a:spAutoFit/>
          </a:bodyPr>
          <a:lstStyle/>
          <a:p>
            <a:r>
              <a:rPr lang="en-US" sz="2800" dirty="0" smtClean="0"/>
              <a:t>Rotate each chromosomal region </a:t>
            </a:r>
            <a:endParaRPr lang="en-US" sz="2800" dirty="0"/>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6702" t="11052" r="12467" b="12157"/>
          <a:stretch/>
        </p:blipFill>
        <p:spPr>
          <a:xfrm>
            <a:off x="972997" y="1382157"/>
            <a:ext cx="5028807" cy="2006874"/>
          </a:xfrm>
          <a:prstGeom prst="rect">
            <a:avLst/>
          </a:prstGeom>
        </p:spPr>
      </p:pic>
      <p:sp>
        <p:nvSpPr>
          <p:cNvPr id="7" name="Rectangle 6"/>
          <p:cNvSpPr/>
          <p:nvPr/>
        </p:nvSpPr>
        <p:spPr>
          <a:xfrm>
            <a:off x="6360954" y="1470926"/>
            <a:ext cx="6096000" cy="1107996"/>
          </a:xfrm>
          <a:prstGeom prst="rect">
            <a:avLst/>
          </a:prstGeom>
        </p:spPr>
        <p:txBody>
          <a:bodyPr>
            <a:spAutoFit/>
          </a:bodyPr>
          <a:lstStyle/>
          <a:p>
            <a:r>
              <a:rPr lang="en-US" sz="1200" b="1" dirty="0"/>
              <a:t>from </a:t>
            </a:r>
            <a:r>
              <a:rPr lang="en-US" sz="1200" dirty="0" err="1"/>
              <a:t>skimage.transform</a:t>
            </a:r>
            <a:r>
              <a:rPr lang="en-US" sz="1200" dirty="0"/>
              <a:t> </a:t>
            </a:r>
            <a:r>
              <a:rPr lang="en-US" sz="1200" b="1" dirty="0"/>
              <a:t>import </a:t>
            </a:r>
            <a:r>
              <a:rPr lang="en-US" sz="1200" dirty="0" smtClean="0"/>
              <a:t>rotate</a:t>
            </a:r>
            <a:endParaRPr lang="en-US" sz="1200" i="1" dirty="0" smtClean="0">
              <a:solidFill>
                <a:srgbClr val="808080"/>
              </a:solidFill>
              <a:effectLst/>
            </a:endParaRPr>
          </a:p>
          <a:p>
            <a:r>
              <a:rPr lang="en-US" sz="1200" i="1" dirty="0" smtClean="0">
                <a:solidFill>
                  <a:srgbClr val="808080"/>
                </a:solidFill>
                <a:effectLst/>
              </a:rPr>
              <a:t># Rotate the chromosomes in </a:t>
            </a:r>
            <a:r>
              <a:rPr lang="en-US" sz="1200" i="1" dirty="0" err="1" smtClean="0">
                <a:solidFill>
                  <a:srgbClr val="808080"/>
                </a:solidFill>
                <a:effectLst/>
              </a:rPr>
              <a:t>bbox</a:t>
            </a:r>
            <a:r>
              <a:rPr lang="en-US" sz="1200" i="1" dirty="0" smtClean="0">
                <a:solidFill>
                  <a:srgbClr val="808080"/>
                </a:solidFill>
                <a:effectLst/>
              </a:rPr>
              <a:t> by using </a:t>
            </a:r>
            <a:r>
              <a:rPr lang="en-US" sz="1200" i="1" dirty="0" err="1" smtClean="0">
                <a:solidFill>
                  <a:srgbClr val="808080"/>
                </a:solidFill>
                <a:effectLst/>
              </a:rPr>
              <a:t>regionprops.orientation</a:t>
            </a:r>
            <a:r>
              <a:rPr lang="en-US" sz="1200" i="1" dirty="0" smtClean="0">
                <a:solidFill>
                  <a:srgbClr val="808080"/>
                </a:solidFill>
                <a:effectLst/>
              </a:rPr>
              <a:t> function</a:t>
            </a:r>
            <a:br>
              <a:rPr lang="en-US" sz="1200" i="1" dirty="0" smtClean="0">
                <a:solidFill>
                  <a:srgbClr val="808080"/>
                </a:solidFill>
                <a:effectLst/>
              </a:rPr>
            </a:br>
            <a:r>
              <a:rPr lang="en-US" sz="1200" i="1" dirty="0" smtClean="0">
                <a:solidFill>
                  <a:srgbClr val="808080"/>
                </a:solidFill>
                <a:effectLst/>
              </a:rPr>
              <a:t>        </a:t>
            </a:r>
            <a:r>
              <a:rPr lang="en-US" sz="1200" dirty="0" err="1" smtClean="0"/>
              <a:t>rtimg</a:t>
            </a:r>
            <a:r>
              <a:rPr lang="en-US" sz="1200" dirty="0" smtClean="0"/>
              <a:t> = rotate(ab10_2_merge[</a:t>
            </a:r>
            <a:r>
              <a:rPr lang="en-US" sz="1200" dirty="0" err="1" smtClean="0"/>
              <a:t>region.bbox</a:t>
            </a:r>
            <a:r>
              <a:rPr lang="en-US" sz="1200" dirty="0" smtClean="0"/>
              <a:t>[</a:t>
            </a:r>
            <a:r>
              <a:rPr lang="en-US" sz="1200" dirty="0" smtClean="0">
                <a:solidFill>
                  <a:srgbClr val="0000FF"/>
                </a:solidFill>
                <a:effectLst/>
              </a:rPr>
              <a:t>0</a:t>
            </a:r>
            <a:r>
              <a:rPr lang="en-US" sz="1200" dirty="0" smtClean="0"/>
              <a:t>]:</a:t>
            </a:r>
            <a:r>
              <a:rPr lang="en-US" sz="1200" dirty="0" err="1" smtClean="0"/>
              <a:t>region.bbox</a:t>
            </a:r>
            <a:r>
              <a:rPr lang="en-US" sz="1200" dirty="0" smtClean="0"/>
              <a:t>[</a:t>
            </a:r>
            <a:r>
              <a:rPr lang="en-US" sz="1200" dirty="0" smtClean="0">
                <a:solidFill>
                  <a:srgbClr val="0000FF"/>
                </a:solidFill>
                <a:effectLst/>
              </a:rPr>
              <a:t>2</a:t>
            </a:r>
            <a:r>
              <a:rPr lang="en-US" sz="1200" dirty="0" smtClean="0"/>
              <a:t>], </a:t>
            </a:r>
            <a:r>
              <a:rPr lang="en-US" sz="1200" dirty="0" err="1" smtClean="0"/>
              <a:t>region.bbox</a:t>
            </a:r>
            <a:r>
              <a:rPr lang="en-US" sz="1200" dirty="0" smtClean="0"/>
              <a:t>[</a:t>
            </a:r>
            <a:r>
              <a:rPr lang="en-US" sz="1200" dirty="0" smtClean="0">
                <a:solidFill>
                  <a:srgbClr val="0000FF"/>
                </a:solidFill>
                <a:effectLst/>
              </a:rPr>
              <a:t>1</a:t>
            </a:r>
            <a:r>
              <a:rPr lang="en-US" sz="1200" dirty="0" smtClean="0"/>
              <a:t>]:</a:t>
            </a:r>
            <a:r>
              <a:rPr lang="en-US" sz="1200" dirty="0" err="1" smtClean="0"/>
              <a:t>region.bbox</a:t>
            </a:r>
            <a:r>
              <a:rPr lang="en-US" sz="1200" dirty="0" smtClean="0"/>
              <a:t>[</a:t>
            </a:r>
            <a:r>
              <a:rPr lang="en-US" sz="1200" dirty="0" smtClean="0">
                <a:solidFill>
                  <a:srgbClr val="0000FF"/>
                </a:solidFill>
                <a:effectLst/>
              </a:rPr>
              <a:t>3</a:t>
            </a:r>
            <a:r>
              <a:rPr lang="en-US" sz="1200" dirty="0" smtClean="0"/>
              <a:t>]],90 -</a:t>
            </a:r>
            <a:r>
              <a:rPr lang="en-US" sz="1200" dirty="0" err="1" smtClean="0"/>
              <a:t>math.degrees</a:t>
            </a:r>
            <a:r>
              <a:rPr lang="en-US" sz="1200" dirty="0" smtClean="0"/>
              <a:t>(</a:t>
            </a:r>
            <a:r>
              <a:rPr lang="en-US" sz="1200" dirty="0" err="1" smtClean="0"/>
              <a:t>region.orientation</a:t>
            </a:r>
            <a:r>
              <a:rPr lang="en-US" sz="1200" dirty="0" smtClean="0"/>
              <a:t>), </a:t>
            </a:r>
            <a:r>
              <a:rPr lang="en-US" sz="1200" dirty="0" smtClean="0">
                <a:solidFill>
                  <a:srgbClr val="660099"/>
                </a:solidFill>
                <a:effectLst/>
              </a:rPr>
              <a:t>resize</a:t>
            </a:r>
            <a:r>
              <a:rPr lang="en-US" sz="1200" dirty="0" smtClean="0"/>
              <a:t>=</a:t>
            </a:r>
            <a:r>
              <a:rPr lang="en-US" sz="1200" b="1" dirty="0" smtClean="0">
                <a:solidFill>
                  <a:srgbClr val="000080"/>
                </a:solidFill>
                <a:effectLst/>
              </a:rPr>
              <a:t>True</a:t>
            </a:r>
            <a:r>
              <a:rPr lang="en-US" sz="1200" dirty="0" smtClean="0"/>
              <a:t>)</a:t>
            </a:r>
            <a:r>
              <a:rPr lang="en-US" dirty="0" smtClean="0"/>
              <a:t/>
            </a:r>
            <a:br>
              <a:rPr lang="en-US" dirty="0" smtClean="0"/>
            </a:br>
            <a:endParaRPr lang="en-US" dirty="0"/>
          </a:p>
        </p:txBody>
      </p:sp>
    </p:spTree>
    <p:extLst>
      <p:ext uri="{BB962C8B-B14F-4D97-AF65-F5344CB8AC3E}">
        <p14:creationId xmlns:p14="http://schemas.microsoft.com/office/powerpoint/2010/main" val="195581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934" t="7892" r="17286" b="12225"/>
          <a:stretch/>
        </p:blipFill>
        <p:spPr>
          <a:xfrm>
            <a:off x="451739" y="1654186"/>
            <a:ext cx="5161934" cy="223683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062" t="16040" r="8973" b="10183"/>
          <a:stretch/>
        </p:blipFill>
        <p:spPr>
          <a:xfrm>
            <a:off x="369453" y="4137660"/>
            <a:ext cx="5607560" cy="2487790"/>
          </a:xfrm>
          <a:prstGeom prst="rect">
            <a:avLst/>
          </a:prstGeom>
        </p:spPr>
      </p:pic>
      <p:sp>
        <p:nvSpPr>
          <p:cNvPr id="7" name="Rectangle 6"/>
          <p:cNvSpPr/>
          <p:nvPr/>
        </p:nvSpPr>
        <p:spPr>
          <a:xfrm>
            <a:off x="5977013" y="4319726"/>
            <a:ext cx="6096001" cy="2123658"/>
          </a:xfrm>
          <a:prstGeom prst="rect">
            <a:avLst/>
          </a:prstGeom>
        </p:spPr>
        <p:txBody>
          <a:bodyPr wrap="square">
            <a:spAutoFit/>
          </a:bodyPr>
          <a:lstStyle/>
          <a:p>
            <a:r>
              <a:rPr lang="pt-BR" sz="1200" dirty="0" err="1" smtClean="0"/>
              <a:t>chr_color</a:t>
            </a:r>
            <a:r>
              <a:rPr lang="pt-BR" sz="1200" dirty="0" smtClean="0"/>
              <a:t> = </a:t>
            </a:r>
            <a:r>
              <a:rPr lang="pt-BR" sz="1200" dirty="0" err="1" smtClean="0"/>
              <a:t>np.matrix</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204</a:t>
            </a:r>
            <a:r>
              <a:rPr lang="pt-BR" sz="1200" dirty="0" smtClean="0"/>
              <a:t>],[</a:t>
            </a:r>
            <a:r>
              <a:rPr lang="pt-BR" sz="1200" dirty="0" smtClean="0">
                <a:solidFill>
                  <a:srgbClr val="0000FF"/>
                </a:solidFill>
                <a:effectLst/>
              </a:rPr>
              <a:t>76</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153</a:t>
            </a:r>
            <a:r>
              <a:rPr lang="pt-BR" sz="1200" dirty="0" smtClean="0"/>
              <a:t>],[</a:t>
            </a:r>
            <a:r>
              <a:rPr lang="pt-BR" sz="1200" dirty="0" smtClean="0">
                <a:solidFill>
                  <a:srgbClr val="0000FF"/>
                </a:solidFill>
                <a:effectLst/>
              </a:rPr>
              <a:t>66</a:t>
            </a:r>
            <a:r>
              <a:rPr lang="pt-BR" sz="1200" dirty="0" smtClean="0"/>
              <a:t>,</a:t>
            </a:r>
            <a:r>
              <a:rPr lang="pt-BR" sz="1200" dirty="0" smtClean="0">
                <a:solidFill>
                  <a:srgbClr val="0000FF"/>
                </a:solidFill>
                <a:effectLst/>
              </a:rPr>
              <a:t>69</a:t>
            </a:r>
            <a:r>
              <a:rPr lang="pt-BR" sz="1200" dirty="0" smtClean="0"/>
              <a:t>,</a:t>
            </a:r>
            <a:r>
              <a:rPr lang="pt-BR" sz="1200" dirty="0" smtClean="0">
                <a:solidFill>
                  <a:srgbClr val="0000FF"/>
                </a:solidFill>
                <a:effectLst/>
              </a:rPr>
              <a:t>129</a:t>
            </a:r>
            <a:r>
              <a:rPr lang="pt-BR" sz="1200" dirty="0" smtClean="0"/>
              <a:t>],[</a:t>
            </a:r>
            <a:r>
              <a:rPr lang="pt-BR" sz="1200" dirty="0" smtClean="0">
                <a:solidFill>
                  <a:srgbClr val="0000FF"/>
                </a:solidFill>
                <a:effectLst/>
              </a:rPr>
              <a:t>66</a:t>
            </a:r>
            <a:r>
              <a:rPr lang="pt-BR" sz="1200" dirty="0" smtClean="0"/>
              <a:t>,</a:t>
            </a:r>
            <a:r>
              <a:rPr lang="pt-BR" sz="1200" dirty="0" smtClean="0">
                <a:solidFill>
                  <a:srgbClr val="0000FF"/>
                </a:solidFill>
                <a:effectLst/>
              </a:rPr>
              <a:t>69</a:t>
            </a:r>
            <a:r>
              <a:rPr lang="pt-BR" sz="1200" dirty="0" smtClean="0"/>
              <a:t>,</a:t>
            </a:r>
            <a:r>
              <a:rPr lang="pt-BR" sz="1200" dirty="0" smtClean="0">
                <a:solidFill>
                  <a:srgbClr val="0000FF"/>
                </a:solidFill>
                <a:effectLst/>
              </a:rPr>
              <a:t>129</a:t>
            </a:r>
            <a:r>
              <a:rPr lang="pt-BR" sz="1200" dirty="0" smtClean="0"/>
              <a:t>],[</a:t>
            </a:r>
            <a:r>
              <a:rPr lang="pt-BR" sz="1200" dirty="0" smtClean="0">
                <a:solidFill>
                  <a:srgbClr val="0000FF"/>
                </a:solidFill>
                <a:effectLst/>
              </a:rPr>
              <a:t>135</a:t>
            </a:r>
            <a:r>
              <a:rPr lang="pt-BR" sz="1200" dirty="0" smtClean="0"/>
              <a:t>,</a:t>
            </a:r>
            <a:r>
              <a:rPr lang="pt-BR" sz="1200" dirty="0" smtClean="0">
                <a:solidFill>
                  <a:srgbClr val="0000FF"/>
                </a:solidFill>
                <a:effectLst/>
              </a:rPr>
              <a:t>69</a:t>
            </a:r>
            <a:r>
              <a:rPr lang="pt-BR" sz="1200" dirty="0" smtClean="0"/>
              <a:t>,</a:t>
            </a:r>
            <a:r>
              <a:rPr lang="pt-BR" sz="1200" dirty="0" smtClean="0">
                <a:solidFill>
                  <a:srgbClr val="0000FF"/>
                </a:solidFill>
                <a:effectLst/>
              </a:rPr>
              <a:t>68</a:t>
            </a:r>
            <a:r>
              <a:rPr lang="pt-BR" sz="1200" dirty="0" smtClean="0"/>
              <a:t>],[</a:t>
            </a:r>
            <a:r>
              <a:rPr lang="pt-BR" sz="1200" dirty="0" smtClean="0">
                <a:solidFill>
                  <a:srgbClr val="0000FF"/>
                </a:solidFill>
                <a:effectLst/>
              </a:rPr>
              <a:t>135</a:t>
            </a:r>
            <a:r>
              <a:rPr lang="pt-BR" sz="1200" dirty="0" smtClean="0"/>
              <a:t>,</a:t>
            </a:r>
            <a:r>
              <a:rPr lang="pt-BR" sz="1200" dirty="0" smtClean="0">
                <a:solidFill>
                  <a:srgbClr val="0000FF"/>
                </a:solidFill>
                <a:effectLst/>
              </a:rPr>
              <a:t>69</a:t>
            </a:r>
            <a:r>
              <a:rPr lang="pt-BR" sz="1200" dirty="0" smtClean="0"/>
              <a:t>,</a:t>
            </a:r>
            <a:r>
              <a:rPr lang="pt-BR" sz="1200" dirty="0" smtClean="0">
                <a:solidFill>
                  <a:srgbClr val="0000FF"/>
                </a:solidFill>
                <a:effectLst/>
              </a:rPr>
              <a:t>68</a:t>
            </a:r>
            <a:r>
              <a:rPr lang="pt-BR" sz="1200" dirty="0" smtClean="0"/>
              <a:t>],[</a:t>
            </a:r>
            <a:r>
              <a:rPr lang="pt-BR" sz="1200" dirty="0" smtClean="0">
                <a:solidFill>
                  <a:srgbClr val="0000FF"/>
                </a:solidFill>
                <a:effectLst/>
              </a:rPr>
              <a:t>133</a:t>
            </a:r>
            <a:r>
              <a:rPr lang="pt-BR" sz="1200" dirty="0" smtClean="0"/>
              <a:t>,</a:t>
            </a:r>
            <a:r>
              <a:rPr lang="pt-BR" sz="1200" dirty="0" smtClean="0">
                <a:solidFill>
                  <a:srgbClr val="0000FF"/>
                </a:solidFill>
                <a:effectLst/>
              </a:rPr>
              <a:t>103</a:t>
            </a:r>
            <a:r>
              <a:rPr lang="pt-BR" sz="1200" dirty="0" smtClean="0"/>
              <a:t>,</a:t>
            </a:r>
            <a:r>
              <a:rPr lang="pt-BR" sz="1200" dirty="0" smtClean="0">
                <a:solidFill>
                  <a:srgbClr val="0000FF"/>
                </a:solidFill>
                <a:effectLst/>
              </a:rPr>
              <a:t>70</a:t>
            </a:r>
            <a:r>
              <a:rPr lang="pt-BR" sz="1200" dirty="0" smtClean="0"/>
              <a:t>],[</a:t>
            </a:r>
            <a:r>
              <a:rPr lang="pt-BR" sz="1200" dirty="0" smtClean="0">
                <a:solidFill>
                  <a:srgbClr val="0000FF"/>
                </a:solidFill>
                <a:effectLst/>
              </a:rPr>
              <a:t>57</a:t>
            </a:r>
            <a:r>
              <a:rPr lang="pt-BR" sz="1200" dirty="0" smtClean="0"/>
              <a:t>,</a:t>
            </a:r>
            <a:r>
              <a:rPr lang="pt-BR" sz="1200" dirty="0" smtClean="0">
                <a:solidFill>
                  <a:srgbClr val="0000FF"/>
                </a:solidFill>
                <a:effectLst/>
              </a:rPr>
              <a:t>130</a:t>
            </a:r>
            <a:r>
              <a:rPr lang="pt-BR" sz="1200" dirty="0" smtClean="0"/>
              <a:t>,</a:t>
            </a:r>
            <a:r>
              <a:rPr lang="pt-BR" sz="1200" dirty="0" smtClean="0">
                <a:solidFill>
                  <a:srgbClr val="0000FF"/>
                </a:solidFill>
                <a:effectLst/>
              </a:rPr>
              <a:t>130</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128</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153</a:t>
            </a:r>
            <a:r>
              <a:rPr lang="pt-BR" sz="1200" dirty="0" smtClean="0"/>
              <a:t>,</a:t>
            </a:r>
            <a:r>
              <a:rPr lang="pt-BR" sz="1200" dirty="0" smtClean="0">
                <a:solidFill>
                  <a:srgbClr val="0000FF"/>
                </a:solidFill>
                <a:effectLst/>
              </a:rPr>
              <a:t>204</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215</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204</a:t>
            </a:r>
            <a:r>
              <a:rPr lang="pt-BR" sz="1200" dirty="0" smtClean="0"/>
              <a:t>,</a:t>
            </a:r>
            <a:r>
              <a:rPr lang="pt-BR" sz="1200" dirty="0" smtClean="0">
                <a:solidFill>
                  <a:srgbClr val="0000FF"/>
                </a:solidFill>
                <a:effectLst/>
              </a:rPr>
              <a:t>204</a:t>
            </a:r>
            <a:r>
              <a:rPr lang="pt-BR" sz="1200" dirty="0" smtClean="0"/>
              <a:t>],[</a:t>
            </a:r>
            <a:r>
              <a:rPr lang="pt-BR" sz="1200" dirty="0" smtClean="0">
                <a:solidFill>
                  <a:srgbClr val="0000FF"/>
                </a:solidFill>
                <a:effectLst/>
              </a:rPr>
              <a:t>153</a:t>
            </a:r>
            <a:r>
              <a:rPr lang="pt-BR" sz="1200" dirty="0" smtClean="0"/>
              <a:t>,</a:t>
            </a:r>
            <a:r>
              <a:rPr lang="pt-BR" sz="1200" dirty="0" smtClean="0">
                <a:solidFill>
                  <a:srgbClr val="0000FF"/>
                </a:solidFill>
                <a:effectLst/>
              </a:rPr>
              <a:t>255</a:t>
            </a:r>
            <a:r>
              <a:rPr lang="pt-BR" sz="1200" dirty="0" smtClean="0"/>
              <a:t>,</a:t>
            </a:r>
            <a:r>
              <a:rPr lang="pt-BR" sz="1200" dirty="0" smtClean="0">
                <a:solidFill>
                  <a:srgbClr val="0000FF"/>
                </a:solidFill>
                <a:effectLst/>
              </a:rPr>
              <a:t>204</a:t>
            </a:r>
            <a:r>
              <a:rPr lang="pt-BR" sz="1200" dirty="0" smtClean="0"/>
              <a:t>],[</a:t>
            </a:r>
            <a:r>
              <a:rPr lang="pt-BR" sz="1200" dirty="0" smtClean="0">
                <a:solidFill>
                  <a:srgbClr val="0000FF"/>
                </a:solidFill>
                <a:effectLst/>
              </a:rPr>
              <a:t>51</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51</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102</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143</a:t>
            </a:r>
            <a:r>
              <a:rPr lang="pt-BR" sz="1200" dirty="0" smtClean="0"/>
              <a:t>,</a:t>
            </a:r>
            <a:r>
              <a:rPr lang="pt-BR" sz="1200" dirty="0" smtClean="0">
                <a:solidFill>
                  <a:srgbClr val="0000FF"/>
                </a:solidFill>
                <a:effectLst/>
              </a:rPr>
              <a:t>188</a:t>
            </a:r>
            <a:r>
              <a:rPr lang="pt-BR" sz="1200" dirty="0" smtClean="0"/>
              <a:t>,</a:t>
            </a:r>
            <a:r>
              <a:rPr lang="pt-BR" sz="1200" dirty="0" smtClean="0">
                <a:solidFill>
                  <a:srgbClr val="0000FF"/>
                </a:solidFill>
                <a:effectLst/>
              </a:rPr>
              <a:t>143</a:t>
            </a:r>
            <a:r>
              <a:rPr lang="pt-BR" sz="1200" dirty="0" smtClean="0"/>
              <a:t>],[</a:t>
            </a:r>
            <a:r>
              <a:rPr lang="pt-BR" sz="1200" dirty="0" smtClean="0">
                <a:solidFill>
                  <a:srgbClr val="0000FF"/>
                </a:solidFill>
                <a:effectLst/>
              </a:rPr>
              <a:t>176</a:t>
            </a:r>
            <a:r>
              <a:rPr lang="pt-BR" sz="1200" dirty="0" smtClean="0"/>
              <a:t>,</a:t>
            </a:r>
            <a:r>
              <a:rPr lang="pt-BR" sz="1200" dirty="0" smtClean="0">
                <a:solidFill>
                  <a:srgbClr val="0000FF"/>
                </a:solidFill>
                <a:effectLst/>
              </a:rPr>
              <a:t>196</a:t>
            </a:r>
            <a:r>
              <a:rPr lang="pt-BR" sz="1200" dirty="0" smtClean="0"/>
              <a:t>,</a:t>
            </a:r>
            <a:r>
              <a:rPr lang="pt-BR" sz="1200" dirty="0" smtClean="0">
                <a:solidFill>
                  <a:srgbClr val="0000FF"/>
                </a:solidFill>
                <a:effectLst/>
              </a:rPr>
              <a:t>222</a:t>
            </a:r>
            <a:r>
              <a:rPr lang="pt-BR" sz="1200" dirty="0" smtClean="0"/>
              <a:t>],[</a:t>
            </a:r>
            <a:r>
              <a:rPr lang="pt-BR" sz="1200" dirty="0" smtClean="0">
                <a:solidFill>
                  <a:srgbClr val="0000FF"/>
                </a:solidFill>
                <a:effectLst/>
              </a:rPr>
              <a:t>128</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0</a:t>
            </a:r>
            <a:r>
              <a:rPr lang="pt-BR" sz="1200" dirty="0" smtClean="0"/>
              <a:t>],[</a:t>
            </a:r>
            <a:r>
              <a:rPr lang="pt-BR" sz="1200" dirty="0" smtClean="0">
                <a:solidFill>
                  <a:srgbClr val="0000FF"/>
                </a:solidFill>
                <a:effectLst/>
              </a:rPr>
              <a:t>189</a:t>
            </a:r>
            <a:r>
              <a:rPr lang="pt-BR" sz="1200" dirty="0" smtClean="0"/>
              <a:t>,</a:t>
            </a:r>
            <a:r>
              <a:rPr lang="pt-BR" sz="1200" dirty="0" smtClean="0">
                <a:solidFill>
                  <a:srgbClr val="0000FF"/>
                </a:solidFill>
                <a:effectLst/>
              </a:rPr>
              <a:t>183</a:t>
            </a:r>
            <a:r>
              <a:rPr lang="pt-BR" sz="1200" dirty="0" smtClean="0"/>
              <a:t>,</a:t>
            </a:r>
            <a:r>
              <a:rPr lang="pt-BR" sz="1200" dirty="0" smtClean="0">
                <a:solidFill>
                  <a:srgbClr val="0000FF"/>
                </a:solidFill>
                <a:effectLst/>
              </a:rPr>
              <a:t>107</a:t>
            </a:r>
            <a:r>
              <a:rPr lang="pt-BR" sz="1200" dirty="0" smtClean="0"/>
              <a:t>]])</a:t>
            </a:r>
            <a:br>
              <a:rPr lang="pt-BR" sz="1200" dirty="0" smtClean="0"/>
            </a:br>
            <a:r>
              <a:rPr lang="en-US" sz="1200" dirty="0" smtClean="0"/>
              <a:t> chr_b1 = </a:t>
            </a:r>
            <a:r>
              <a:rPr lang="en-US" sz="1200" dirty="0" err="1" smtClean="0"/>
              <a:t>chr_b</a:t>
            </a:r>
            <a:r>
              <a:rPr lang="en-US" sz="1200" dirty="0" smtClean="0"/>
              <a:t> - </a:t>
            </a:r>
            <a:r>
              <a:rPr lang="en-US" sz="1200" dirty="0" err="1" smtClean="0"/>
              <a:t>chr_g</a:t>
            </a:r>
            <a:r>
              <a:rPr lang="en-US" sz="1200" dirty="0" smtClean="0"/>
              <a:t> - </a:t>
            </a:r>
            <a:r>
              <a:rPr lang="en-US" sz="1200" dirty="0" err="1" smtClean="0"/>
              <a:t>chr_r</a:t>
            </a:r>
            <a:r>
              <a:rPr lang="en-US" sz="1200" dirty="0" smtClean="0"/>
              <a:t/>
            </a:r>
            <a:br>
              <a:rPr lang="en-US" sz="1200" dirty="0" smtClean="0"/>
            </a:br>
            <a:r>
              <a:rPr lang="en-US" sz="1200" dirty="0" smtClean="0"/>
              <a:t>chr_b1[chr_b1 &lt; </a:t>
            </a:r>
            <a:r>
              <a:rPr lang="en-US" sz="1200" dirty="0"/>
              <a:t>0</a:t>
            </a:r>
            <a:r>
              <a:rPr lang="en-US" sz="1200" dirty="0" smtClean="0"/>
              <a:t>] = </a:t>
            </a:r>
            <a:r>
              <a:rPr lang="en-US" sz="1200" dirty="0"/>
              <a:t>0</a:t>
            </a:r>
            <a:br>
              <a:rPr lang="en-US" sz="1200" dirty="0"/>
            </a:br>
            <a:r>
              <a:rPr lang="en-US" sz="1200" dirty="0" smtClean="0"/>
              <a:t>ci = l % </a:t>
            </a:r>
            <a:r>
              <a:rPr lang="en-US" sz="1200" dirty="0" err="1" smtClean="0"/>
              <a:t>chr_color.shape</a:t>
            </a:r>
            <a:r>
              <a:rPr lang="en-US" sz="1200" dirty="0" smtClean="0"/>
              <a:t>[</a:t>
            </a:r>
            <a:r>
              <a:rPr lang="en-US" sz="1200" dirty="0"/>
              <a:t>0</a:t>
            </a:r>
            <a:r>
              <a:rPr lang="en-US" sz="1200" dirty="0" smtClean="0"/>
              <a:t>]</a:t>
            </a:r>
            <a:br>
              <a:rPr lang="en-US" sz="1200" dirty="0" smtClean="0"/>
            </a:br>
            <a:r>
              <a:rPr lang="en-US" sz="1200" dirty="0" err="1" smtClean="0"/>
              <a:t>chrimg</a:t>
            </a:r>
            <a:r>
              <a:rPr lang="en-US" sz="1200" dirty="0" smtClean="0"/>
              <a:t>[:, :, </a:t>
            </a:r>
            <a:r>
              <a:rPr lang="en-US" sz="1200" dirty="0"/>
              <a:t>0</a:t>
            </a:r>
            <a:r>
              <a:rPr lang="en-US" sz="1200" dirty="0" smtClean="0"/>
              <a:t>] = chr_b1 * </a:t>
            </a:r>
            <a:r>
              <a:rPr lang="en-US" sz="1200" dirty="0" err="1" smtClean="0"/>
              <a:t>chr_color</a:t>
            </a:r>
            <a:r>
              <a:rPr lang="en-US" sz="1200" dirty="0" smtClean="0"/>
              <a:t>[ci,</a:t>
            </a:r>
            <a:r>
              <a:rPr lang="en-US" sz="1200" dirty="0"/>
              <a:t>0</a:t>
            </a:r>
            <a:r>
              <a:rPr lang="en-US" sz="1200" dirty="0" smtClean="0"/>
              <a:t>] + </a:t>
            </a:r>
            <a:r>
              <a:rPr lang="en-US" sz="1200" dirty="0" err="1" smtClean="0"/>
              <a:t>chr_r</a:t>
            </a:r>
            <a:r>
              <a:rPr lang="en-US" sz="1200" dirty="0" smtClean="0"/>
              <a:t> * </a:t>
            </a:r>
            <a:r>
              <a:rPr lang="en-US" sz="1200" dirty="0"/>
              <a:t>255</a:t>
            </a:r>
            <a:br>
              <a:rPr lang="en-US" sz="1200" dirty="0"/>
            </a:br>
            <a:r>
              <a:rPr lang="en-US" sz="1200" dirty="0" err="1" smtClean="0"/>
              <a:t>chrimg</a:t>
            </a:r>
            <a:r>
              <a:rPr lang="en-US" sz="1200" dirty="0" smtClean="0"/>
              <a:t>[:, :, </a:t>
            </a:r>
            <a:r>
              <a:rPr lang="en-US" sz="1200" dirty="0"/>
              <a:t>1</a:t>
            </a:r>
            <a:r>
              <a:rPr lang="en-US" sz="1200" dirty="0" smtClean="0"/>
              <a:t>] = chr_b1 * </a:t>
            </a:r>
            <a:r>
              <a:rPr lang="en-US" sz="1200" dirty="0" err="1" smtClean="0"/>
              <a:t>chr_color</a:t>
            </a:r>
            <a:r>
              <a:rPr lang="en-US" sz="1200" dirty="0" smtClean="0"/>
              <a:t>[ci,</a:t>
            </a:r>
            <a:r>
              <a:rPr lang="en-US" sz="1200" dirty="0"/>
              <a:t>1</a:t>
            </a:r>
            <a:r>
              <a:rPr lang="en-US" sz="1200" dirty="0" smtClean="0"/>
              <a:t>] + </a:t>
            </a:r>
            <a:r>
              <a:rPr lang="en-US" sz="1200" dirty="0" err="1" smtClean="0"/>
              <a:t>chr_g</a:t>
            </a:r>
            <a:r>
              <a:rPr lang="en-US" sz="1200" dirty="0" smtClean="0"/>
              <a:t> * </a:t>
            </a:r>
            <a:r>
              <a:rPr lang="en-US" sz="1200" dirty="0"/>
              <a:t>255</a:t>
            </a:r>
            <a:br>
              <a:rPr lang="en-US" sz="1200" dirty="0"/>
            </a:br>
            <a:r>
              <a:rPr lang="en-US" sz="1200" dirty="0" err="1" smtClean="0"/>
              <a:t>chrimg</a:t>
            </a:r>
            <a:r>
              <a:rPr lang="en-US" sz="1200" dirty="0" smtClean="0"/>
              <a:t>[:, :, </a:t>
            </a:r>
            <a:r>
              <a:rPr lang="en-US" sz="1200" dirty="0"/>
              <a:t>2</a:t>
            </a:r>
            <a:r>
              <a:rPr lang="en-US" sz="1200" dirty="0" smtClean="0"/>
              <a:t>] = chr_b1 * </a:t>
            </a:r>
            <a:r>
              <a:rPr lang="en-US" sz="1200" dirty="0" err="1" smtClean="0"/>
              <a:t>chr_color</a:t>
            </a:r>
            <a:r>
              <a:rPr lang="en-US" sz="1200" dirty="0" smtClean="0"/>
              <a:t>[ci,</a:t>
            </a:r>
            <a:r>
              <a:rPr lang="en-US" sz="1200" dirty="0"/>
              <a:t>2</a:t>
            </a:r>
            <a:r>
              <a:rPr lang="en-US" sz="1200" dirty="0" smtClean="0"/>
              <a:t>]</a:t>
            </a:r>
            <a:endParaRPr lang="en-US" sz="1200" dirty="0"/>
          </a:p>
        </p:txBody>
      </p:sp>
      <p:sp>
        <p:nvSpPr>
          <p:cNvPr id="8" name="Rectangle 7"/>
          <p:cNvSpPr/>
          <p:nvPr/>
        </p:nvSpPr>
        <p:spPr>
          <a:xfrm>
            <a:off x="5977013" y="1176182"/>
            <a:ext cx="6096000" cy="5632311"/>
          </a:xfrm>
          <a:prstGeom prst="rect">
            <a:avLst/>
          </a:prstGeom>
        </p:spPr>
        <p:txBody>
          <a:bodyPr>
            <a:spAutoFit/>
          </a:bodyPr>
          <a:lstStyle/>
          <a:p>
            <a:r>
              <a:rPr lang="en-US" sz="1200" i="1" dirty="0">
                <a:solidFill>
                  <a:srgbClr val="808080"/>
                </a:solidFill>
              </a:rPr>
              <a:t># Label </a:t>
            </a:r>
            <a:r>
              <a:rPr lang="en-US" sz="1200" i="1" dirty="0" smtClean="0">
                <a:solidFill>
                  <a:srgbClr val="808080"/>
                </a:solidFill>
              </a:rPr>
              <a:t>rotated chromosome </a:t>
            </a:r>
            <a:r>
              <a:rPr lang="en-US" sz="1200" i="1" dirty="0">
                <a:solidFill>
                  <a:srgbClr val="808080"/>
                </a:solidFill>
              </a:rPr>
              <a:t>(blue region), calculate the centroid of the </a:t>
            </a:r>
            <a:r>
              <a:rPr lang="en-US" sz="1200" i="1" dirty="0" smtClean="0">
                <a:solidFill>
                  <a:srgbClr val="808080"/>
                </a:solidFill>
              </a:rPr>
              <a:t>blue region</a:t>
            </a:r>
            <a:endParaRPr lang="en-US" sz="1200" i="1" dirty="0">
              <a:solidFill>
                <a:srgbClr val="808080"/>
              </a:solidFill>
            </a:endParaRPr>
          </a:p>
          <a:p>
            <a:r>
              <a:rPr lang="en-US" sz="1200" dirty="0" smtClean="0">
                <a:solidFill>
                  <a:srgbClr val="FF0000"/>
                </a:solidFill>
              </a:rPr>
              <a:t>labels </a:t>
            </a:r>
            <a:r>
              <a:rPr lang="en-US" sz="1200" dirty="0">
                <a:solidFill>
                  <a:srgbClr val="FF0000"/>
                </a:solidFill>
              </a:rPr>
              <a:t>= label(</a:t>
            </a:r>
            <a:r>
              <a:rPr lang="en-US" sz="1200" dirty="0" err="1">
                <a:solidFill>
                  <a:srgbClr val="FF0000"/>
                </a:solidFill>
              </a:rPr>
              <a:t>chr_b</a:t>
            </a:r>
            <a:r>
              <a:rPr lang="en-US" sz="1200" dirty="0">
                <a:solidFill>
                  <a:srgbClr val="FF0000"/>
                </a:solidFill>
              </a:rPr>
              <a:t>)</a:t>
            </a:r>
            <a:br>
              <a:rPr lang="en-US" sz="1200" dirty="0">
                <a:solidFill>
                  <a:srgbClr val="FF0000"/>
                </a:solidFill>
              </a:rPr>
            </a:br>
            <a:r>
              <a:rPr lang="en-US" sz="1200" dirty="0" err="1"/>
              <a:t>chr_regions</a:t>
            </a:r>
            <a:r>
              <a:rPr lang="en-US" sz="1200" dirty="0"/>
              <a:t> = </a:t>
            </a:r>
            <a:r>
              <a:rPr lang="en-US" sz="1200" dirty="0" err="1"/>
              <a:t>regionprops</a:t>
            </a:r>
            <a:r>
              <a:rPr lang="en-US" sz="1200" dirty="0"/>
              <a:t>(labels)</a:t>
            </a:r>
            <a:br>
              <a:rPr lang="en-US" sz="1200" dirty="0"/>
            </a:br>
            <a:r>
              <a:rPr lang="en-US" sz="1200" dirty="0" err="1"/>
              <a:t>max_area</a:t>
            </a:r>
            <a:r>
              <a:rPr lang="en-US" sz="1200" dirty="0"/>
              <a:t> = 0.</a:t>
            </a:r>
            <a:br>
              <a:rPr lang="en-US" sz="1200" dirty="0"/>
            </a:br>
            <a:r>
              <a:rPr lang="en-US" sz="1200" dirty="0" err="1"/>
              <a:t>max_index</a:t>
            </a:r>
            <a:r>
              <a:rPr lang="en-US" sz="1200" dirty="0"/>
              <a:t> = 0</a:t>
            </a:r>
            <a:br>
              <a:rPr lang="en-US" sz="1200" dirty="0"/>
            </a:br>
            <a:r>
              <a:rPr lang="en-US" sz="1200" b="1" dirty="0"/>
              <a:t>for </a:t>
            </a:r>
            <a:r>
              <a:rPr lang="en-US" sz="1200" dirty="0" err="1"/>
              <a:t>i,chr_region</a:t>
            </a:r>
            <a:r>
              <a:rPr lang="en-US" sz="1200" dirty="0"/>
              <a:t> </a:t>
            </a:r>
            <a:r>
              <a:rPr lang="en-US" sz="1200" b="1" dirty="0"/>
              <a:t>in </a:t>
            </a:r>
            <a:r>
              <a:rPr lang="en-US" sz="1200" dirty="0"/>
              <a:t>enumerate(</a:t>
            </a:r>
            <a:r>
              <a:rPr lang="en-US" sz="1200" dirty="0" err="1"/>
              <a:t>chr_regions</a:t>
            </a:r>
            <a:r>
              <a:rPr lang="en-US" sz="1200" dirty="0"/>
              <a:t>):</a:t>
            </a:r>
            <a:br>
              <a:rPr lang="en-US" sz="1200" dirty="0"/>
            </a:br>
            <a:r>
              <a:rPr lang="en-US" sz="1200" dirty="0"/>
              <a:t>    </a:t>
            </a:r>
            <a:r>
              <a:rPr lang="en-US" sz="1200" b="1" dirty="0"/>
              <a:t>if </a:t>
            </a:r>
            <a:r>
              <a:rPr lang="en-US" sz="1200" dirty="0" err="1"/>
              <a:t>chr_region.area</a:t>
            </a:r>
            <a:r>
              <a:rPr lang="en-US" sz="1200" dirty="0"/>
              <a:t> &gt; </a:t>
            </a:r>
            <a:r>
              <a:rPr lang="en-US" sz="1200" dirty="0" err="1"/>
              <a:t>max_area</a:t>
            </a:r>
            <a:r>
              <a:rPr lang="en-US" sz="1200" dirty="0"/>
              <a:t>:</a:t>
            </a:r>
            <a:br>
              <a:rPr lang="en-US" sz="1200" dirty="0"/>
            </a:br>
            <a:r>
              <a:rPr lang="en-US" sz="1200" dirty="0"/>
              <a:t>        </a:t>
            </a:r>
            <a:r>
              <a:rPr lang="en-US" sz="1200" dirty="0" err="1"/>
              <a:t>max_index</a:t>
            </a:r>
            <a:r>
              <a:rPr lang="en-US" sz="1200" dirty="0"/>
              <a:t> = </a:t>
            </a:r>
            <a:r>
              <a:rPr lang="en-US" sz="1200" dirty="0" err="1"/>
              <a:t>i</a:t>
            </a:r>
            <a:r>
              <a:rPr lang="en-US" sz="1200" dirty="0"/>
              <a:t/>
            </a:r>
            <a:br>
              <a:rPr lang="en-US" sz="1200" dirty="0"/>
            </a:br>
            <a:r>
              <a:rPr lang="en-US" sz="1200" dirty="0"/>
              <a:t>        </a:t>
            </a:r>
            <a:r>
              <a:rPr lang="en-US" sz="1200" dirty="0" err="1"/>
              <a:t>max_area</a:t>
            </a:r>
            <a:r>
              <a:rPr lang="en-US" sz="1200" dirty="0"/>
              <a:t> = </a:t>
            </a:r>
            <a:r>
              <a:rPr lang="en-US" sz="1200" dirty="0" err="1"/>
              <a:t>chr_region.area</a:t>
            </a:r>
            <a:r>
              <a:rPr lang="en-US" sz="1200" dirty="0"/>
              <a:t/>
            </a:r>
            <a:br>
              <a:rPr lang="en-US" sz="1200" dirty="0"/>
            </a:br>
            <a:r>
              <a:rPr lang="en-US" sz="1200" dirty="0" err="1"/>
              <a:t>chr_b_region</a:t>
            </a:r>
            <a:r>
              <a:rPr lang="en-US" sz="1200" dirty="0"/>
              <a:t> = </a:t>
            </a:r>
            <a:r>
              <a:rPr lang="en-US" sz="1200" dirty="0" err="1"/>
              <a:t>chr_regions</a:t>
            </a:r>
            <a:r>
              <a:rPr lang="en-US" sz="1200" dirty="0"/>
              <a:t>[</a:t>
            </a:r>
            <a:r>
              <a:rPr lang="en-US" sz="1200" dirty="0" err="1"/>
              <a:t>i</a:t>
            </a:r>
            <a:r>
              <a:rPr lang="en-US" sz="1200" dirty="0"/>
              <a:t>]</a:t>
            </a:r>
            <a:br>
              <a:rPr lang="en-US" sz="1200" dirty="0"/>
            </a:br>
            <a:r>
              <a:rPr lang="en-US" sz="1200" dirty="0" err="1"/>
              <a:t>chr_b_cen_y</a:t>
            </a:r>
            <a:r>
              <a:rPr lang="en-US" sz="1200" dirty="0"/>
              <a:t> = </a:t>
            </a:r>
            <a:r>
              <a:rPr lang="en-US" sz="1200" dirty="0" err="1"/>
              <a:t>chr_b_region.centroid</a:t>
            </a:r>
            <a:r>
              <a:rPr lang="en-US" sz="1200" dirty="0"/>
              <a:t>[0</a:t>
            </a:r>
            <a:r>
              <a:rPr lang="en-US" sz="1200" dirty="0" smtClean="0"/>
              <a:t>]</a:t>
            </a:r>
          </a:p>
          <a:p>
            <a:r>
              <a:rPr lang="en-US" sz="1200" i="1" dirty="0">
                <a:solidFill>
                  <a:srgbClr val="808080"/>
                </a:solidFill>
              </a:rPr>
              <a:t># Label the </a:t>
            </a:r>
            <a:r>
              <a:rPr lang="en-US" sz="1200" i="1" dirty="0" smtClean="0">
                <a:solidFill>
                  <a:srgbClr val="808080"/>
                </a:solidFill>
              </a:rPr>
              <a:t>rotated knobs </a:t>
            </a:r>
            <a:r>
              <a:rPr lang="en-US" sz="1200" i="1" dirty="0">
                <a:solidFill>
                  <a:srgbClr val="808080"/>
                </a:solidFill>
              </a:rPr>
              <a:t>(green region), and calculate the </a:t>
            </a:r>
            <a:r>
              <a:rPr lang="en-US" sz="1200" i="1" dirty="0" err="1">
                <a:solidFill>
                  <a:srgbClr val="808080"/>
                </a:solidFill>
              </a:rPr>
              <a:t>centriod</a:t>
            </a:r>
            <a:r>
              <a:rPr lang="en-US" sz="1200" i="1" dirty="0">
                <a:solidFill>
                  <a:srgbClr val="808080"/>
                </a:solidFill>
              </a:rPr>
              <a:t> of the green areas in each chromosome by adding up the centroid multiplying the area ratio/ total area of each green region</a:t>
            </a:r>
          </a:p>
          <a:p>
            <a:r>
              <a:rPr lang="en-US" sz="1200" dirty="0" smtClean="0">
                <a:solidFill>
                  <a:srgbClr val="FF0000"/>
                </a:solidFill>
              </a:rPr>
              <a:t>labels </a:t>
            </a:r>
            <a:r>
              <a:rPr lang="en-US" sz="1200" dirty="0">
                <a:solidFill>
                  <a:srgbClr val="FF0000"/>
                </a:solidFill>
              </a:rPr>
              <a:t>= label(</a:t>
            </a:r>
            <a:r>
              <a:rPr lang="en-US" sz="1200" dirty="0" err="1">
                <a:solidFill>
                  <a:srgbClr val="FF0000"/>
                </a:solidFill>
              </a:rPr>
              <a:t>chr_g</a:t>
            </a:r>
            <a:r>
              <a:rPr lang="en-US" sz="1200" dirty="0">
                <a:solidFill>
                  <a:srgbClr val="FF0000"/>
                </a:solidFill>
              </a:rPr>
              <a:t>)</a:t>
            </a:r>
            <a:br>
              <a:rPr lang="en-US" sz="1200" dirty="0">
                <a:solidFill>
                  <a:srgbClr val="FF0000"/>
                </a:solidFill>
              </a:rPr>
            </a:br>
            <a:r>
              <a:rPr lang="en-US" sz="1200" dirty="0" err="1"/>
              <a:t>chr_regions</a:t>
            </a:r>
            <a:r>
              <a:rPr lang="en-US" sz="1200" dirty="0"/>
              <a:t> = </a:t>
            </a:r>
            <a:r>
              <a:rPr lang="en-US" sz="1200" dirty="0" err="1"/>
              <a:t>regionprops</a:t>
            </a:r>
            <a:r>
              <a:rPr lang="en-US" sz="1200" dirty="0"/>
              <a:t>(labels)</a:t>
            </a:r>
            <a:br>
              <a:rPr lang="en-US" sz="1200" dirty="0"/>
            </a:br>
            <a:r>
              <a:rPr lang="en-US" sz="1200" dirty="0" err="1"/>
              <a:t>max_area</a:t>
            </a:r>
            <a:r>
              <a:rPr lang="en-US" sz="1200" dirty="0"/>
              <a:t> = 0</a:t>
            </a:r>
            <a:br>
              <a:rPr lang="en-US" sz="1200" dirty="0"/>
            </a:br>
            <a:r>
              <a:rPr lang="en-US" sz="1200" dirty="0" err="1"/>
              <a:t>area_weight</a:t>
            </a:r>
            <a:r>
              <a:rPr lang="en-US" sz="1200" dirty="0"/>
              <a:t> = []</a:t>
            </a:r>
            <a:br>
              <a:rPr lang="en-US" sz="1200" dirty="0"/>
            </a:br>
            <a:r>
              <a:rPr lang="en-US" sz="1200" b="1" dirty="0"/>
              <a:t>for </a:t>
            </a:r>
            <a:r>
              <a:rPr lang="en-US" sz="1200" dirty="0" err="1"/>
              <a:t>chr_region</a:t>
            </a:r>
            <a:r>
              <a:rPr lang="en-US" sz="1200" dirty="0"/>
              <a:t> </a:t>
            </a:r>
            <a:r>
              <a:rPr lang="en-US" sz="1200" b="1" dirty="0"/>
              <a:t>in </a:t>
            </a:r>
            <a:r>
              <a:rPr lang="en-US" sz="1200" dirty="0" err="1"/>
              <a:t>chr_regions</a:t>
            </a:r>
            <a:r>
              <a:rPr lang="en-US" sz="1200" dirty="0"/>
              <a:t>:</a:t>
            </a:r>
            <a:br>
              <a:rPr lang="en-US" sz="1200" dirty="0"/>
            </a:br>
            <a:r>
              <a:rPr lang="en-US" sz="1200" dirty="0"/>
              <a:t>    </a:t>
            </a:r>
            <a:r>
              <a:rPr lang="en-US" sz="1200" dirty="0" err="1"/>
              <a:t>max_area</a:t>
            </a:r>
            <a:r>
              <a:rPr lang="en-US" sz="1200" dirty="0"/>
              <a:t> += </a:t>
            </a:r>
            <a:r>
              <a:rPr lang="en-US" sz="1200" dirty="0" err="1"/>
              <a:t>chr_region.area</a:t>
            </a:r>
            <a:r>
              <a:rPr lang="en-US" sz="1200" dirty="0"/>
              <a:t/>
            </a:r>
            <a:br>
              <a:rPr lang="en-US" sz="1200" dirty="0"/>
            </a:br>
            <a:r>
              <a:rPr lang="en-US" sz="1200" dirty="0"/>
              <a:t>    </a:t>
            </a:r>
            <a:r>
              <a:rPr lang="en-US" sz="1200" dirty="0" err="1"/>
              <a:t>area_weight.append</a:t>
            </a:r>
            <a:r>
              <a:rPr lang="en-US" sz="1200" dirty="0"/>
              <a:t>(float(</a:t>
            </a:r>
            <a:r>
              <a:rPr lang="en-US" sz="1200" dirty="0" err="1"/>
              <a:t>chr_region.area</a:t>
            </a:r>
            <a:r>
              <a:rPr lang="en-US" sz="1200" dirty="0"/>
              <a:t>))</a:t>
            </a:r>
            <a:br>
              <a:rPr lang="en-US" sz="1200" dirty="0"/>
            </a:br>
            <a:r>
              <a:rPr lang="en-US" sz="1200" dirty="0" err="1">
                <a:solidFill>
                  <a:srgbClr val="FF0000"/>
                </a:solidFill>
              </a:rPr>
              <a:t>area_weight</a:t>
            </a:r>
            <a:r>
              <a:rPr lang="en-US" sz="1200" dirty="0">
                <a:solidFill>
                  <a:srgbClr val="FF0000"/>
                </a:solidFill>
              </a:rPr>
              <a:t> = </a:t>
            </a:r>
            <a:r>
              <a:rPr lang="en-US" sz="1200" dirty="0" err="1">
                <a:solidFill>
                  <a:srgbClr val="FF0000"/>
                </a:solidFill>
              </a:rPr>
              <a:t>np.array</a:t>
            </a:r>
            <a:r>
              <a:rPr lang="en-US" sz="1200" dirty="0">
                <a:solidFill>
                  <a:srgbClr val="FF0000"/>
                </a:solidFill>
              </a:rPr>
              <a:t>(</a:t>
            </a:r>
            <a:r>
              <a:rPr lang="en-US" sz="1200" dirty="0" err="1">
                <a:solidFill>
                  <a:srgbClr val="FF0000"/>
                </a:solidFill>
              </a:rPr>
              <a:t>area_weight</a:t>
            </a:r>
            <a:r>
              <a:rPr lang="en-US" sz="1200" dirty="0">
                <a:solidFill>
                  <a:srgbClr val="FF0000"/>
                </a:solidFill>
              </a:rPr>
              <a:t>) / </a:t>
            </a:r>
            <a:r>
              <a:rPr lang="en-US" sz="1200" dirty="0" err="1">
                <a:solidFill>
                  <a:srgbClr val="FF0000"/>
                </a:solidFill>
              </a:rPr>
              <a:t>max_area</a:t>
            </a:r>
            <a:r>
              <a:rPr lang="en-US" sz="1200" dirty="0">
                <a:solidFill>
                  <a:srgbClr val="FF0000"/>
                </a:solidFill>
              </a:rPr>
              <a:t/>
            </a:r>
            <a:br>
              <a:rPr lang="en-US" sz="1200" dirty="0">
                <a:solidFill>
                  <a:srgbClr val="FF0000"/>
                </a:solidFill>
              </a:rPr>
            </a:br>
            <a:r>
              <a:rPr lang="en-US" sz="1200" dirty="0" err="1"/>
              <a:t>chr_g_cen_y</a:t>
            </a:r>
            <a:r>
              <a:rPr lang="en-US" sz="1200" dirty="0"/>
              <a:t> = 0</a:t>
            </a:r>
            <a:r>
              <a:rPr lang="en-US" sz="1200" dirty="0" smtClean="0"/>
              <a:t>.</a:t>
            </a:r>
          </a:p>
          <a:p>
            <a:r>
              <a:rPr lang="en-US" sz="1200" i="1" dirty="0">
                <a:solidFill>
                  <a:srgbClr val="808080"/>
                </a:solidFill>
              </a:rPr>
              <a:t># Compare the centroid of green region vs blue region, make the green area located in the bottom of each image </a:t>
            </a:r>
            <a:r>
              <a:rPr lang="en-US" sz="1200" dirty="0"/>
              <a:t/>
            </a:r>
            <a:br>
              <a:rPr lang="en-US" sz="1200" dirty="0"/>
            </a:br>
            <a:r>
              <a:rPr lang="en-US" sz="1200" b="1" dirty="0"/>
              <a:t>for </a:t>
            </a:r>
            <a:r>
              <a:rPr lang="en-US" sz="1200" dirty="0" err="1"/>
              <a:t>i,chr_region</a:t>
            </a:r>
            <a:r>
              <a:rPr lang="en-US" sz="1200" dirty="0"/>
              <a:t> </a:t>
            </a:r>
            <a:r>
              <a:rPr lang="en-US" sz="1200" b="1" dirty="0"/>
              <a:t>in </a:t>
            </a:r>
            <a:r>
              <a:rPr lang="en-US" sz="1200" dirty="0"/>
              <a:t>enumerate(</a:t>
            </a:r>
            <a:r>
              <a:rPr lang="en-US" sz="1200" dirty="0" err="1"/>
              <a:t>chr_regions</a:t>
            </a:r>
            <a:r>
              <a:rPr lang="en-US" sz="1200" dirty="0"/>
              <a:t>):</a:t>
            </a:r>
            <a:br>
              <a:rPr lang="en-US" sz="1200" dirty="0"/>
            </a:br>
            <a:r>
              <a:rPr lang="en-US" sz="1200" dirty="0"/>
              <a:t>    </a:t>
            </a:r>
            <a:r>
              <a:rPr lang="en-US" sz="1200" dirty="0" err="1">
                <a:solidFill>
                  <a:srgbClr val="FF0000"/>
                </a:solidFill>
              </a:rPr>
              <a:t>chr_g_cen_y</a:t>
            </a:r>
            <a:r>
              <a:rPr lang="en-US" sz="1200" dirty="0">
                <a:solidFill>
                  <a:srgbClr val="FF0000"/>
                </a:solidFill>
              </a:rPr>
              <a:t> += </a:t>
            </a:r>
            <a:r>
              <a:rPr lang="en-US" sz="1200" dirty="0" err="1">
                <a:solidFill>
                  <a:srgbClr val="FF0000"/>
                </a:solidFill>
              </a:rPr>
              <a:t>chr_region.centroid</a:t>
            </a:r>
            <a:r>
              <a:rPr lang="en-US" sz="1200" dirty="0">
                <a:solidFill>
                  <a:srgbClr val="FF0000"/>
                </a:solidFill>
              </a:rPr>
              <a:t>[0] * </a:t>
            </a:r>
            <a:r>
              <a:rPr lang="en-US" sz="1200" dirty="0" err="1">
                <a:solidFill>
                  <a:srgbClr val="FF0000"/>
                </a:solidFill>
              </a:rPr>
              <a:t>area_weight</a:t>
            </a:r>
            <a:r>
              <a:rPr lang="en-US" sz="1200" dirty="0">
                <a:solidFill>
                  <a:srgbClr val="FF0000"/>
                </a:solidFill>
              </a:rPr>
              <a:t>[</a:t>
            </a:r>
            <a:r>
              <a:rPr lang="en-US" sz="1200" dirty="0" err="1">
                <a:solidFill>
                  <a:srgbClr val="FF0000"/>
                </a:solidFill>
              </a:rPr>
              <a:t>i</a:t>
            </a:r>
            <a:r>
              <a:rPr lang="en-US" sz="1200" dirty="0">
                <a:solidFill>
                  <a:srgbClr val="FF0000"/>
                </a:solidFill>
              </a:rPr>
              <a:t>]</a:t>
            </a:r>
            <a:br>
              <a:rPr lang="en-US" sz="1200" dirty="0">
                <a:solidFill>
                  <a:srgbClr val="FF0000"/>
                </a:solidFill>
              </a:rPr>
            </a:br>
            <a:r>
              <a:rPr lang="en-US" sz="1200" b="1" dirty="0">
                <a:solidFill>
                  <a:srgbClr val="FF0000"/>
                </a:solidFill>
              </a:rPr>
              <a:t>if </a:t>
            </a:r>
            <a:r>
              <a:rPr lang="en-US" sz="1200" dirty="0" err="1">
                <a:solidFill>
                  <a:srgbClr val="FF0000"/>
                </a:solidFill>
              </a:rPr>
              <a:t>chr_g_cen_y</a:t>
            </a:r>
            <a:r>
              <a:rPr lang="en-US" sz="1200" dirty="0">
                <a:solidFill>
                  <a:srgbClr val="FF0000"/>
                </a:solidFill>
              </a:rPr>
              <a:t> &lt; </a:t>
            </a:r>
            <a:r>
              <a:rPr lang="en-US" sz="1200" dirty="0" err="1">
                <a:solidFill>
                  <a:srgbClr val="FF0000"/>
                </a:solidFill>
              </a:rPr>
              <a:t>chr_b_cen_y</a:t>
            </a:r>
            <a:r>
              <a:rPr lang="en-US" sz="1200" dirty="0"/>
              <a:t>:</a:t>
            </a:r>
            <a:br>
              <a:rPr lang="en-US" sz="1200" dirty="0"/>
            </a:br>
            <a:r>
              <a:rPr lang="en-US" sz="1200" dirty="0"/>
              <a:t>    </a:t>
            </a:r>
            <a:r>
              <a:rPr lang="en-US" sz="1200" dirty="0" err="1"/>
              <a:t>rtimg_chr</a:t>
            </a:r>
            <a:r>
              <a:rPr lang="en-US" sz="1200" dirty="0"/>
              <a:t> = rotate(rtimg_chr,180</a:t>
            </a:r>
            <a:r>
              <a:rPr lang="en-US" sz="1200" dirty="0" smtClean="0"/>
              <a:t>)</a:t>
            </a:r>
            <a:endParaRPr lang="en-US" sz="1200" dirty="0"/>
          </a:p>
        </p:txBody>
      </p:sp>
      <p:sp>
        <p:nvSpPr>
          <p:cNvPr id="9" name="TextBox 8"/>
          <p:cNvSpPr txBox="1"/>
          <p:nvPr/>
        </p:nvSpPr>
        <p:spPr>
          <a:xfrm>
            <a:off x="958127" y="591407"/>
            <a:ext cx="7688179" cy="584775"/>
          </a:xfrm>
          <a:prstGeom prst="rect">
            <a:avLst/>
          </a:prstGeom>
          <a:noFill/>
        </p:spPr>
        <p:txBody>
          <a:bodyPr wrap="square" rtlCol="0">
            <a:spAutoFit/>
          </a:bodyPr>
          <a:lstStyle/>
          <a:p>
            <a:r>
              <a:rPr lang="en-US" sz="3200" dirty="0" smtClean="0"/>
              <a:t>Rotate each chromosomal region </a:t>
            </a:r>
            <a:endParaRPr lang="en-US" sz="3200" dirty="0"/>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9620" t="-762" r="6215" b="14093"/>
          <a:stretch/>
        </p:blipFill>
        <p:spPr>
          <a:xfrm>
            <a:off x="390477" y="1694744"/>
            <a:ext cx="5404866" cy="2259873"/>
          </a:xfrm>
          <a:prstGeom prst="rect">
            <a:avLst/>
          </a:prstGeom>
        </p:spPr>
      </p:pic>
    </p:spTree>
    <p:extLst>
      <p:ext uri="{BB962C8B-B14F-4D97-AF65-F5344CB8AC3E}">
        <p14:creationId xmlns:p14="http://schemas.microsoft.com/office/powerpoint/2010/main" val="92139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3082</TotalTime>
  <Words>557</Words>
  <Application>Microsoft Macintosh PowerPoint</Application>
  <PresentationFormat>Widescreen</PresentationFormat>
  <Paragraphs>75</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Helvetica</vt:lpstr>
      <vt:lpstr>Helvetica Light</vt:lpstr>
      <vt:lpstr>Mangal</vt:lpstr>
      <vt:lpstr>Arial</vt:lpstr>
      <vt:lpstr>Office Theme</vt:lpstr>
      <vt:lpstr>FISH (fluorescence in situ hybridization) image processing and Ab10 (abnormal chromosome 10) identification in cell nuclei of maize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(fluorescent in situ hybridization) imaging processing and Ab10 (abnormal chromosome 10) identification in cell nuclei of maize </dc:title>
  <dc:creator>Jianing Liu</dc:creator>
  <cp:lastModifiedBy>Jianing Liu</cp:lastModifiedBy>
  <cp:revision>71</cp:revision>
  <dcterms:created xsi:type="dcterms:W3CDTF">2017-04-22T02:36:19Z</dcterms:created>
  <dcterms:modified xsi:type="dcterms:W3CDTF">2017-04-25T13:18:34Z</dcterms:modified>
</cp:coreProperties>
</file>