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8"/>
  </p:notesMasterIdLst>
  <p:sldIdLst>
    <p:sldId id="256" r:id="rId2"/>
    <p:sldId id="401" r:id="rId3"/>
    <p:sldId id="562" r:id="rId4"/>
    <p:sldId id="589" r:id="rId5"/>
    <p:sldId id="405" r:id="rId6"/>
    <p:sldId id="409" r:id="rId7"/>
    <p:sldId id="410" r:id="rId8"/>
    <p:sldId id="411" r:id="rId9"/>
    <p:sldId id="413" r:id="rId10"/>
    <p:sldId id="414" r:id="rId11"/>
    <p:sldId id="416" r:id="rId12"/>
    <p:sldId id="579" r:id="rId13"/>
    <p:sldId id="420" r:id="rId14"/>
    <p:sldId id="539" r:id="rId15"/>
    <p:sldId id="540" r:id="rId16"/>
    <p:sldId id="438" r:id="rId17"/>
    <p:sldId id="450" r:id="rId18"/>
    <p:sldId id="451" r:id="rId19"/>
    <p:sldId id="452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4" r:id="rId30"/>
    <p:sldId id="468" r:id="rId31"/>
    <p:sldId id="465" r:id="rId32"/>
    <p:sldId id="466" r:id="rId33"/>
    <p:sldId id="467" r:id="rId34"/>
    <p:sldId id="591" r:id="rId35"/>
    <p:sldId id="265" r:id="rId36"/>
    <p:sldId id="592" r:id="rId37"/>
    <p:sldId id="260" r:id="rId38"/>
    <p:sldId id="266" r:id="rId39"/>
    <p:sldId id="274" r:id="rId40"/>
    <p:sldId id="275" r:id="rId41"/>
    <p:sldId id="276" r:id="rId42"/>
    <p:sldId id="277" r:id="rId43"/>
    <p:sldId id="282" r:id="rId44"/>
    <p:sldId id="590" r:id="rId45"/>
    <p:sldId id="593" r:id="rId46"/>
    <p:sldId id="59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65087-C795-C047-8603-336955578C9E}">
          <p14:sldIdLst>
            <p14:sldId id="256"/>
            <p14:sldId id="401"/>
            <p14:sldId id="562"/>
            <p14:sldId id="589"/>
            <p14:sldId id="405"/>
            <p14:sldId id="409"/>
            <p14:sldId id="410"/>
            <p14:sldId id="411"/>
            <p14:sldId id="413"/>
            <p14:sldId id="414"/>
            <p14:sldId id="416"/>
            <p14:sldId id="579"/>
            <p14:sldId id="420"/>
            <p14:sldId id="539"/>
            <p14:sldId id="540"/>
            <p14:sldId id="438"/>
            <p14:sldId id="450"/>
            <p14:sldId id="451"/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4"/>
            <p14:sldId id="468"/>
            <p14:sldId id="465"/>
            <p14:sldId id="466"/>
            <p14:sldId id="467"/>
            <p14:sldId id="591"/>
            <p14:sldId id="265"/>
            <p14:sldId id="592"/>
            <p14:sldId id="260"/>
            <p14:sldId id="266"/>
            <p14:sldId id="274"/>
            <p14:sldId id="275"/>
            <p14:sldId id="276"/>
            <p14:sldId id="277"/>
            <p14:sldId id="282"/>
            <p14:sldId id="590"/>
          </p14:sldIdLst>
        </p14:section>
        <p14:section name="Extra Slides" id="{E3693F44-846B-7743-AA40-F870573FCF81}">
          <p14:sldIdLst>
            <p14:sldId id="593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A5914"/>
    <a:srgbClr val="288428"/>
    <a:srgbClr val="37B737"/>
    <a:srgbClr val="3494BA"/>
    <a:srgbClr val="FFC000"/>
    <a:srgbClr val="7030A0"/>
    <a:srgbClr val="FFFF00"/>
    <a:srgbClr val="FF0000"/>
    <a:srgbClr val="236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96104" autoAdjust="0"/>
  </p:normalViewPr>
  <p:slideViewPr>
    <p:cSldViewPr snapToGrid="0">
      <p:cViewPr varScale="1">
        <p:scale>
          <a:sx n="129" d="100"/>
          <a:sy n="129" d="100"/>
        </p:scale>
        <p:origin x="19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8561-4DBF-40EA-841B-0261E8993560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F4489-B2BE-432D-BE43-DDA72F6D8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F4489-B2BE-432D-BE43-DDA72F6D8C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b352b918_0_1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b352b918_0_1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g35b352b918_0_19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F4489-B2BE-432D-BE43-DDA72F6D8C7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506891078_0_1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506891078_0_1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556" name="Google Shape;1556;g4506891078_0_17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00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b352b91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b352b91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5b352b918_0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b352b9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b352b9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5b352b918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b352b91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b352b91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5b352b918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b352b918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b352b918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35b352b918_0_8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b352b918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b352b918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35b352b918_0_8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b352b918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b352b918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35b352b918_0_8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5b352b918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5b352b918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35b352b918_0_9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900" y="1662198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3454" y="467435"/>
            <a:ext cx="2051009" cy="205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3189507" y="2030372"/>
            <a:ext cx="276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A79E"/>
                </a:solidFill>
                <a:latin typeface="Gujarati MT" charset="0"/>
                <a:ea typeface="Gujarati MT" charset="0"/>
                <a:cs typeface="Gujarati MT" charset="0"/>
              </a:rPr>
              <a:t>QUINN</a:t>
            </a:r>
            <a:r>
              <a:rPr lang="en-US" sz="1800" b="1" dirty="0">
                <a:solidFill>
                  <a:srgbClr val="1A73BC"/>
                </a:solidFill>
                <a:latin typeface="Gujarati MT" charset="0"/>
                <a:ea typeface="Gujarati MT" charset="0"/>
                <a:cs typeface="Gujarati MT" charset="0"/>
              </a:rPr>
              <a:t>RESEARCH</a:t>
            </a:r>
            <a:r>
              <a:rPr lang="en-US" sz="1800" dirty="0">
                <a:solidFill>
                  <a:srgbClr val="25A9E1"/>
                </a:solidFill>
                <a:latin typeface="Gujarati MT" charset="0"/>
                <a:ea typeface="Gujarati MT" charset="0"/>
                <a:cs typeface="Gujarati MT" charset="0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1304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052" name="Picture 4" descr="C:\Documents and Settings\Prashant Doshi\Desktop\arch75.gi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200" y="5953125"/>
            <a:ext cx="685800" cy="904875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45074" y="599456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33867" y="6611034"/>
            <a:ext cx="200862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A79E"/>
                </a:solidFill>
                <a:latin typeface="Gujarati MT" charset="0"/>
                <a:ea typeface="Gujarati MT" charset="0"/>
                <a:cs typeface="Gujarati MT" charset="0"/>
              </a:rPr>
              <a:t>QUINN</a:t>
            </a:r>
            <a:r>
              <a:rPr lang="en-US" sz="1400" b="1">
                <a:solidFill>
                  <a:srgbClr val="1A73BC"/>
                </a:solidFill>
                <a:latin typeface="Gujarati MT" charset="0"/>
                <a:ea typeface="Gujarati MT" charset="0"/>
                <a:cs typeface="Gujarati MT" charset="0"/>
              </a:rPr>
              <a:t>RESEARCH</a:t>
            </a:r>
            <a:r>
              <a:rPr lang="en-US" sz="1400">
                <a:solidFill>
                  <a:srgbClr val="25A9E1"/>
                </a:solidFill>
                <a:latin typeface="Gujarati MT" charset="0"/>
                <a:ea typeface="Gujarati MT" charset="0"/>
                <a:cs typeface="Gujarati MT" charset="0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6228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35894" y="4551654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78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61" r:id="rId12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10.png"/><Relationship Id="rId10" Type="http://schemas.openxmlformats.org/officeDocument/2006/relationships/image" Target="../media/image32.png"/><Relationship Id="rId4" Type="http://schemas.openxmlformats.org/officeDocument/2006/relationships/image" Target="../media/image190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8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901.01325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54175"/>
            <a:ext cx="8839200" cy="1470025"/>
          </a:xfrm>
        </p:spPr>
        <p:txBody>
          <a:bodyPr>
            <a:normAutofit/>
          </a:bodyPr>
          <a:lstStyle/>
          <a:p>
            <a:r>
              <a:rPr lang="en-US" sz="2600" dirty="0"/>
              <a:t>Reinforcement learning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3124200"/>
            <a:ext cx="8384823" cy="446276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b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300" dirty="0">
                <a:solidFill>
                  <a:schemeClr val="bg1"/>
                </a:solidFill>
              </a:rPr>
              <a:t>In theory,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22" y="5040501"/>
            <a:ext cx="3131114" cy="12464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+mj-lt"/>
              </a:rPr>
              <a:t>Roi </a:t>
            </a:r>
            <a:r>
              <a:rPr lang="en-US" altLang="zh-CN" b="1" dirty="0" err="1">
                <a:solidFill>
                  <a:srgbClr val="002060"/>
                </a:solidFill>
                <a:latin typeface="+mj-lt"/>
              </a:rPr>
              <a:t>Ceren</a:t>
            </a:r>
            <a:endParaRPr lang="en-US" altLang="zh-CN" b="1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sz="1600" dirty="0">
                <a:latin typeface="+mj-lt"/>
              </a:rPr>
              <a:t>Snr. Mgr. Data Science @ Cox Auto</a:t>
            </a:r>
          </a:p>
          <a:p>
            <a:r>
              <a:rPr lang="en-US" sz="1600" dirty="0" err="1">
                <a:latin typeface="+mj-lt"/>
              </a:rPr>
              <a:t>roi.ceren@gmail.com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LI: </a:t>
            </a:r>
            <a:r>
              <a:rPr lang="en-US" sz="1600" dirty="0" err="1">
                <a:latin typeface="+mj-lt"/>
              </a:rPr>
              <a:t>roi</a:t>
            </a:r>
            <a:r>
              <a:rPr lang="en-US" sz="1600" dirty="0">
                <a:latin typeface="+mj-lt"/>
              </a:rPr>
              <a:t>-c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b="1" dirty="0"/>
                  <a:t>Partially Observable MDP </a:t>
                </a:r>
                <a:r>
                  <a:rPr lang="en-US" sz="2000" dirty="0"/>
                  <a:t>(POMDP)</a:t>
                </a:r>
                <a:br>
                  <a:rPr lang="en-US" sz="2000" dirty="0"/>
                </a:br>
                <a:r>
                  <a:rPr lang="en-US" sz="2000" dirty="0"/>
                  <a:t>&lt;S,A,T,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lang="en-US" sz="2000" dirty="0"/>
                  <a:t>,O,R&gt;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  <a:sym typeface="Wingdings"/>
                      </a:rPr>
                      <m:t>𝛀</m:t>
                    </m:r>
                  </m:oMath>
                </a14:m>
                <a:r>
                  <a:rPr lang="en-US" sz="2000" b="1" dirty="0">
                    <a:sym typeface="Wingdings"/>
                  </a:rPr>
                  <a:t>: </a:t>
                </a:r>
                <a:r>
                  <a:rPr lang="en-US" sz="2000" dirty="0">
                    <a:sym typeface="Wingdings"/>
                  </a:rPr>
                  <a:t>Set of observations</a:t>
                </a:r>
                <a:endParaRPr lang="en-US" sz="2000" b="1" dirty="0">
                  <a:sym typeface="Wingdings"/>
                </a:endParaRPr>
              </a:p>
              <a:p>
                <a:pPr lvl="1"/>
                <a:r>
                  <a:rPr lang="en-US" sz="2000" b="1" dirty="0">
                    <a:sym typeface="Wingdings"/>
                  </a:rPr>
                  <a:t>O: S x A x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  <a:sym typeface="Wingdings"/>
                      </a:rPr>
                      <m:t>𝛀</m:t>
                    </m:r>
                  </m:oMath>
                </a14:m>
                <a:r>
                  <a:rPr lang="en-US" sz="2000" b="1" dirty="0">
                    <a:sym typeface="Wingdings"/>
                  </a:rPr>
                  <a:t>[0,1]</a:t>
                </a:r>
                <a:r>
                  <a:rPr lang="en-US" sz="2000" dirty="0">
                    <a:sym typeface="Wingdings"/>
                  </a:rPr>
                  <a:t>: Likelihood of an observation from a state</a:t>
                </a:r>
              </a:p>
              <a:p>
                <a:pPr lvl="1"/>
                <a:endParaRPr lang="en-US" sz="2000" dirty="0">
                  <a:sym typeface="Wingdings"/>
                </a:endParaRPr>
              </a:p>
              <a:p>
                <a:r>
                  <a:rPr lang="en-US" sz="2000" b="1" dirty="0">
                    <a:sym typeface="Wingdings"/>
                  </a:rPr>
                  <a:t>States</a:t>
                </a:r>
                <a:r>
                  <a:rPr lang="en-US" sz="2000" dirty="0">
                    <a:sym typeface="Wingdings"/>
                  </a:rPr>
                  <a:t> are unknown!</a:t>
                </a:r>
                <a:br>
                  <a:rPr lang="en-US" sz="2000" i="1" dirty="0">
                    <a:sym typeface="Wingdings"/>
                  </a:rPr>
                </a:br>
                <a:br>
                  <a:rPr lang="en-US" sz="2000" dirty="0">
                    <a:sym typeface="Wingdings"/>
                  </a:rPr>
                </a:b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44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95400" y="4735957"/>
                <a:ext cx="4494051" cy="672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𝒕</m:t>
                          </m:r>
                        </m:sup>
                      </m:sSubSup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𝛽</m:t>
                      </m:r>
                      <m:r>
                        <a:rPr lang="en-US" b="0" i="1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′∈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735957"/>
                <a:ext cx="4494051" cy="6724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95400" y="5463944"/>
                <a:ext cx="2543517" cy="672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𝑹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63944"/>
                <a:ext cx="2543517" cy="6724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EE5A51C-3D2A-49F3-87AB-2CBD3060A3FA}"/>
              </a:ext>
            </a:extLst>
          </p:cNvPr>
          <p:cNvGrpSpPr/>
          <p:nvPr/>
        </p:nvGrpSpPr>
        <p:grpSpPr>
          <a:xfrm>
            <a:off x="5854219" y="4683967"/>
            <a:ext cx="2835134" cy="1716833"/>
            <a:chOff x="6858000" y="5291813"/>
            <a:chExt cx="1831353" cy="1108987"/>
          </a:xfrm>
        </p:grpSpPr>
        <p:sp>
          <p:nvSpPr>
            <p:cNvPr id="4" name="Oval 3"/>
            <p:cNvSpPr/>
            <p:nvPr/>
          </p:nvSpPr>
          <p:spPr>
            <a:xfrm>
              <a:off x="6858000" y="5900016"/>
              <a:ext cx="500784" cy="5007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/>
            <p:cNvCxnSpPr>
              <a:endCxn id="4" idx="4"/>
            </p:cNvCxnSpPr>
            <p:nvPr/>
          </p:nvCxnSpPr>
          <p:spPr>
            <a:xfrm rot="5400000">
              <a:off x="7686963" y="5813359"/>
              <a:ext cx="8871" cy="1166011"/>
            </a:xfrm>
            <a:prstGeom prst="curvedConnector3">
              <a:avLst>
                <a:gd name="adj1" fmla="val 2676936"/>
              </a:avLst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946742" y="5291813"/>
              <a:ext cx="655320" cy="252046"/>
            </a:xfrm>
            <a:prstGeom prst="ellipse">
              <a:avLst/>
            </a:prstGeom>
            <a:solidFill>
              <a:srgbClr val="E9E500">
                <a:alpha val="44000"/>
              </a:srgbClr>
            </a:solidFill>
            <a:ln>
              <a:solidFill>
                <a:srgbClr val="D0CC00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1" name="Curved Connector 10"/>
            <p:cNvCxnSpPr>
              <a:stCxn id="4" idx="6"/>
              <a:endCxn id="10" idx="2"/>
            </p:cNvCxnSpPr>
            <p:nvPr/>
          </p:nvCxnSpPr>
          <p:spPr>
            <a:xfrm flipV="1">
              <a:off x="7358784" y="5417836"/>
              <a:ext cx="587958" cy="732572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4"/>
            </p:cNvCxnSpPr>
            <p:nvPr/>
          </p:nvCxnSpPr>
          <p:spPr>
            <a:xfrm>
              <a:off x="8274402" y="5543859"/>
              <a:ext cx="1" cy="394257"/>
            </a:xfrm>
            <a:prstGeom prst="straightConnector1">
              <a:avLst/>
            </a:prstGeom>
            <a:ln w="34925">
              <a:solidFill>
                <a:srgbClr val="D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urved Connector 180"/>
            <p:cNvCxnSpPr>
              <a:stCxn id="4" idx="6"/>
            </p:cNvCxnSpPr>
            <p:nvPr/>
          </p:nvCxnSpPr>
          <p:spPr>
            <a:xfrm>
              <a:off x="7358784" y="6150408"/>
              <a:ext cx="503242" cy="109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0" idx="2"/>
              <a:endCxn id="4" idx="0"/>
            </p:cNvCxnSpPr>
            <p:nvPr/>
          </p:nvCxnSpPr>
          <p:spPr>
            <a:xfrm rot="10800000" flipV="1">
              <a:off x="7108392" y="5417836"/>
              <a:ext cx="838350" cy="482180"/>
            </a:xfrm>
            <a:prstGeom prst="curvedConnector2">
              <a:avLst/>
            </a:prstGeom>
            <a:ln w="31750">
              <a:solidFill>
                <a:srgbClr val="D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loud 14"/>
            <p:cNvSpPr/>
            <p:nvPr/>
          </p:nvSpPr>
          <p:spPr>
            <a:xfrm>
              <a:off x="7859452" y="5910564"/>
              <a:ext cx="829901" cy="481878"/>
            </a:xfrm>
            <a:prstGeom prst="cloud">
              <a:avLst/>
            </a:prstGeom>
            <a:solidFill>
              <a:srgbClr val="FF9300"/>
            </a:solidFill>
            <a:ln>
              <a:solidFill>
                <a:srgbClr val="C672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62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894" y="1981200"/>
                <a:ext cx="8458200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b="1" dirty="0"/>
                  <a:t>Multiagent POMDP </a:t>
                </a:r>
                <a:r>
                  <a:rPr lang="en-US" sz="2000" dirty="0"/>
                  <a:t>(MPOMDP)</a:t>
                </a:r>
                <a:br>
                  <a:rPr lang="en-US" sz="2000" dirty="0"/>
                </a:br>
                <a:r>
                  <a:rPr lang="en-US" sz="2000" dirty="0"/>
                  <a:t>&lt;S,A,T,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lang="en-US" sz="2000" dirty="0"/>
                  <a:t>,O,R&gt;</a:t>
                </a:r>
              </a:p>
              <a:p>
                <a:pPr lvl="1"/>
                <a:r>
                  <a:rPr lang="en-US" sz="1800" i="1" dirty="0"/>
                  <a:t>Cooperative</a:t>
                </a:r>
                <a:r>
                  <a:rPr lang="en-US" sz="1800" dirty="0"/>
                  <a:t>: Agents get identical, often joint, rewards</a:t>
                </a:r>
              </a:p>
              <a:p>
                <a:pPr lvl="1"/>
                <a:r>
                  <a:rPr lang="en-US" sz="1800" b="1" dirty="0"/>
                  <a:t>A</a:t>
                </a:r>
                <a:r>
                  <a:rPr lang="en-US" sz="1800" dirty="0"/>
                  <a:t>: Joint action of all agents</a:t>
                </a:r>
              </a:p>
              <a:p>
                <a:pPr lvl="1"/>
                <a:r>
                  <a:rPr lang="en-US" sz="1800" b="1" dirty="0"/>
                  <a:t>O,T</a:t>
                </a:r>
                <a:r>
                  <a:rPr lang="en-US" sz="1800" dirty="0"/>
                  <a:t>: Maps joint actions and state to new state</a:t>
                </a:r>
              </a:p>
              <a:p>
                <a:r>
                  <a:rPr lang="en-US" sz="2000" i="1" dirty="0"/>
                  <a:t>Functionally, the MPOMDP may be solved as POMDP, where the action space is increased by agents exponentially</a:t>
                </a: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894" y="1981200"/>
                <a:ext cx="8458200" cy="4525963"/>
              </a:xfrm>
              <a:blipFill>
                <a:blip r:embed="rId3"/>
                <a:stretch>
                  <a:fillRect l="-43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4913EB0-6784-4420-8BA1-26A26A445FDF}"/>
              </a:ext>
            </a:extLst>
          </p:cNvPr>
          <p:cNvGrpSpPr/>
          <p:nvPr/>
        </p:nvGrpSpPr>
        <p:grpSpPr>
          <a:xfrm>
            <a:off x="4575580" y="4783495"/>
            <a:ext cx="4110152" cy="1617306"/>
            <a:chOff x="5867400" y="5291813"/>
            <a:chExt cx="2818332" cy="1108987"/>
          </a:xfrm>
        </p:grpSpPr>
        <p:sp>
          <p:nvSpPr>
            <p:cNvPr id="13" name="Oval 12"/>
            <p:cNvSpPr/>
            <p:nvPr/>
          </p:nvSpPr>
          <p:spPr>
            <a:xfrm>
              <a:off x="5867400" y="5900016"/>
              <a:ext cx="500784" cy="5007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13"/>
            <p:cNvSpPr/>
            <p:nvPr/>
          </p:nvSpPr>
          <p:spPr>
            <a:xfrm>
              <a:off x="6868852" y="5910564"/>
              <a:ext cx="829901" cy="481878"/>
            </a:xfrm>
            <a:prstGeom prst="cloud">
              <a:avLst/>
            </a:prstGeom>
            <a:solidFill>
              <a:srgbClr val="FF9300"/>
            </a:solidFill>
            <a:ln>
              <a:solidFill>
                <a:srgbClr val="C672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956142" y="5291813"/>
              <a:ext cx="655320" cy="252046"/>
            </a:xfrm>
            <a:prstGeom prst="ellipse">
              <a:avLst/>
            </a:prstGeom>
            <a:solidFill>
              <a:srgbClr val="E9E500">
                <a:alpha val="44000"/>
              </a:srgbClr>
            </a:solidFill>
            <a:ln>
              <a:solidFill>
                <a:srgbClr val="D0CC00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7" name="Curved Connector 16"/>
            <p:cNvCxnSpPr/>
            <p:nvPr/>
          </p:nvCxnSpPr>
          <p:spPr>
            <a:xfrm flipV="1">
              <a:off x="6368184" y="5417836"/>
              <a:ext cx="587958" cy="732572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6" idx="3"/>
            </p:cNvCxnSpPr>
            <p:nvPr/>
          </p:nvCxnSpPr>
          <p:spPr>
            <a:xfrm>
              <a:off x="7283802" y="5543859"/>
              <a:ext cx="1" cy="394257"/>
            </a:xfrm>
            <a:prstGeom prst="straightConnector1">
              <a:avLst/>
            </a:prstGeom>
            <a:ln w="34925">
              <a:solidFill>
                <a:srgbClr val="D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endCxn id="16" idx="2"/>
            </p:cNvCxnSpPr>
            <p:nvPr/>
          </p:nvCxnSpPr>
          <p:spPr>
            <a:xfrm>
              <a:off x="6368184" y="6150408"/>
              <a:ext cx="503242" cy="109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10800000" flipV="1">
              <a:off x="6117792" y="5417836"/>
              <a:ext cx="838350" cy="482180"/>
            </a:xfrm>
            <a:prstGeom prst="curvedConnector2">
              <a:avLst/>
            </a:prstGeom>
            <a:ln w="31750">
              <a:solidFill>
                <a:srgbClr val="D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cxnSpLocks/>
              <a:endCxn id="14" idx="0"/>
            </p:cNvCxnSpPr>
            <p:nvPr/>
          </p:nvCxnSpPr>
          <p:spPr>
            <a:xfrm rot="10800000" flipV="1">
              <a:off x="7698062" y="6141537"/>
              <a:ext cx="487897" cy="9966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cxnSpLocks/>
              <a:endCxn id="16" idx="6"/>
            </p:cNvCxnSpPr>
            <p:nvPr/>
          </p:nvCxnSpPr>
          <p:spPr>
            <a:xfrm rot="10800000">
              <a:off x="7611462" y="5417837"/>
              <a:ext cx="574496" cy="723701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cxnSpLocks/>
              <a:stCxn id="16" idx="6"/>
            </p:cNvCxnSpPr>
            <p:nvPr/>
          </p:nvCxnSpPr>
          <p:spPr>
            <a:xfrm>
              <a:off x="7611462" y="5417836"/>
              <a:ext cx="824888" cy="473309"/>
            </a:xfrm>
            <a:prstGeom prst="curvedConnector2">
              <a:avLst/>
            </a:prstGeom>
            <a:ln w="317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1"/>
              <a:endCxn id="13" idx="4"/>
            </p:cNvCxnSpPr>
            <p:nvPr/>
          </p:nvCxnSpPr>
          <p:spPr>
            <a:xfrm rot="5400000">
              <a:off x="6696363" y="5813359"/>
              <a:ext cx="8871" cy="1166011"/>
            </a:xfrm>
            <a:prstGeom prst="curvedConnector3">
              <a:avLst>
                <a:gd name="adj1" fmla="val 2676936"/>
              </a:avLst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cxnSpLocks/>
              <a:stCxn id="14" idx="1"/>
            </p:cNvCxnSpPr>
            <p:nvPr/>
          </p:nvCxnSpPr>
          <p:spPr>
            <a:xfrm rot="16200000" flipH="1">
              <a:off x="7860076" y="5815655"/>
              <a:ext cx="12700" cy="1152547"/>
            </a:xfrm>
            <a:prstGeom prst="curvedConnector3">
              <a:avLst>
                <a:gd name="adj1" fmla="val 1804039"/>
              </a:avLst>
            </a:pr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ADE82-CF55-46EE-95FB-5D950F2BE0A5}"/>
                </a:ext>
              </a:extLst>
            </p:cNvPr>
            <p:cNvSpPr/>
            <p:nvPr/>
          </p:nvSpPr>
          <p:spPr>
            <a:xfrm>
              <a:off x="8184948" y="5897495"/>
              <a:ext cx="500784" cy="5007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8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894" y="1981200"/>
                <a:ext cx="8458200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b="1" dirty="0"/>
                  <a:t>Interactive POMDP </a:t>
                </a:r>
                <a:r>
                  <a:rPr lang="en-US" sz="2000" dirty="0"/>
                  <a:t>(IPOMDP)</a:t>
                </a:r>
                <a:br>
                  <a:rPr lang="en-US" sz="2000" dirty="0"/>
                </a:b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&lt;IS,A,T,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Ω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,O,R&gt;</a:t>
                </a:r>
              </a:p>
              <a:p>
                <a:pPr lvl="1"/>
                <a:r>
                  <a:rPr lang="en-US" sz="1800" i="1" dirty="0"/>
                  <a:t>Non-cooperative</a:t>
                </a:r>
                <a:r>
                  <a:rPr lang="en-US" sz="1800" dirty="0"/>
                  <a:t>: Individual, potentially competitive rewards</a:t>
                </a:r>
              </a:p>
              <a:p>
                <a:pPr lvl="2"/>
                <a:r>
                  <a:rPr lang="en-US" sz="1800" b="1" dirty="0"/>
                  <a:t>R</a:t>
                </a:r>
                <a:r>
                  <a:rPr lang="en-US" sz="1800" dirty="0"/>
                  <a:t> is an </a:t>
                </a:r>
                <a:r>
                  <a:rPr lang="en-US" sz="1800" i="1" dirty="0"/>
                  <a:t>individual</a:t>
                </a:r>
                <a:r>
                  <a:rPr lang="en-US" sz="1800" dirty="0"/>
                  <a:t> reward</a:t>
                </a:r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, still based on the </a:t>
                </a:r>
                <a:r>
                  <a:rPr lang="en-US" sz="1800" i="1" dirty="0">
                    <a:solidFill>
                      <a:schemeClr val="bg1">
                        <a:lumMod val="65000"/>
                      </a:schemeClr>
                    </a:solidFill>
                  </a:rPr>
                  <a:t>joint</a:t>
                </a:r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 action</a:t>
                </a:r>
                <a:endParaRPr 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:r>
                  <a:rPr lang="en-US" sz="1800" b="1" dirty="0"/>
                  <a:t>IS:</a:t>
                </a:r>
                <a:r>
                  <a:rPr lang="en-US" sz="1800" dirty="0"/>
                  <a:t> Interactive state (state and model of opponent)</a:t>
                </a:r>
              </a:p>
              <a:p>
                <a:pPr lvl="1"/>
                <a:r>
                  <a:rPr lang="en-US" sz="1800" dirty="0"/>
                  <a:t>Opponent might act without considering others (</a:t>
                </a:r>
                <a:r>
                  <a:rPr lang="en-US" sz="1800" b="1" dirty="0" err="1"/>
                  <a:t>subintentional</a:t>
                </a:r>
                <a:r>
                  <a:rPr lang="en-US" sz="1800" dirty="0"/>
                  <a:t>) or might also be modeling their opponents (</a:t>
                </a:r>
                <a:r>
                  <a:rPr lang="en-US" sz="1800" b="1" dirty="0"/>
                  <a:t>intentional</a:t>
                </a:r>
                <a:r>
                  <a:rPr lang="en-US" sz="18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Enhanced Uncertainty</a:t>
                </a:r>
              </a:p>
              <a:p>
                <a:pPr lvl="1"/>
                <a:r>
                  <a:rPr lang="en-US" sz="1800" dirty="0"/>
                  <a:t>Model of opponent includes </a:t>
                </a:r>
                <a:br>
                  <a:rPr lang="en-US" sz="1800" dirty="0"/>
                </a:br>
                <a:r>
                  <a:rPr lang="en-US" sz="1800" dirty="0"/>
                  <a:t>location </a:t>
                </a:r>
                <a:r>
                  <a:rPr lang="en-US" sz="1800" i="1" dirty="0"/>
                  <a:t>and</a:t>
                </a:r>
                <a:r>
                  <a:rPr lang="en-US" sz="1800" dirty="0"/>
                  <a:t> behavior</a:t>
                </a:r>
              </a:p>
              <a:p>
                <a:pPr lvl="1"/>
                <a:r>
                  <a:rPr lang="en-US" sz="1800" dirty="0"/>
                  <a:t>Complicates </a:t>
                </a:r>
                <a:r>
                  <a:rPr lang="en-US" sz="1800" b="1" dirty="0"/>
                  <a:t>R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894" y="1981200"/>
                <a:ext cx="8458200" cy="4525963"/>
              </a:xfrm>
              <a:blipFill>
                <a:blip r:embed="rId2"/>
                <a:stretch>
                  <a:fillRect l="-450" t="-840" r="-60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4552511" y="5673283"/>
            <a:ext cx="727517" cy="727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6007376" y="5688607"/>
            <a:ext cx="1205643" cy="700051"/>
          </a:xfrm>
          <a:prstGeom prst="cloud">
            <a:avLst/>
          </a:prstGeom>
          <a:solidFill>
            <a:srgbClr val="FF9300"/>
          </a:solidFill>
          <a:ln>
            <a:solidFill>
              <a:srgbClr val="C672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34187" y="4789713"/>
            <a:ext cx="952020" cy="366161"/>
          </a:xfrm>
          <a:prstGeom prst="ellipse">
            <a:avLst/>
          </a:prstGeom>
          <a:solidFill>
            <a:srgbClr val="E9E500">
              <a:alpha val="44000"/>
            </a:srgbClr>
          </a:solidFill>
          <a:ln>
            <a:solidFill>
              <a:srgbClr val="D0CC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5280028" y="4972794"/>
            <a:ext cx="854159" cy="1064248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3"/>
          </p:cNvCxnSpPr>
          <p:nvPr/>
        </p:nvCxnSpPr>
        <p:spPr>
          <a:xfrm>
            <a:off x="6610197" y="5155874"/>
            <a:ext cx="1" cy="572759"/>
          </a:xfrm>
          <a:prstGeom prst="straightConnector1">
            <a:avLst/>
          </a:prstGeom>
          <a:ln w="34925">
            <a:solidFill>
              <a:srgbClr val="D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2"/>
          </p:cNvCxnSpPr>
          <p:nvPr/>
        </p:nvCxnSpPr>
        <p:spPr>
          <a:xfrm>
            <a:off x="5280028" y="6037042"/>
            <a:ext cx="731088" cy="1591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4916269" y="4972794"/>
            <a:ext cx="1217918" cy="700490"/>
          </a:xfrm>
          <a:prstGeom prst="curvedConnector2">
            <a:avLst/>
          </a:prstGeom>
          <a:ln w="31750">
            <a:solidFill>
              <a:srgbClr val="D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20809" y="5660396"/>
            <a:ext cx="727517" cy="727517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21" idx="2"/>
            <a:endCxn id="14" idx="0"/>
          </p:cNvCxnSpPr>
          <p:nvPr/>
        </p:nvCxnSpPr>
        <p:spPr>
          <a:xfrm rot="10800000" flipV="1">
            <a:off x="7212015" y="6024154"/>
            <a:ext cx="708795" cy="14478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50000"/>
                <a:alpha val="48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2"/>
            <a:endCxn id="16" idx="6"/>
          </p:cNvCxnSpPr>
          <p:nvPr/>
        </p:nvCxnSpPr>
        <p:spPr>
          <a:xfrm rot="10800000">
            <a:off x="7086207" y="4972795"/>
            <a:ext cx="834602" cy="1051361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shade val="50000"/>
                <a:alpha val="48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6"/>
            <a:endCxn id="21" idx="0"/>
          </p:cNvCxnSpPr>
          <p:nvPr/>
        </p:nvCxnSpPr>
        <p:spPr>
          <a:xfrm>
            <a:off x="7086207" y="4972794"/>
            <a:ext cx="1198361" cy="687602"/>
          </a:xfrm>
          <a:prstGeom prst="curvedConnector2">
            <a:avLst/>
          </a:prstGeom>
          <a:ln w="31750">
            <a:solidFill>
              <a:schemeClr val="accent1">
                <a:shade val="50000"/>
                <a:alpha val="48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1"/>
            <a:endCxn id="13" idx="4"/>
          </p:cNvCxnSpPr>
          <p:nvPr/>
        </p:nvCxnSpPr>
        <p:spPr>
          <a:xfrm rot="5400000">
            <a:off x="5756792" y="5547392"/>
            <a:ext cx="12887" cy="1693929"/>
          </a:xfrm>
          <a:prstGeom prst="curvedConnector3">
            <a:avLst>
              <a:gd name="adj1" fmla="val 2676936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4" idx="1"/>
            <a:endCxn id="21" idx="4"/>
          </p:cNvCxnSpPr>
          <p:nvPr/>
        </p:nvCxnSpPr>
        <p:spPr>
          <a:xfrm rot="16200000" flipH="1">
            <a:off x="7447382" y="5550727"/>
            <a:ext cx="18450" cy="1674369"/>
          </a:xfrm>
          <a:prstGeom prst="curvedConnector3">
            <a:avLst>
              <a:gd name="adj1" fmla="val 1804039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1569983">
            <a:off x="5929311" y="5009998"/>
            <a:ext cx="2996238" cy="1133133"/>
          </a:xfrm>
          <a:prstGeom prst="ellipse">
            <a:avLst/>
          </a:prstGeom>
          <a:solidFill>
            <a:srgbClr val="FF0000">
              <a:alpha val="47059"/>
            </a:srgbClr>
          </a:solidFill>
          <a:ln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alpha val="99000"/>
                    </a:schemeClr>
                  </a:outerShdw>
                </a:effectLst>
              </a:rPr>
              <a:t>Interactive </a:t>
            </a:r>
          </a:p>
          <a:p>
            <a:pPr algn="ctr"/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alpha val="99000"/>
                    </a:scheme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33515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037140"/>
            <a:ext cx="8272211" cy="30619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/>
              <a:t>Policies</a:t>
            </a:r>
            <a:r>
              <a:rPr lang="en-US" sz="2800" dirty="0"/>
              <a:t> in MDPs map states to actions</a:t>
            </a:r>
            <a:endParaRPr lang="en-US" dirty="0"/>
          </a:p>
          <a:p>
            <a:pPr marL="229235" indent="-229235">
              <a:buFont typeface="Wingdings" panose="05020102010507070707" pitchFamily="18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POMDPs may map states or single observations to actions</a:t>
            </a:r>
          </a:p>
          <a:p>
            <a:pPr marL="229235" indent="-229235">
              <a:buFont typeface="Wingdings" panose="05020102010507070707" pitchFamily="18" charset="2"/>
              <a:buChar char="Ø"/>
            </a:pPr>
            <a:endParaRPr lang="en-US" sz="1900" dirty="0"/>
          </a:p>
          <a:p>
            <a:pPr marL="0" indent="0">
              <a:buNone/>
            </a:pPr>
            <a:r>
              <a:rPr lang="en-US" sz="2800" dirty="0"/>
              <a:t>A policy can also be a </a:t>
            </a:r>
            <a:r>
              <a:rPr lang="en-US" sz="2800" i="1" dirty="0"/>
              <a:t>sequence</a:t>
            </a:r>
            <a:r>
              <a:rPr lang="en-US" sz="2800" dirty="0"/>
              <a:t> of observations to actions</a:t>
            </a:r>
            <a:br>
              <a:rPr lang="en-US" sz="2800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16493"/>
                  </p:ext>
                </p:extLst>
              </p:nvPr>
            </p:nvGraphicFramePr>
            <p:xfrm>
              <a:off x="3079671" y="3512769"/>
              <a:ext cx="2362200" cy="477012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3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11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70866" marR="70866" marT="35433" marB="35433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ysClr val="windowText" lastClr="000000"/>
                              </a:solidFill>
                            </a:rPr>
                            <a:t>o1</a:t>
                          </a:r>
                        </a:p>
                      </a:txBody>
                      <a:tcPr marL="70866" marR="70866" marT="35433" marB="35433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ysClr val="windowText" lastClr="000000"/>
                              </a:solidFill>
                            </a:rPr>
                            <a:t>o2</a:t>
                          </a:r>
                        </a:p>
                      </a:txBody>
                      <a:tcPr marL="70866" marR="70866" marT="35433" marB="35433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62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bg1"/>
                              </a:solidFill>
                            </a:rPr>
                            <a:t>a2</a:t>
                          </a:r>
                        </a:p>
                      </a:txBody>
                      <a:tcPr marL="70866" marR="70866" marT="35433" marB="3543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bg1"/>
                              </a:solidFill>
                            </a:rPr>
                            <a:t>a1</a:t>
                          </a:r>
                        </a:p>
                      </a:txBody>
                      <a:tcPr marL="70866" marR="70866" marT="35433" marB="3543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bg1"/>
                              </a:solidFill>
                            </a:rPr>
                            <a:t>a3</a:t>
                          </a:r>
                        </a:p>
                      </a:txBody>
                      <a:tcPr marL="70866" marR="70866" marT="35433" marB="3543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16493"/>
                  </p:ext>
                </p:extLst>
              </p:nvPr>
            </p:nvGraphicFramePr>
            <p:xfrm>
              <a:off x="3079671" y="3512769"/>
              <a:ext cx="2362200" cy="477012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385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866" marR="70866" marT="35433" marB="35433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5000" r="-202326" b="-1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ysClr val="windowText" lastClr="000000"/>
                              </a:solidFill>
                            </a:rPr>
                            <a:t>o1</a:t>
                          </a:r>
                        </a:p>
                      </a:txBody>
                      <a:tcPr marL="70866" marR="70866" marT="35433" marB="35433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ysClr val="windowText" lastClr="000000"/>
                              </a:solidFill>
                            </a:rPr>
                            <a:t>o2</a:t>
                          </a:r>
                        </a:p>
                      </a:txBody>
                      <a:tcPr marL="70866" marR="70866" marT="35433" marB="35433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8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bg1"/>
                              </a:solidFill>
                            </a:rPr>
                            <a:t>a2</a:t>
                          </a:r>
                        </a:p>
                      </a:txBody>
                      <a:tcPr marL="70866" marR="70866" marT="35433" marB="3543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bg1"/>
                              </a:solidFill>
                            </a:rPr>
                            <a:t>a1</a:t>
                          </a:r>
                        </a:p>
                      </a:txBody>
                      <a:tcPr marL="70866" marR="70866" marT="35433" marB="3543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bg1"/>
                              </a:solidFill>
                            </a:rPr>
                            <a:t>a3</a:t>
                          </a:r>
                        </a:p>
                      </a:txBody>
                      <a:tcPr marL="70866" marR="70866" marT="35433" marB="3543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2703"/>
              </p:ext>
            </p:extLst>
          </p:nvPr>
        </p:nvGraphicFramePr>
        <p:xfrm>
          <a:off x="3108335" y="2558906"/>
          <a:ext cx="2362200" cy="47701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70866" marR="70866" marT="35433" marB="35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70866" marR="70866" marT="35433" marB="35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70866" marR="70866" marT="35433" marB="35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ysClr val="windowText" lastClr="000000"/>
                          </a:solidFill>
                        </a:rPr>
                        <a:t>a1</a:t>
                      </a:r>
                    </a:p>
                  </a:txBody>
                  <a:tcPr marL="70866" marR="70866" marT="35433" marB="35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ysClr val="windowText" lastClr="000000"/>
                          </a:solidFill>
                        </a:rPr>
                        <a:t>a3</a:t>
                      </a:r>
                    </a:p>
                  </a:txBody>
                  <a:tcPr marL="70866" marR="70866" marT="35433" marB="35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ysClr val="windowText" lastClr="000000"/>
                          </a:solidFill>
                        </a:rPr>
                        <a:t>a1</a:t>
                      </a:r>
                    </a:p>
                  </a:txBody>
                  <a:tcPr marL="70866" marR="70866" marT="35433" marB="35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611657" y="6363012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horizon 3 policy tree</a:t>
            </a:r>
          </a:p>
        </p:txBody>
      </p:sp>
      <p:sp>
        <p:nvSpPr>
          <p:cNvPr id="31" name="Oval 30"/>
          <p:cNvSpPr/>
          <p:nvPr/>
        </p:nvSpPr>
        <p:spPr>
          <a:xfrm>
            <a:off x="3886200" y="44622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sp>
        <p:nvSpPr>
          <p:cNvPr id="33" name="Oval 32"/>
          <p:cNvSpPr/>
          <p:nvPr/>
        </p:nvSpPr>
        <p:spPr>
          <a:xfrm>
            <a:off x="3352800" y="528622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a1</a:t>
            </a:r>
          </a:p>
        </p:txBody>
      </p:sp>
      <p:sp>
        <p:nvSpPr>
          <p:cNvPr id="34" name="Oval 33"/>
          <p:cNvSpPr/>
          <p:nvPr/>
        </p:nvSpPr>
        <p:spPr>
          <a:xfrm>
            <a:off x="4446270" y="52774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a3</a:t>
            </a:r>
          </a:p>
        </p:txBody>
      </p:sp>
      <p:sp>
        <p:nvSpPr>
          <p:cNvPr id="35" name="Oval 34"/>
          <p:cNvSpPr/>
          <p:nvPr/>
        </p:nvSpPr>
        <p:spPr>
          <a:xfrm>
            <a:off x="2819400" y="624898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a3</a:t>
            </a:r>
          </a:p>
        </p:txBody>
      </p:sp>
      <p:sp>
        <p:nvSpPr>
          <p:cNvPr id="36" name="Oval 35"/>
          <p:cNvSpPr/>
          <p:nvPr/>
        </p:nvSpPr>
        <p:spPr>
          <a:xfrm>
            <a:off x="3505200" y="624898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a1</a:t>
            </a:r>
          </a:p>
        </p:txBody>
      </p:sp>
      <p:sp>
        <p:nvSpPr>
          <p:cNvPr id="37" name="Oval 36"/>
          <p:cNvSpPr/>
          <p:nvPr/>
        </p:nvSpPr>
        <p:spPr>
          <a:xfrm>
            <a:off x="4229100" y="624144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sp>
        <p:nvSpPr>
          <p:cNvPr id="38" name="Oval 37"/>
          <p:cNvSpPr/>
          <p:nvPr/>
        </p:nvSpPr>
        <p:spPr>
          <a:xfrm>
            <a:off x="4876800" y="624144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cxnSp>
        <p:nvCxnSpPr>
          <p:cNvPr id="39" name="Straight Arrow Connector 38"/>
          <p:cNvCxnSpPr>
            <a:stCxn id="36" idx="3"/>
            <a:endCxn id="37" idx="0"/>
          </p:cNvCxnSpPr>
          <p:nvPr/>
        </p:nvCxnSpPr>
        <p:spPr>
          <a:xfrm flipH="1">
            <a:off x="3619500" y="4917535"/>
            <a:ext cx="344815" cy="3686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</p:cNvCxnSpPr>
          <p:nvPr/>
        </p:nvCxnSpPr>
        <p:spPr>
          <a:xfrm>
            <a:off x="4341485" y="4917535"/>
            <a:ext cx="371485" cy="3598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  <a:endCxn id="39" idx="0"/>
          </p:cNvCxnSpPr>
          <p:nvPr/>
        </p:nvCxnSpPr>
        <p:spPr>
          <a:xfrm flipH="1">
            <a:off x="3086100" y="5741509"/>
            <a:ext cx="344815" cy="5074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0" idx="0"/>
          </p:cNvCxnSpPr>
          <p:nvPr/>
        </p:nvCxnSpPr>
        <p:spPr>
          <a:xfrm>
            <a:off x="3619500" y="5819624"/>
            <a:ext cx="152400" cy="4293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4"/>
            <a:endCxn id="41" idx="0"/>
          </p:cNvCxnSpPr>
          <p:nvPr/>
        </p:nvCxnSpPr>
        <p:spPr>
          <a:xfrm flipH="1">
            <a:off x="4495800" y="5810832"/>
            <a:ext cx="217170" cy="4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2" idx="0"/>
          </p:cNvCxnSpPr>
          <p:nvPr/>
        </p:nvCxnSpPr>
        <p:spPr>
          <a:xfrm>
            <a:off x="4901555" y="5732717"/>
            <a:ext cx="241945" cy="5087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05200" y="483273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06429" y="574902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60771" y="579527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29986" y="485452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39315" y="576072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01999" y="57607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149293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i="1" dirty="0"/>
                  <a:t>Temporal difference learning</a:t>
                </a:r>
                <a:r>
                  <a:rPr lang="en-US" sz="2000" dirty="0"/>
                  <a:t> models</a:t>
                </a:r>
              </a:p>
              <a:p>
                <a:pPr lvl="1"/>
                <a:r>
                  <a:rPr lang="en-US" sz="2000" b="1" dirty="0"/>
                  <a:t>TD(0)</a:t>
                </a:r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charset="0"/>
                      </a:rPr>
                      <m:t>𝜶</m:t>
                    </m:r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Learning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charset="0"/>
                      </a:rPr>
                      <m:t>𝜸</m:t>
                    </m:r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Discount factor</a:t>
                </a:r>
              </a:p>
              <a:p>
                <a:r>
                  <a:rPr lang="en-US" sz="2000" i="1" dirty="0"/>
                  <a:t>On-policy:</a:t>
                </a:r>
                <a:r>
                  <a:rPr lang="en-US" sz="2000" dirty="0"/>
                  <a:t> Calculates value based on following a given strategy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6449" y="3276600"/>
                <a:ext cx="8251101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b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9" y="3276600"/>
                <a:ext cx="8251101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62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9235" indent="-229235">
              <a:buFont typeface="Wingdings" panose="05020102010507070707" pitchFamily="18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Off-policy</a:t>
            </a:r>
            <a:r>
              <a:rPr lang="en-US" sz="2000" b="1" dirty="0"/>
              <a:t> Q-learning</a:t>
            </a:r>
            <a:r>
              <a:rPr lang="en-US" sz="2000" dirty="0"/>
              <a:t> considers actions</a:t>
            </a:r>
          </a:p>
          <a:p>
            <a:pPr marL="472440" lvl="1" indent="-229235">
              <a:buFont typeface="Wingdings" panose="05020102010507070707" pitchFamily="18" charset="2"/>
              <a:buChar char="Ø"/>
            </a:pPr>
            <a:r>
              <a:rPr lang="en-US" sz="2000" dirty="0"/>
              <a:t>Future rewards consider the </a:t>
            </a:r>
            <a:r>
              <a:rPr lang="en-US" sz="2000" i="1" dirty="0"/>
              <a:t>best</a:t>
            </a:r>
            <a:r>
              <a:rPr lang="en-US" sz="2000" dirty="0"/>
              <a:t> action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472440" lvl="1" indent="-229235">
              <a:buFont typeface="Wingdings" panose="05020102010507070707" pitchFamily="18" charset="2"/>
              <a:buChar char="Ø"/>
            </a:pPr>
            <a:endParaRPr lang="en-US" sz="2000" dirty="0"/>
          </a:p>
          <a:p>
            <a:pPr marL="229235" indent="-229235">
              <a:buFont typeface="Wingdings" panose="05020102010507070707" pitchFamily="18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On-policy</a:t>
            </a:r>
            <a:r>
              <a:rPr lang="en-US" sz="2000" dirty="0"/>
              <a:t> </a:t>
            </a:r>
            <a:r>
              <a:rPr lang="en-US" sz="2000" b="1" dirty="0"/>
              <a:t>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tate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ction</a:t>
            </a:r>
            <a:r>
              <a:rPr lang="en-US" sz="2000" dirty="0"/>
              <a:t> </a:t>
            </a:r>
            <a:r>
              <a:rPr lang="en-US" sz="2000" b="1" dirty="0"/>
              <a:t>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eward</a:t>
            </a:r>
            <a:r>
              <a:rPr lang="en-US" sz="2000" dirty="0"/>
              <a:t> </a:t>
            </a:r>
            <a:r>
              <a:rPr lang="en-US" sz="2000" b="1" dirty="0"/>
              <a:t>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tate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ction</a:t>
            </a:r>
            <a:r>
              <a:rPr lang="en-US" sz="2000" dirty="0"/>
              <a:t> follows a policy</a:t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5894" y="3061758"/>
                <a:ext cx="8251101" cy="577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400" b="1" i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𝐦𝐚𝐱</m:t>
                                  </m:r>
                                </m:e>
                                <m:lim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𝒂</m:t>
                                  </m:r>
                                  <m:r>
                                    <a:rPr lang="en-US" sz="2400" b="1" i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′,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4" y="3061758"/>
                <a:ext cx="8251101" cy="577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893" y="4617472"/>
                <a:ext cx="82511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′,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3" y="4617472"/>
                <a:ext cx="8251101" cy="369332"/>
              </a:xfrm>
              <a:prstGeom prst="rect">
                <a:avLst/>
              </a:prstGeom>
              <a:blipFill>
                <a:blip r:embed="rId3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0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MONTE CARLO EXPLORING STARTS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Monte Carlo Exploring Starts for POMDPs</a:t>
            </a:r>
            <a:r>
              <a:rPr lang="en-US" sz="2400" dirty="0"/>
              <a:t> (MCES-P)</a:t>
            </a:r>
            <a:br>
              <a:rPr lang="en-US" sz="2800" dirty="0"/>
            </a:br>
            <a:r>
              <a:rPr lang="en-US" sz="2400" dirty="0"/>
              <a:t>Theodore Perkins (AAAI 2002)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35F511-424B-4019-BC2A-96581F8B8A9C}"/>
              </a:ext>
            </a:extLst>
          </p:cNvPr>
          <p:cNvSpPr/>
          <p:nvPr/>
        </p:nvSpPr>
        <p:spPr>
          <a:xfrm>
            <a:off x="814873" y="4040269"/>
            <a:ext cx="1126229" cy="7543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Current Strategy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A5AD6-33E5-41FE-BF82-3D9F66F83627}"/>
              </a:ext>
            </a:extLst>
          </p:cNvPr>
          <p:cNvSpPr/>
          <p:nvPr/>
        </p:nvSpPr>
        <p:spPr>
          <a:xfrm>
            <a:off x="3637895" y="4040269"/>
            <a:ext cx="1719035" cy="7543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Is the neighbor better?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D63E81-E32F-4C57-A1CF-18CA9625EC42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1941102" y="4417459"/>
            <a:ext cx="16967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2E9D4-94DA-4EB9-91E8-B75BC2F2B856}"/>
              </a:ext>
            </a:extLst>
          </p:cNvPr>
          <p:cNvSpPr txBox="1"/>
          <p:nvPr/>
        </p:nvSpPr>
        <p:spPr>
          <a:xfrm>
            <a:off x="2087884" y="3907635"/>
            <a:ext cx="145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Sample random</a:t>
            </a:r>
          </a:p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neighbor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5D735-516D-406A-9B27-42926E912CA2}"/>
              </a:ext>
            </a:extLst>
          </p:cNvPr>
          <p:cNvSpPr txBox="1"/>
          <p:nvPr/>
        </p:nvSpPr>
        <p:spPr>
          <a:xfrm>
            <a:off x="4456119" y="4775210"/>
            <a:ext cx="44378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31A33-B82A-4814-9F1B-BDA7BA7255FD}"/>
              </a:ext>
            </a:extLst>
          </p:cNvPr>
          <p:cNvSpPr txBox="1"/>
          <p:nvPr/>
        </p:nvSpPr>
        <p:spPr>
          <a:xfrm>
            <a:off x="1028454" y="5595077"/>
            <a:ext cx="155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Set neighbor</a:t>
            </a:r>
          </a:p>
          <a:p>
            <a:pPr algn="ctr"/>
            <a:r>
              <a:rPr lang="en-US" sz="1400" dirty="0"/>
              <a:t>as current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91175-311B-41A1-A381-81D6561AB282}"/>
              </a:ext>
            </a:extLst>
          </p:cNvPr>
          <p:cNvSpPr txBox="1"/>
          <p:nvPr/>
        </p:nvSpPr>
        <p:spPr>
          <a:xfrm>
            <a:off x="7171284" y="3705230"/>
            <a:ext cx="41664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DC99FD-8A4D-4C60-AD53-2299ABEB1519}"/>
              </a:ext>
            </a:extLst>
          </p:cNvPr>
          <p:cNvSpPr/>
          <p:nvPr/>
        </p:nvSpPr>
        <p:spPr>
          <a:xfrm>
            <a:off x="6307435" y="4027133"/>
            <a:ext cx="1785313" cy="7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Have we sampled every </a:t>
            </a:r>
            <a:r>
              <a:rPr lang="en-US" sz="1400" i="1" dirty="0"/>
              <a:t>neighbor</a:t>
            </a:r>
            <a:r>
              <a:rPr lang="en-US" sz="1400" dirty="0"/>
              <a:t> enough times?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B955C5-E354-4FE2-863F-62E872BBA947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5356930" y="4404323"/>
            <a:ext cx="950505" cy="131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29C690D8-C3C9-4007-BAC5-B9FA4DCD6F5B}"/>
              </a:ext>
            </a:extLst>
          </p:cNvPr>
          <p:cNvCxnSpPr>
            <a:cxnSpLocks/>
            <a:stCxn id="13" idx="0"/>
            <a:endCxn id="5" idx="0"/>
          </p:cNvCxnSpPr>
          <p:nvPr/>
        </p:nvCxnSpPr>
        <p:spPr>
          <a:xfrm rot="16200000" flipH="1" flipV="1">
            <a:off x="4282472" y="1122649"/>
            <a:ext cx="13136" cy="5822104"/>
          </a:xfrm>
          <a:prstGeom prst="curvedConnector3">
            <a:avLst>
              <a:gd name="adj1" fmla="val -415530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A2E87A-BA25-4BD2-88A0-B67E7717CE43}"/>
              </a:ext>
            </a:extLst>
          </p:cNvPr>
          <p:cNvSpPr txBox="1"/>
          <p:nvPr/>
        </p:nvSpPr>
        <p:spPr>
          <a:xfrm>
            <a:off x="5346501" y="4362173"/>
            <a:ext cx="41664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93E6D-1B80-475D-B2F9-2D9065F7E71E}"/>
              </a:ext>
            </a:extLst>
          </p:cNvPr>
          <p:cNvSpPr/>
          <p:nvPr/>
        </p:nvSpPr>
        <p:spPr>
          <a:xfrm>
            <a:off x="6307437" y="5319850"/>
            <a:ext cx="1785313" cy="7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Terminate</a:t>
            </a:r>
          </a:p>
          <a:p>
            <a:pPr algn="ctr"/>
            <a:r>
              <a:rPr lang="en-US" sz="1400" dirty="0"/>
              <a:t>Strategy is an optima!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C471E3-B2C6-4770-B71F-158CDBA10217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7200092" y="4781512"/>
            <a:ext cx="2" cy="5383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CC465C-F5E3-4E38-ADB6-823556D2D8C1}"/>
              </a:ext>
            </a:extLst>
          </p:cNvPr>
          <p:cNvSpPr txBox="1"/>
          <p:nvPr/>
        </p:nvSpPr>
        <p:spPr>
          <a:xfrm>
            <a:off x="7157712" y="4722541"/>
            <a:ext cx="44378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D6B35B-D464-4924-82AA-84ADB40B5EB6}"/>
              </a:ext>
            </a:extLst>
          </p:cNvPr>
          <p:cNvSpPr/>
          <p:nvPr/>
        </p:nvSpPr>
        <p:spPr>
          <a:xfrm>
            <a:off x="3608610" y="5325399"/>
            <a:ext cx="1785313" cy="7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Have we sampled the </a:t>
            </a:r>
            <a:r>
              <a:rPr lang="en-US" sz="1400" i="1" dirty="0"/>
              <a:t>current</a:t>
            </a:r>
            <a:r>
              <a:rPr lang="en-US" sz="1400" dirty="0"/>
              <a:t> and </a:t>
            </a:r>
            <a:r>
              <a:rPr lang="en-US" sz="1400" i="1" dirty="0"/>
              <a:t>neighbor</a:t>
            </a:r>
            <a:r>
              <a:rPr lang="en-US" sz="1400" dirty="0"/>
              <a:t> strategies enough?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D6385-16D0-4EA6-90B9-415F6713137E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>
            <a:off x="4497413" y="4794648"/>
            <a:ext cx="3854" cy="5307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27">
            <a:extLst>
              <a:ext uri="{FF2B5EF4-FFF2-40B4-BE49-F238E27FC236}">
                <a16:creationId xmlns:a16="http://schemas.microsoft.com/office/drawing/2014/main" id="{06D28800-34B5-4A35-98FB-D7299E0D69C3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979806" y="4684172"/>
            <a:ext cx="2622699" cy="122332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27">
            <a:extLst>
              <a:ext uri="{FF2B5EF4-FFF2-40B4-BE49-F238E27FC236}">
                <a16:creationId xmlns:a16="http://schemas.microsoft.com/office/drawing/2014/main" id="{34B2F4BE-FEA9-4C1F-98C8-6BC4777A8291}"/>
              </a:ext>
            </a:extLst>
          </p:cNvPr>
          <p:cNvCxnSpPr>
            <a:cxnSpLocks/>
            <a:endCxn id="5" idx="5"/>
          </p:cNvCxnSpPr>
          <p:nvPr/>
        </p:nvCxnSpPr>
        <p:spPr>
          <a:xfrm rot="10800000">
            <a:off x="1776170" y="4684172"/>
            <a:ext cx="1826334" cy="8207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1385-7476-4401-8A9D-2EF0932860BC}"/>
              </a:ext>
            </a:extLst>
          </p:cNvPr>
          <p:cNvSpPr txBox="1"/>
          <p:nvPr/>
        </p:nvSpPr>
        <p:spPr>
          <a:xfrm>
            <a:off x="3194106" y="5872025"/>
            <a:ext cx="44378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355254-126B-4995-9371-BAD327607F0B}"/>
              </a:ext>
            </a:extLst>
          </p:cNvPr>
          <p:cNvSpPr txBox="1"/>
          <p:nvPr/>
        </p:nvSpPr>
        <p:spPr>
          <a:xfrm>
            <a:off x="3170118" y="5250544"/>
            <a:ext cx="41664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7B1151-C96E-478A-B9CF-4BDD5916F1E7}"/>
              </a:ext>
            </a:extLst>
          </p:cNvPr>
          <p:cNvSpPr txBox="1"/>
          <p:nvPr/>
        </p:nvSpPr>
        <p:spPr>
          <a:xfrm>
            <a:off x="2296202" y="4806206"/>
            <a:ext cx="76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Retain</a:t>
            </a:r>
          </a:p>
          <a:p>
            <a:pPr algn="ctr"/>
            <a:r>
              <a:rPr lang="en-US" sz="1400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5182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Random</a:t>
            </a:r>
            <a:r>
              <a:rPr lang="en-US" sz="2400" dirty="0"/>
              <a:t> observation sequence replaced with a </a:t>
            </a:r>
            <a:r>
              <a:rPr lang="en-US" sz="2400" i="1" dirty="0"/>
              <a:t>random</a:t>
            </a:r>
            <a:r>
              <a:rPr lang="en-US" sz="2400" dirty="0"/>
              <a:t> action</a:t>
            </a:r>
            <a:endParaRPr lang="en-US" sz="2000" i="1" dirty="0"/>
          </a:p>
        </p:txBody>
      </p:sp>
      <p:sp>
        <p:nvSpPr>
          <p:cNvPr id="4" name="Oval 3"/>
          <p:cNvSpPr/>
          <p:nvPr/>
        </p:nvSpPr>
        <p:spPr>
          <a:xfrm>
            <a:off x="22098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379577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a1</a:t>
            </a:r>
          </a:p>
        </p:txBody>
      </p:sp>
      <p:sp>
        <p:nvSpPr>
          <p:cNvPr id="7" name="Oval 6"/>
          <p:cNvSpPr/>
          <p:nvPr/>
        </p:nvSpPr>
        <p:spPr>
          <a:xfrm>
            <a:off x="1143000" y="47585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a3</a:t>
            </a:r>
          </a:p>
        </p:txBody>
      </p:sp>
      <p:sp>
        <p:nvSpPr>
          <p:cNvPr id="8" name="Oval 7"/>
          <p:cNvSpPr/>
          <p:nvPr/>
        </p:nvSpPr>
        <p:spPr>
          <a:xfrm>
            <a:off x="1828800" y="47585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a1</a:t>
            </a:r>
          </a:p>
        </p:txBody>
      </p:sp>
      <p:sp>
        <p:nvSpPr>
          <p:cNvPr id="9" name="Oval 8"/>
          <p:cNvSpPr/>
          <p:nvPr/>
        </p:nvSpPr>
        <p:spPr>
          <a:xfrm>
            <a:off x="2552700" y="475099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475099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cxnSp>
        <p:nvCxnSpPr>
          <p:cNvPr id="11" name="Straight Arrow Connector 10"/>
          <p:cNvCxnSpPr>
            <a:stCxn id="8" idx="3"/>
            <a:endCxn id="9" idx="0"/>
          </p:cNvCxnSpPr>
          <p:nvPr/>
        </p:nvCxnSpPr>
        <p:spPr>
          <a:xfrm flipH="1">
            <a:off x="1943100" y="3427085"/>
            <a:ext cx="344815" cy="3686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</p:cNvCxnSpPr>
          <p:nvPr/>
        </p:nvCxnSpPr>
        <p:spPr>
          <a:xfrm>
            <a:off x="2665085" y="3427085"/>
            <a:ext cx="371485" cy="3598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1" idx="0"/>
          </p:cNvCxnSpPr>
          <p:nvPr/>
        </p:nvCxnSpPr>
        <p:spPr>
          <a:xfrm flipH="1">
            <a:off x="1409700" y="4251059"/>
            <a:ext cx="344815" cy="5074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4"/>
            <a:endCxn id="12" idx="0"/>
          </p:cNvCxnSpPr>
          <p:nvPr/>
        </p:nvCxnSpPr>
        <p:spPr>
          <a:xfrm>
            <a:off x="1943100" y="4329174"/>
            <a:ext cx="152400" cy="4293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13" idx="0"/>
          </p:cNvCxnSpPr>
          <p:nvPr/>
        </p:nvCxnSpPr>
        <p:spPr>
          <a:xfrm flipH="1">
            <a:off x="2819400" y="4320382"/>
            <a:ext cx="217170" cy="4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5"/>
            <a:endCxn id="14" idx="0"/>
          </p:cNvCxnSpPr>
          <p:nvPr/>
        </p:nvCxnSpPr>
        <p:spPr>
          <a:xfrm>
            <a:off x="3244014" y="4242267"/>
            <a:ext cx="223086" cy="5087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334228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0029" y="425857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4371" y="430482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3586" y="336407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62915" y="427027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5599" y="427027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  <p:sp>
        <p:nvSpPr>
          <p:cNvPr id="24" name="Oval 23"/>
          <p:cNvSpPr/>
          <p:nvPr/>
        </p:nvSpPr>
        <p:spPr>
          <a:xfrm>
            <a:off x="6423351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sp>
        <p:nvSpPr>
          <p:cNvPr id="25" name="Oval 24"/>
          <p:cNvSpPr/>
          <p:nvPr/>
        </p:nvSpPr>
        <p:spPr>
          <a:xfrm>
            <a:off x="5889951" y="379577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a1</a:t>
            </a:r>
          </a:p>
        </p:txBody>
      </p:sp>
      <p:sp>
        <p:nvSpPr>
          <p:cNvPr id="26" name="Oval 25"/>
          <p:cNvSpPr/>
          <p:nvPr/>
        </p:nvSpPr>
        <p:spPr>
          <a:xfrm>
            <a:off x="6983421" y="3786982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sp>
        <p:nvSpPr>
          <p:cNvPr id="27" name="Oval 26"/>
          <p:cNvSpPr/>
          <p:nvPr/>
        </p:nvSpPr>
        <p:spPr>
          <a:xfrm>
            <a:off x="5356551" y="47585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a3</a:t>
            </a:r>
          </a:p>
        </p:txBody>
      </p:sp>
      <p:sp>
        <p:nvSpPr>
          <p:cNvPr id="28" name="Oval 27"/>
          <p:cNvSpPr/>
          <p:nvPr/>
        </p:nvSpPr>
        <p:spPr>
          <a:xfrm>
            <a:off x="6042351" y="47585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a1</a:t>
            </a:r>
          </a:p>
        </p:txBody>
      </p:sp>
      <p:sp>
        <p:nvSpPr>
          <p:cNvPr id="29" name="Oval 28"/>
          <p:cNvSpPr/>
          <p:nvPr/>
        </p:nvSpPr>
        <p:spPr>
          <a:xfrm>
            <a:off x="6766251" y="475099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sp>
        <p:nvSpPr>
          <p:cNvPr id="30" name="Oval 29"/>
          <p:cNvSpPr/>
          <p:nvPr/>
        </p:nvSpPr>
        <p:spPr>
          <a:xfrm>
            <a:off x="7413951" y="475099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156651" y="3427085"/>
            <a:ext cx="344815" cy="3686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78636" y="3427085"/>
            <a:ext cx="371485" cy="3598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623251" y="4251059"/>
            <a:ext cx="344815" cy="5074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56651" y="4329174"/>
            <a:ext cx="152400" cy="4293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032951" y="4320382"/>
            <a:ext cx="217170" cy="4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57565" y="4242267"/>
            <a:ext cx="223086" cy="5087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42351" y="334228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43580" y="425857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7922" y="430482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67137" y="336407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6466" y="427027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39150" y="427027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o2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4036396" y="3786982"/>
            <a:ext cx="1143000" cy="574001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45E33-5B65-47D9-B04D-AD64D16BD8EC}"/>
                  </a:ext>
                </a:extLst>
              </p:cNvPr>
              <p:cNvSpPr txBox="1"/>
              <p:nvPr/>
            </p:nvSpPr>
            <p:spPr>
              <a:xfrm>
                <a:off x="3739190" y="3417650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45E33-5B65-47D9-B04D-AD64D16BD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90" y="3417650"/>
                <a:ext cx="166652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2769870" y="378698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617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26665" y="3858809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65" y="3858809"/>
                <a:ext cx="16665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>
            <a:stCxn id="48" idx="6"/>
            <a:endCxn id="49" idx="2"/>
          </p:cNvCxnSpPr>
          <p:nvPr/>
        </p:nvCxnSpPr>
        <p:spPr>
          <a:xfrm flipV="1">
            <a:off x="3127251" y="4228142"/>
            <a:ext cx="2968749" cy="1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1921632" y="3625333"/>
                <a:ext cx="1205619" cy="12056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32" y="3625333"/>
                <a:ext cx="1205619" cy="120561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096000" y="3625332"/>
                <a:ext cx="1205619" cy="120561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25332"/>
                <a:ext cx="1205619" cy="120561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6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48" idx="6"/>
            <a:endCxn id="49" idx="2"/>
          </p:cNvCxnSpPr>
          <p:nvPr/>
        </p:nvCxnSpPr>
        <p:spPr>
          <a:xfrm>
            <a:off x="3127251" y="4228143"/>
            <a:ext cx="2968749" cy="10228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6"/>
            <a:endCxn id="9" idx="2"/>
          </p:cNvCxnSpPr>
          <p:nvPr/>
        </p:nvCxnSpPr>
        <p:spPr>
          <a:xfrm flipV="1">
            <a:off x="3127251" y="3283390"/>
            <a:ext cx="2968749" cy="944753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0"/>
            <a:endCxn id="9" idx="4"/>
          </p:cNvCxnSpPr>
          <p:nvPr/>
        </p:nvCxnSpPr>
        <p:spPr>
          <a:xfrm flipV="1">
            <a:off x="6698810" y="3886199"/>
            <a:ext cx="0" cy="762001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48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1921632" y="3625333"/>
                <a:ext cx="1205619" cy="12056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32" y="3625333"/>
                <a:ext cx="1205619" cy="120561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888BE-71DC-484F-A70A-C5E14D5DAD77}"/>
                  </a:ext>
                </a:extLst>
              </p:cNvPr>
              <p:cNvSpPr txBox="1"/>
              <p:nvPr/>
            </p:nvSpPr>
            <p:spPr>
              <a:xfrm rot="20532879">
                <a:off x="3778362" y="3311710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888BE-71DC-484F-A70A-C5E14D5D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2879">
                <a:off x="3778362" y="3311710"/>
                <a:ext cx="16665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9F6976-6118-417A-A591-F580DC6CDBA8}"/>
                  </a:ext>
                </a:extLst>
              </p:cNvPr>
              <p:cNvSpPr txBox="1"/>
              <p:nvPr/>
            </p:nvSpPr>
            <p:spPr>
              <a:xfrm rot="1295899">
                <a:off x="3739530" y="4702586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9F6976-6118-417A-A591-F580DC6CD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95899">
                <a:off x="3739530" y="4702586"/>
                <a:ext cx="16665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F557F2-8C06-45E3-B78B-C95247793612}"/>
                  </a:ext>
                </a:extLst>
              </p:cNvPr>
              <p:cNvSpPr txBox="1"/>
              <p:nvPr/>
            </p:nvSpPr>
            <p:spPr>
              <a:xfrm>
                <a:off x="6563965" y="4039498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F557F2-8C06-45E3-B78B-C95247793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965" y="4039498"/>
                <a:ext cx="1666526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096000" y="4648200"/>
                <a:ext cx="1205619" cy="120561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48200"/>
                <a:ext cx="1205619" cy="120561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096000" y="2680580"/>
                <a:ext cx="1205619" cy="120561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80580"/>
                <a:ext cx="1205619" cy="120561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6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060181"/>
            <a:ext cx="8272211" cy="3678303"/>
          </a:xfrm>
        </p:spPr>
        <p:txBody>
          <a:bodyPr>
            <a:normAutofit/>
          </a:bodyPr>
          <a:lstStyle/>
          <a:p>
            <a:pPr marL="229235" indent="-229235">
              <a:buFont typeface="Wingdings" panose="05020102010507070707" pitchFamily="18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RL</a:t>
            </a:r>
          </a:p>
          <a:p>
            <a:pPr marL="229235" indent="-229235">
              <a:buFont typeface="Wingdings" panose="05020102010507070707" pitchFamily="18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Decision Processes</a:t>
            </a:r>
          </a:p>
          <a:p>
            <a:pPr marL="229235" indent="-229235">
              <a:buFont typeface="Wingdings" panose="05020102010507070707" pitchFamily="18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Q-Learning</a:t>
            </a:r>
          </a:p>
          <a:p>
            <a:pPr marL="229235" indent="-229235">
              <a:buFont typeface="Wingdings" panose="05020102010507070707" pitchFamily="18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PAC Learning</a:t>
            </a:r>
          </a:p>
          <a:p>
            <a:pPr marL="229235" indent="-229235">
              <a:buFont typeface="Wingdings" panose="05020102010507070707" pitchFamily="18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Application: RL in Sales Domain</a:t>
            </a:r>
          </a:p>
          <a:p>
            <a:pPr marL="229235" indent="-229235">
              <a:buFont typeface="Wingdings" panose="05020102010507070707" pitchFamily="18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229235" indent="-229235">
              <a:buFont typeface="Wingdings" panose="05020102010507070707" pitchFamily="18" charset="2"/>
              <a:buChar char="Ø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48" idx="6"/>
            <a:endCxn id="49" idx="2"/>
          </p:cNvCxnSpPr>
          <p:nvPr/>
        </p:nvCxnSpPr>
        <p:spPr>
          <a:xfrm flipV="1">
            <a:off x="4998576" y="4276927"/>
            <a:ext cx="2114398" cy="36561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6"/>
            <a:endCxn id="9" idx="2"/>
          </p:cNvCxnSpPr>
          <p:nvPr/>
        </p:nvCxnSpPr>
        <p:spPr>
          <a:xfrm flipV="1">
            <a:off x="4998576" y="2923037"/>
            <a:ext cx="2114398" cy="1390451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0"/>
            <a:endCxn id="9" idx="4"/>
          </p:cNvCxnSpPr>
          <p:nvPr/>
        </p:nvCxnSpPr>
        <p:spPr>
          <a:xfrm flipV="1">
            <a:off x="7546546" y="3356609"/>
            <a:ext cx="0" cy="486746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0"/>
            <a:endCxn id="16" idx="4"/>
          </p:cNvCxnSpPr>
          <p:nvPr/>
        </p:nvCxnSpPr>
        <p:spPr>
          <a:xfrm flipV="1">
            <a:off x="1583462" y="3341134"/>
            <a:ext cx="0" cy="558929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2"/>
            <a:endCxn id="16" idx="6"/>
          </p:cNvCxnSpPr>
          <p:nvPr/>
        </p:nvCxnSpPr>
        <p:spPr>
          <a:xfrm flipH="1" flipV="1">
            <a:off x="2017034" y="2907562"/>
            <a:ext cx="2114398" cy="1405926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2"/>
            <a:endCxn id="15" idx="6"/>
          </p:cNvCxnSpPr>
          <p:nvPr/>
        </p:nvCxnSpPr>
        <p:spPr>
          <a:xfrm flipH="1">
            <a:off x="2017034" y="4313488"/>
            <a:ext cx="2114398" cy="2014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697860" y="4747060"/>
            <a:ext cx="867144" cy="1120340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565004" y="4747060"/>
            <a:ext cx="867144" cy="1120340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31432" y="6300972"/>
            <a:ext cx="867144" cy="0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131432" y="3879916"/>
                <a:ext cx="867144" cy="867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432" y="3879916"/>
                <a:ext cx="867144" cy="8671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53463F-6231-4B32-9481-DDA68F6B351E}"/>
                  </a:ext>
                </a:extLst>
              </p:cNvPr>
              <p:cNvSpPr txBox="1"/>
              <p:nvPr/>
            </p:nvSpPr>
            <p:spPr>
              <a:xfrm rot="2005928">
                <a:off x="2261373" y="3156467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53463F-6231-4B32-9481-DDA68F6B3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5928">
                <a:off x="2261373" y="3156467"/>
                <a:ext cx="16665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742752-7F7B-49A2-B883-FF7F38910BF2}"/>
                  </a:ext>
                </a:extLst>
              </p:cNvPr>
              <p:cNvSpPr txBox="1"/>
              <p:nvPr/>
            </p:nvSpPr>
            <p:spPr>
              <a:xfrm>
                <a:off x="2051908" y="3941264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742752-7F7B-49A2-B883-FF7F38910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08" y="3941264"/>
                <a:ext cx="1666526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7112974" y="3843355"/>
                <a:ext cx="867144" cy="86714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74" y="3843355"/>
                <a:ext cx="867144" cy="86714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7112974" y="2489465"/>
                <a:ext cx="867144" cy="86714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74" y="2489465"/>
                <a:ext cx="867144" cy="8671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149890" y="3900063"/>
                <a:ext cx="867144" cy="86714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90" y="3900063"/>
                <a:ext cx="867144" cy="8671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1149890" y="2473990"/>
                <a:ext cx="867144" cy="86714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90" y="2473990"/>
                <a:ext cx="867144" cy="8671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3264288" y="5867400"/>
                <a:ext cx="867144" cy="86714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288" y="5867400"/>
                <a:ext cx="867144" cy="8671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998576" y="5867400"/>
                <a:ext cx="867144" cy="86714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76" y="5867400"/>
                <a:ext cx="867144" cy="8671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D3C619-AD63-44D8-91C6-40E599CE411B}"/>
                  </a:ext>
                </a:extLst>
              </p:cNvPr>
              <p:cNvSpPr txBox="1"/>
              <p:nvPr/>
            </p:nvSpPr>
            <p:spPr>
              <a:xfrm rot="19629505">
                <a:off x="5172902" y="3171012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D3C619-AD63-44D8-91C6-40E599CE4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9505">
                <a:off x="5172902" y="3171012"/>
                <a:ext cx="16665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38C631-8C17-4B4F-B6EF-1E94D74EBDF7}"/>
                  </a:ext>
                </a:extLst>
              </p:cNvPr>
              <p:cNvSpPr txBox="1"/>
              <p:nvPr/>
            </p:nvSpPr>
            <p:spPr>
              <a:xfrm>
                <a:off x="5411574" y="3896408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38C631-8C17-4B4F-B6EF-1E94D74EB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574" y="3896408"/>
                <a:ext cx="16665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EC17AC-ACE1-4473-85EE-388AFDF279D3}"/>
                  </a:ext>
                </a:extLst>
              </p:cNvPr>
              <p:cNvSpPr txBox="1"/>
              <p:nvPr/>
            </p:nvSpPr>
            <p:spPr>
              <a:xfrm rot="18511294">
                <a:off x="3008451" y="5037573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EC17AC-ACE1-4473-85EE-388AFDF27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11294">
                <a:off x="3008451" y="5037573"/>
                <a:ext cx="16665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5BB64A-E2E0-469B-8557-242028B3897F}"/>
                  </a:ext>
                </a:extLst>
              </p:cNvPr>
              <p:cNvSpPr txBox="1"/>
              <p:nvPr/>
            </p:nvSpPr>
            <p:spPr>
              <a:xfrm rot="3104404">
                <a:off x="4466567" y="5035870"/>
                <a:ext cx="166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5BB64A-E2E0-469B-8557-242028B38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04404">
                <a:off x="4466567" y="5035870"/>
                <a:ext cx="16665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9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 rot="16200000">
            <a:off x="-373485" y="3604008"/>
            <a:ext cx="3009905" cy="6671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/>
              <a:t>Local Neighborhood</a:t>
            </a:r>
          </a:p>
        </p:txBody>
      </p:sp>
      <p:cxnSp>
        <p:nvCxnSpPr>
          <p:cNvPr id="53" name="Straight Connector 52"/>
          <p:cNvCxnSpPr>
            <a:stCxn id="48" idx="7"/>
            <a:endCxn id="49" idx="2"/>
          </p:cNvCxnSpPr>
          <p:nvPr/>
        </p:nvCxnSpPr>
        <p:spPr>
          <a:xfrm flipV="1">
            <a:off x="4603321" y="3682861"/>
            <a:ext cx="991127" cy="34335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7"/>
            <a:endCxn id="9" idx="3"/>
          </p:cNvCxnSpPr>
          <p:nvPr/>
        </p:nvCxnSpPr>
        <p:spPr>
          <a:xfrm flipV="1">
            <a:off x="4603321" y="3211006"/>
            <a:ext cx="439645" cy="815212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1"/>
            <a:endCxn id="9" idx="5"/>
          </p:cNvCxnSpPr>
          <p:nvPr/>
        </p:nvCxnSpPr>
        <p:spPr>
          <a:xfrm flipH="1" flipV="1">
            <a:off x="5387090" y="3211006"/>
            <a:ext cx="278629" cy="299793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7"/>
            <a:endCxn id="16" idx="3"/>
          </p:cNvCxnSpPr>
          <p:nvPr/>
        </p:nvCxnSpPr>
        <p:spPr>
          <a:xfrm flipV="1">
            <a:off x="3294941" y="3246333"/>
            <a:ext cx="234257" cy="266289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16" idx="5"/>
          </p:cNvCxnSpPr>
          <p:nvPr/>
        </p:nvCxnSpPr>
        <p:spPr>
          <a:xfrm flipH="1" flipV="1">
            <a:off x="3873322" y="3246333"/>
            <a:ext cx="385875" cy="779885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1"/>
            <a:endCxn id="15" idx="5"/>
          </p:cNvCxnSpPr>
          <p:nvPr/>
        </p:nvCxnSpPr>
        <p:spPr>
          <a:xfrm flipH="1" flipV="1">
            <a:off x="3294941" y="3848989"/>
            <a:ext cx="964256" cy="177229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944593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431259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87926" y="5313712"/>
            <a:ext cx="486666" cy="0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72464" y="206626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67254" y="187071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47660" y="186731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85391" y="2108983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6798" y="20884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1588" y="189295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1994" y="188954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1394" y="21122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69725" y="432998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00746" y="291568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75230" y="324068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39788" y="39265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93850" y="284593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0514" y="318442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36177" y="38339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83605" y="424533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83861" y="545997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06589" y="587872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10123" y="606881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034555" y="596783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54681" y="60888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5196" y="60053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8289" y="604714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52008" y="560274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57" idx="5"/>
            <a:endCxn id="16" idx="1"/>
          </p:cNvCxnSpPr>
          <p:nvPr/>
        </p:nvCxnSpPr>
        <p:spPr>
          <a:xfrm>
            <a:off x="3179034" y="2272834"/>
            <a:ext cx="350164" cy="6293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7"/>
            <a:endCxn id="58" idx="3"/>
          </p:cNvCxnSpPr>
          <p:nvPr/>
        </p:nvCxnSpPr>
        <p:spPr>
          <a:xfrm flipV="1">
            <a:off x="3179034" y="2077289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16" idx="1"/>
          </p:cNvCxnSpPr>
          <p:nvPr/>
        </p:nvCxnSpPr>
        <p:spPr>
          <a:xfrm>
            <a:off x="3388260" y="2112731"/>
            <a:ext cx="140938" cy="7894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5"/>
            <a:endCxn id="60" idx="1"/>
          </p:cNvCxnSpPr>
          <p:nvPr/>
        </p:nvCxnSpPr>
        <p:spPr>
          <a:xfrm>
            <a:off x="3954230" y="2073888"/>
            <a:ext cx="166603" cy="70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3"/>
            <a:endCxn id="16" idx="7"/>
          </p:cNvCxnSpPr>
          <p:nvPr/>
        </p:nvCxnSpPr>
        <p:spPr>
          <a:xfrm>
            <a:off x="3783102" y="2073888"/>
            <a:ext cx="90220" cy="8283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6" idx="7"/>
            <a:endCxn id="60" idx="3"/>
          </p:cNvCxnSpPr>
          <p:nvPr/>
        </p:nvCxnSpPr>
        <p:spPr>
          <a:xfrm flipV="1">
            <a:off x="3873322" y="2315553"/>
            <a:ext cx="247511" cy="586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1" idx="5"/>
            <a:endCxn id="9" idx="1"/>
          </p:cNvCxnSpPr>
          <p:nvPr/>
        </p:nvCxnSpPr>
        <p:spPr>
          <a:xfrm>
            <a:off x="4743368" y="2295065"/>
            <a:ext cx="299598" cy="571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2" idx="5"/>
            <a:endCxn id="9" idx="1"/>
          </p:cNvCxnSpPr>
          <p:nvPr/>
        </p:nvCxnSpPr>
        <p:spPr>
          <a:xfrm>
            <a:off x="5038158" y="2099520"/>
            <a:ext cx="4808" cy="767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1" idx="7"/>
            <a:endCxn id="62" idx="3"/>
          </p:cNvCxnSpPr>
          <p:nvPr/>
        </p:nvCxnSpPr>
        <p:spPr>
          <a:xfrm flipV="1">
            <a:off x="4743368" y="2099520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3"/>
            <a:endCxn id="9" idx="7"/>
          </p:cNvCxnSpPr>
          <p:nvPr/>
        </p:nvCxnSpPr>
        <p:spPr>
          <a:xfrm>
            <a:off x="5347436" y="2096119"/>
            <a:ext cx="39654" cy="770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3" idx="5"/>
            <a:endCxn id="64" idx="1"/>
          </p:cNvCxnSpPr>
          <p:nvPr/>
        </p:nvCxnSpPr>
        <p:spPr>
          <a:xfrm>
            <a:off x="5518564" y="2096119"/>
            <a:ext cx="188272" cy="51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7"/>
            <a:endCxn id="64" idx="3"/>
          </p:cNvCxnSpPr>
          <p:nvPr/>
        </p:nvCxnSpPr>
        <p:spPr>
          <a:xfrm flipV="1">
            <a:off x="5387090" y="2318837"/>
            <a:ext cx="319746" cy="5480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49" idx="7"/>
          </p:cNvCxnSpPr>
          <p:nvPr/>
        </p:nvCxnSpPr>
        <p:spPr>
          <a:xfrm flipH="1">
            <a:off x="6009843" y="3122257"/>
            <a:ext cx="326345" cy="3885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5"/>
            <a:endCxn id="67" idx="1"/>
          </p:cNvCxnSpPr>
          <p:nvPr/>
        </p:nvCxnSpPr>
        <p:spPr>
          <a:xfrm>
            <a:off x="6507316" y="3122257"/>
            <a:ext cx="103356" cy="153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7" idx="3"/>
            <a:endCxn id="49" idx="7"/>
          </p:cNvCxnSpPr>
          <p:nvPr/>
        </p:nvCxnSpPr>
        <p:spPr>
          <a:xfrm flipH="1">
            <a:off x="6009843" y="3447256"/>
            <a:ext cx="600829" cy="63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8" idx="2"/>
            <a:endCxn id="49" idx="5"/>
          </p:cNvCxnSpPr>
          <p:nvPr/>
        </p:nvCxnSpPr>
        <p:spPr>
          <a:xfrm flipH="1" flipV="1">
            <a:off x="6009843" y="3854923"/>
            <a:ext cx="529945" cy="192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9" idx="5"/>
            <a:endCxn id="65" idx="1"/>
          </p:cNvCxnSpPr>
          <p:nvPr/>
        </p:nvCxnSpPr>
        <p:spPr>
          <a:xfrm>
            <a:off x="6009843" y="3854923"/>
            <a:ext cx="295324" cy="51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8" idx="3"/>
            <a:endCxn id="65" idx="0"/>
          </p:cNvCxnSpPr>
          <p:nvPr/>
        </p:nvCxnSpPr>
        <p:spPr>
          <a:xfrm flipH="1">
            <a:off x="6390731" y="4133137"/>
            <a:ext cx="184499" cy="19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9" idx="5"/>
            <a:endCxn id="15" idx="1"/>
          </p:cNvCxnSpPr>
          <p:nvPr/>
        </p:nvCxnSpPr>
        <p:spPr>
          <a:xfrm>
            <a:off x="2500420" y="3052506"/>
            <a:ext cx="450397" cy="460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9" idx="3"/>
            <a:endCxn id="70" idx="7"/>
          </p:cNvCxnSpPr>
          <p:nvPr/>
        </p:nvCxnSpPr>
        <p:spPr>
          <a:xfrm flipH="1">
            <a:off x="2197084" y="3052506"/>
            <a:ext cx="132208" cy="167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0" idx="5"/>
            <a:endCxn id="15" idx="1"/>
          </p:cNvCxnSpPr>
          <p:nvPr/>
        </p:nvCxnSpPr>
        <p:spPr>
          <a:xfrm>
            <a:off x="2197084" y="3390995"/>
            <a:ext cx="753733" cy="1216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1" idx="5"/>
            <a:endCxn id="72" idx="1"/>
          </p:cNvCxnSpPr>
          <p:nvPr/>
        </p:nvCxnSpPr>
        <p:spPr>
          <a:xfrm>
            <a:off x="2242747" y="4040511"/>
            <a:ext cx="176300" cy="2402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7"/>
            <a:endCxn id="15" idx="3"/>
          </p:cNvCxnSpPr>
          <p:nvPr/>
        </p:nvCxnSpPr>
        <p:spPr>
          <a:xfrm flipV="1">
            <a:off x="2242747" y="3848989"/>
            <a:ext cx="708070" cy="203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7"/>
            <a:endCxn id="15" idx="3"/>
          </p:cNvCxnSpPr>
          <p:nvPr/>
        </p:nvCxnSpPr>
        <p:spPr>
          <a:xfrm flipV="1">
            <a:off x="2590175" y="3848989"/>
            <a:ext cx="360642" cy="4317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6"/>
            <a:endCxn id="33" idx="2"/>
          </p:cNvCxnSpPr>
          <p:nvPr/>
        </p:nvCxnSpPr>
        <p:spPr>
          <a:xfrm flipV="1">
            <a:off x="3125873" y="5313712"/>
            <a:ext cx="575387" cy="2672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4"/>
            <a:endCxn id="74" idx="1"/>
          </p:cNvCxnSpPr>
          <p:nvPr/>
        </p:nvCxnSpPr>
        <p:spPr>
          <a:xfrm>
            <a:off x="3004867" y="5701983"/>
            <a:ext cx="37164" cy="212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4" idx="7"/>
            <a:endCxn id="33" idx="2"/>
          </p:cNvCxnSpPr>
          <p:nvPr/>
        </p:nvCxnSpPr>
        <p:spPr>
          <a:xfrm flipV="1">
            <a:off x="3213159" y="5313712"/>
            <a:ext cx="488101" cy="6004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6" idx="2"/>
            <a:endCxn id="75" idx="7"/>
          </p:cNvCxnSpPr>
          <p:nvPr/>
        </p:nvCxnSpPr>
        <p:spPr>
          <a:xfrm flipH="1">
            <a:off x="3816693" y="6088841"/>
            <a:ext cx="217862" cy="154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5" idx="0"/>
            <a:endCxn id="33" idx="4"/>
          </p:cNvCxnSpPr>
          <p:nvPr/>
        </p:nvCxnSpPr>
        <p:spPr>
          <a:xfrm flipV="1">
            <a:off x="3731129" y="5557045"/>
            <a:ext cx="213464" cy="5117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4"/>
            <a:endCxn id="76" idx="0"/>
          </p:cNvCxnSpPr>
          <p:nvPr/>
        </p:nvCxnSpPr>
        <p:spPr>
          <a:xfrm>
            <a:off x="3944593" y="5557045"/>
            <a:ext cx="210968" cy="410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79" idx="0"/>
            <a:endCxn id="34" idx="4"/>
          </p:cNvCxnSpPr>
          <p:nvPr/>
        </p:nvCxnSpPr>
        <p:spPr>
          <a:xfrm flipV="1">
            <a:off x="4689295" y="5557045"/>
            <a:ext cx="228630" cy="49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7" idx="0"/>
            <a:endCxn id="34" idx="4"/>
          </p:cNvCxnSpPr>
          <p:nvPr/>
        </p:nvCxnSpPr>
        <p:spPr>
          <a:xfrm flipH="1" flipV="1">
            <a:off x="4917925" y="5557045"/>
            <a:ext cx="157762" cy="531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9" idx="6"/>
            <a:endCxn id="77" idx="2"/>
          </p:cNvCxnSpPr>
          <p:nvPr/>
        </p:nvCxnSpPr>
        <p:spPr>
          <a:xfrm>
            <a:off x="4810301" y="6168152"/>
            <a:ext cx="144380" cy="416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6"/>
            <a:endCxn id="78" idx="1"/>
          </p:cNvCxnSpPr>
          <p:nvPr/>
        </p:nvCxnSpPr>
        <p:spPr>
          <a:xfrm>
            <a:off x="5161258" y="5313712"/>
            <a:ext cx="439380" cy="7271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" idx="6"/>
            <a:endCxn id="80" idx="1"/>
          </p:cNvCxnSpPr>
          <p:nvPr/>
        </p:nvCxnSpPr>
        <p:spPr>
          <a:xfrm>
            <a:off x="5161258" y="5313712"/>
            <a:ext cx="626192" cy="324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78" idx="0"/>
            <a:endCxn id="80" idx="3"/>
          </p:cNvCxnSpPr>
          <p:nvPr/>
        </p:nvCxnSpPr>
        <p:spPr>
          <a:xfrm flipV="1">
            <a:off x="5686202" y="5809314"/>
            <a:ext cx="101248" cy="196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2743200" y="2329676"/>
            <a:ext cx="3478398" cy="3478398"/>
            <a:chOff x="2693802" y="2362200"/>
            <a:chExt cx="3478398" cy="3478398"/>
          </a:xfrm>
        </p:grpSpPr>
        <p:sp>
          <p:nvSpPr>
            <p:cNvPr id="183" name="Oval 182"/>
            <p:cNvSpPr/>
            <p:nvPr/>
          </p:nvSpPr>
          <p:spPr>
            <a:xfrm>
              <a:off x="2693802" y="2362200"/>
              <a:ext cx="3478398" cy="3478398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629256" y="3313980"/>
              <a:ext cx="1638313" cy="1638313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4187926" y="3954947"/>
            <a:ext cx="486666" cy="4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Oval 48"/>
          <p:cNvSpPr/>
          <p:nvPr/>
        </p:nvSpPr>
        <p:spPr>
          <a:xfrm>
            <a:off x="5594448" y="343952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1695" y="2795611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79546" y="3442958"/>
            <a:ext cx="486666" cy="4756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7927" y="283093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01260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74592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19177784">
            <a:off x="3963414" y="2844758"/>
            <a:ext cx="2338112" cy="1646001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accent3">
                <a:lumMod val="75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180" y="1845135"/>
            <a:ext cx="1968543" cy="1582094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/>
              <a:t>Pick random observation</a:t>
            </a:r>
          </a:p>
        </p:txBody>
      </p:sp>
      <p:cxnSp>
        <p:nvCxnSpPr>
          <p:cNvPr id="53" name="Straight Connector 52"/>
          <p:cNvCxnSpPr>
            <a:stCxn id="48" idx="7"/>
            <a:endCxn id="49" idx="2"/>
          </p:cNvCxnSpPr>
          <p:nvPr/>
        </p:nvCxnSpPr>
        <p:spPr>
          <a:xfrm flipV="1">
            <a:off x="4603321" y="3682861"/>
            <a:ext cx="991127" cy="34335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7"/>
            <a:endCxn id="9" idx="3"/>
          </p:cNvCxnSpPr>
          <p:nvPr/>
        </p:nvCxnSpPr>
        <p:spPr>
          <a:xfrm flipV="1">
            <a:off x="4603321" y="3211006"/>
            <a:ext cx="439645" cy="815212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1"/>
            <a:endCxn id="9" idx="5"/>
          </p:cNvCxnSpPr>
          <p:nvPr/>
        </p:nvCxnSpPr>
        <p:spPr>
          <a:xfrm flipH="1" flipV="1">
            <a:off x="5387090" y="3211006"/>
            <a:ext cx="278629" cy="299793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7"/>
            <a:endCxn id="16" idx="3"/>
          </p:cNvCxnSpPr>
          <p:nvPr/>
        </p:nvCxnSpPr>
        <p:spPr>
          <a:xfrm flipV="1">
            <a:off x="3294941" y="3246333"/>
            <a:ext cx="234257" cy="266289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16" idx="5"/>
          </p:cNvCxnSpPr>
          <p:nvPr/>
        </p:nvCxnSpPr>
        <p:spPr>
          <a:xfrm flipH="1" flipV="1">
            <a:off x="3873322" y="3246333"/>
            <a:ext cx="385875" cy="779885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1"/>
            <a:endCxn id="15" idx="5"/>
          </p:cNvCxnSpPr>
          <p:nvPr/>
        </p:nvCxnSpPr>
        <p:spPr>
          <a:xfrm flipH="1" flipV="1">
            <a:off x="3294941" y="3848989"/>
            <a:ext cx="964256" cy="177229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944593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431259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87926" y="5313712"/>
            <a:ext cx="486666" cy="0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72464" y="206626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67254" y="187071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47660" y="186731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85391" y="2108983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6798" y="20884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1588" y="189295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1994" y="188954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1394" y="21122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69725" y="432998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00746" y="291568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75230" y="324068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39788" y="39265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93850" y="284593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0514" y="318442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36177" y="38339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83605" y="424533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83861" y="545997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06589" y="587872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10123" y="606881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034555" y="596783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54681" y="60888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5196" y="60053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8289" y="604714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52008" y="560274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57" idx="5"/>
            <a:endCxn id="16" idx="1"/>
          </p:cNvCxnSpPr>
          <p:nvPr/>
        </p:nvCxnSpPr>
        <p:spPr>
          <a:xfrm>
            <a:off x="3179034" y="2272834"/>
            <a:ext cx="350164" cy="6293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7"/>
            <a:endCxn id="58" idx="3"/>
          </p:cNvCxnSpPr>
          <p:nvPr/>
        </p:nvCxnSpPr>
        <p:spPr>
          <a:xfrm flipV="1">
            <a:off x="3179034" y="2077289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16" idx="1"/>
          </p:cNvCxnSpPr>
          <p:nvPr/>
        </p:nvCxnSpPr>
        <p:spPr>
          <a:xfrm>
            <a:off x="3388260" y="2112731"/>
            <a:ext cx="140938" cy="7894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5"/>
            <a:endCxn id="60" idx="1"/>
          </p:cNvCxnSpPr>
          <p:nvPr/>
        </p:nvCxnSpPr>
        <p:spPr>
          <a:xfrm>
            <a:off x="3954230" y="2073888"/>
            <a:ext cx="166603" cy="70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3"/>
            <a:endCxn id="16" idx="7"/>
          </p:cNvCxnSpPr>
          <p:nvPr/>
        </p:nvCxnSpPr>
        <p:spPr>
          <a:xfrm>
            <a:off x="3783102" y="2073888"/>
            <a:ext cx="90220" cy="8283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6" idx="7"/>
            <a:endCxn id="60" idx="3"/>
          </p:cNvCxnSpPr>
          <p:nvPr/>
        </p:nvCxnSpPr>
        <p:spPr>
          <a:xfrm flipV="1">
            <a:off x="3873322" y="2315553"/>
            <a:ext cx="247511" cy="586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1" idx="5"/>
            <a:endCxn id="9" idx="1"/>
          </p:cNvCxnSpPr>
          <p:nvPr/>
        </p:nvCxnSpPr>
        <p:spPr>
          <a:xfrm>
            <a:off x="4743368" y="2295065"/>
            <a:ext cx="299598" cy="571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2" idx="5"/>
            <a:endCxn id="9" idx="1"/>
          </p:cNvCxnSpPr>
          <p:nvPr/>
        </p:nvCxnSpPr>
        <p:spPr>
          <a:xfrm>
            <a:off x="5038158" y="2099520"/>
            <a:ext cx="4808" cy="767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1" idx="7"/>
            <a:endCxn id="62" idx="3"/>
          </p:cNvCxnSpPr>
          <p:nvPr/>
        </p:nvCxnSpPr>
        <p:spPr>
          <a:xfrm flipV="1">
            <a:off x="4743368" y="2099520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3"/>
            <a:endCxn id="9" idx="7"/>
          </p:cNvCxnSpPr>
          <p:nvPr/>
        </p:nvCxnSpPr>
        <p:spPr>
          <a:xfrm>
            <a:off x="5347436" y="2096119"/>
            <a:ext cx="39654" cy="770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3" idx="5"/>
            <a:endCxn id="64" idx="1"/>
          </p:cNvCxnSpPr>
          <p:nvPr/>
        </p:nvCxnSpPr>
        <p:spPr>
          <a:xfrm>
            <a:off x="5518564" y="2096119"/>
            <a:ext cx="188272" cy="51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7"/>
            <a:endCxn id="64" idx="3"/>
          </p:cNvCxnSpPr>
          <p:nvPr/>
        </p:nvCxnSpPr>
        <p:spPr>
          <a:xfrm flipV="1">
            <a:off x="5387090" y="2318837"/>
            <a:ext cx="319746" cy="5480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49" idx="7"/>
          </p:cNvCxnSpPr>
          <p:nvPr/>
        </p:nvCxnSpPr>
        <p:spPr>
          <a:xfrm flipH="1">
            <a:off x="6009843" y="3122257"/>
            <a:ext cx="326345" cy="3885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5"/>
            <a:endCxn id="67" idx="1"/>
          </p:cNvCxnSpPr>
          <p:nvPr/>
        </p:nvCxnSpPr>
        <p:spPr>
          <a:xfrm>
            <a:off x="6507316" y="3122257"/>
            <a:ext cx="103356" cy="153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7" idx="3"/>
            <a:endCxn id="49" idx="7"/>
          </p:cNvCxnSpPr>
          <p:nvPr/>
        </p:nvCxnSpPr>
        <p:spPr>
          <a:xfrm flipH="1">
            <a:off x="6009843" y="3447256"/>
            <a:ext cx="600829" cy="63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8" idx="2"/>
            <a:endCxn id="49" idx="5"/>
          </p:cNvCxnSpPr>
          <p:nvPr/>
        </p:nvCxnSpPr>
        <p:spPr>
          <a:xfrm flipH="1" flipV="1">
            <a:off x="6009843" y="3854923"/>
            <a:ext cx="529945" cy="192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9" idx="5"/>
            <a:endCxn id="65" idx="1"/>
          </p:cNvCxnSpPr>
          <p:nvPr/>
        </p:nvCxnSpPr>
        <p:spPr>
          <a:xfrm>
            <a:off x="6009843" y="3854923"/>
            <a:ext cx="295324" cy="51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8" idx="3"/>
            <a:endCxn id="65" idx="0"/>
          </p:cNvCxnSpPr>
          <p:nvPr/>
        </p:nvCxnSpPr>
        <p:spPr>
          <a:xfrm flipH="1">
            <a:off x="6390731" y="4133137"/>
            <a:ext cx="184499" cy="19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9" idx="5"/>
            <a:endCxn id="15" idx="1"/>
          </p:cNvCxnSpPr>
          <p:nvPr/>
        </p:nvCxnSpPr>
        <p:spPr>
          <a:xfrm>
            <a:off x="2500420" y="3052506"/>
            <a:ext cx="450397" cy="460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9" idx="3"/>
            <a:endCxn id="70" idx="7"/>
          </p:cNvCxnSpPr>
          <p:nvPr/>
        </p:nvCxnSpPr>
        <p:spPr>
          <a:xfrm flipH="1">
            <a:off x="2197084" y="3052506"/>
            <a:ext cx="132208" cy="167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0" idx="5"/>
            <a:endCxn id="15" idx="1"/>
          </p:cNvCxnSpPr>
          <p:nvPr/>
        </p:nvCxnSpPr>
        <p:spPr>
          <a:xfrm>
            <a:off x="2197084" y="3390995"/>
            <a:ext cx="753733" cy="1216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1" idx="5"/>
            <a:endCxn id="72" idx="1"/>
          </p:cNvCxnSpPr>
          <p:nvPr/>
        </p:nvCxnSpPr>
        <p:spPr>
          <a:xfrm>
            <a:off x="2242747" y="4040511"/>
            <a:ext cx="176300" cy="2402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7"/>
            <a:endCxn id="15" idx="3"/>
          </p:cNvCxnSpPr>
          <p:nvPr/>
        </p:nvCxnSpPr>
        <p:spPr>
          <a:xfrm flipV="1">
            <a:off x="2242747" y="3848989"/>
            <a:ext cx="708070" cy="203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7"/>
            <a:endCxn id="15" idx="3"/>
          </p:cNvCxnSpPr>
          <p:nvPr/>
        </p:nvCxnSpPr>
        <p:spPr>
          <a:xfrm flipV="1">
            <a:off x="2590175" y="3848989"/>
            <a:ext cx="360642" cy="4317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6"/>
            <a:endCxn id="33" idx="2"/>
          </p:cNvCxnSpPr>
          <p:nvPr/>
        </p:nvCxnSpPr>
        <p:spPr>
          <a:xfrm flipV="1">
            <a:off x="3125873" y="5313712"/>
            <a:ext cx="575387" cy="2672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4"/>
            <a:endCxn id="74" idx="1"/>
          </p:cNvCxnSpPr>
          <p:nvPr/>
        </p:nvCxnSpPr>
        <p:spPr>
          <a:xfrm>
            <a:off x="3004867" y="5701983"/>
            <a:ext cx="37164" cy="212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4" idx="7"/>
            <a:endCxn id="33" idx="2"/>
          </p:cNvCxnSpPr>
          <p:nvPr/>
        </p:nvCxnSpPr>
        <p:spPr>
          <a:xfrm flipV="1">
            <a:off x="3213159" y="5313712"/>
            <a:ext cx="488101" cy="6004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6" idx="2"/>
            <a:endCxn id="75" idx="7"/>
          </p:cNvCxnSpPr>
          <p:nvPr/>
        </p:nvCxnSpPr>
        <p:spPr>
          <a:xfrm flipH="1">
            <a:off x="3816693" y="6088841"/>
            <a:ext cx="217862" cy="154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5" idx="0"/>
            <a:endCxn id="33" idx="4"/>
          </p:cNvCxnSpPr>
          <p:nvPr/>
        </p:nvCxnSpPr>
        <p:spPr>
          <a:xfrm flipV="1">
            <a:off x="3731129" y="5557045"/>
            <a:ext cx="213464" cy="5117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4"/>
            <a:endCxn id="76" idx="0"/>
          </p:cNvCxnSpPr>
          <p:nvPr/>
        </p:nvCxnSpPr>
        <p:spPr>
          <a:xfrm>
            <a:off x="3944593" y="5557045"/>
            <a:ext cx="210968" cy="410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79" idx="0"/>
            <a:endCxn id="34" idx="4"/>
          </p:cNvCxnSpPr>
          <p:nvPr/>
        </p:nvCxnSpPr>
        <p:spPr>
          <a:xfrm flipV="1">
            <a:off x="4689295" y="5557045"/>
            <a:ext cx="228630" cy="49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7" idx="0"/>
            <a:endCxn id="34" idx="4"/>
          </p:cNvCxnSpPr>
          <p:nvPr/>
        </p:nvCxnSpPr>
        <p:spPr>
          <a:xfrm flipH="1" flipV="1">
            <a:off x="4917925" y="5557045"/>
            <a:ext cx="157762" cy="531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9" idx="6"/>
            <a:endCxn id="77" idx="2"/>
          </p:cNvCxnSpPr>
          <p:nvPr/>
        </p:nvCxnSpPr>
        <p:spPr>
          <a:xfrm>
            <a:off x="4810301" y="6168152"/>
            <a:ext cx="144380" cy="416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6"/>
            <a:endCxn id="78" idx="1"/>
          </p:cNvCxnSpPr>
          <p:nvPr/>
        </p:nvCxnSpPr>
        <p:spPr>
          <a:xfrm>
            <a:off x="5161258" y="5313712"/>
            <a:ext cx="439380" cy="7271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" idx="6"/>
            <a:endCxn id="80" idx="1"/>
          </p:cNvCxnSpPr>
          <p:nvPr/>
        </p:nvCxnSpPr>
        <p:spPr>
          <a:xfrm>
            <a:off x="5161258" y="5313712"/>
            <a:ext cx="626192" cy="324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78" idx="0"/>
            <a:endCxn id="80" idx="3"/>
          </p:cNvCxnSpPr>
          <p:nvPr/>
        </p:nvCxnSpPr>
        <p:spPr>
          <a:xfrm flipV="1">
            <a:off x="5686202" y="5809314"/>
            <a:ext cx="101248" cy="196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187926" y="3954947"/>
            <a:ext cx="486666" cy="4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Oval 48"/>
          <p:cNvSpPr/>
          <p:nvPr/>
        </p:nvSpPr>
        <p:spPr>
          <a:xfrm>
            <a:off x="5594448" y="343952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1695" y="2795611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79546" y="3442958"/>
            <a:ext cx="486666" cy="4756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7927" y="283093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01260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74592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19177784">
            <a:off x="3963414" y="2844758"/>
            <a:ext cx="2338112" cy="1646001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accent3">
                <a:lumMod val="75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944593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431259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701260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74592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48" idx="7"/>
            <a:endCxn id="49" idx="2"/>
          </p:cNvCxnSpPr>
          <p:nvPr/>
        </p:nvCxnSpPr>
        <p:spPr>
          <a:xfrm flipV="1">
            <a:off x="4603321" y="3682861"/>
            <a:ext cx="991127" cy="34335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7"/>
            <a:endCxn id="9" idx="3"/>
          </p:cNvCxnSpPr>
          <p:nvPr/>
        </p:nvCxnSpPr>
        <p:spPr>
          <a:xfrm flipV="1">
            <a:off x="4603321" y="3211006"/>
            <a:ext cx="439645" cy="815212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1"/>
            <a:endCxn id="9" idx="5"/>
          </p:cNvCxnSpPr>
          <p:nvPr/>
        </p:nvCxnSpPr>
        <p:spPr>
          <a:xfrm flipH="1" flipV="1">
            <a:off x="5387090" y="3211006"/>
            <a:ext cx="278629" cy="299793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7"/>
            <a:endCxn id="16" idx="3"/>
          </p:cNvCxnSpPr>
          <p:nvPr/>
        </p:nvCxnSpPr>
        <p:spPr>
          <a:xfrm flipV="1">
            <a:off x="3294941" y="3246333"/>
            <a:ext cx="234257" cy="266289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16" idx="5"/>
          </p:cNvCxnSpPr>
          <p:nvPr/>
        </p:nvCxnSpPr>
        <p:spPr>
          <a:xfrm flipH="1" flipV="1">
            <a:off x="3873322" y="3246333"/>
            <a:ext cx="385875" cy="779885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1"/>
            <a:endCxn id="15" idx="5"/>
          </p:cNvCxnSpPr>
          <p:nvPr/>
        </p:nvCxnSpPr>
        <p:spPr>
          <a:xfrm flipH="1" flipV="1">
            <a:off x="3294941" y="3848989"/>
            <a:ext cx="964256" cy="177229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87926" y="5313712"/>
            <a:ext cx="486666" cy="0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72464" y="206626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67254" y="187071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47660" y="186731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85391" y="2108983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6798" y="20884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1588" y="189295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1994" y="188954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1394" y="21122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69725" y="432998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00746" y="291568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75230" y="324068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39788" y="39265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93850" y="284593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0514" y="318442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36177" y="38339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83605" y="424533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83861" y="545997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06589" y="587872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10123" y="606881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034555" y="596783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54681" y="60888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5196" y="60053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8289" y="604714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52008" y="560274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57" idx="5"/>
            <a:endCxn id="16" idx="1"/>
          </p:cNvCxnSpPr>
          <p:nvPr/>
        </p:nvCxnSpPr>
        <p:spPr>
          <a:xfrm>
            <a:off x="3179034" y="2272834"/>
            <a:ext cx="350164" cy="6293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7"/>
            <a:endCxn id="58" idx="3"/>
          </p:cNvCxnSpPr>
          <p:nvPr/>
        </p:nvCxnSpPr>
        <p:spPr>
          <a:xfrm flipV="1">
            <a:off x="3179034" y="2077289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16" idx="1"/>
          </p:cNvCxnSpPr>
          <p:nvPr/>
        </p:nvCxnSpPr>
        <p:spPr>
          <a:xfrm>
            <a:off x="3388260" y="2112731"/>
            <a:ext cx="140938" cy="7894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5"/>
            <a:endCxn id="60" idx="1"/>
          </p:cNvCxnSpPr>
          <p:nvPr/>
        </p:nvCxnSpPr>
        <p:spPr>
          <a:xfrm>
            <a:off x="3954230" y="2073888"/>
            <a:ext cx="166603" cy="70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3"/>
            <a:endCxn id="16" idx="7"/>
          </p:cNvCxnSpPr>
          <p:nvPr/>
        </p:nvCxnSpPr>
        <p:spPr>
          <a:xfrm>
            <a:off x="3783102" y="2073888"/>
            <a:ext cx="90220" cy="8283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6" idx="7"/>
            <a:endCxn id="60" idx="3"/>
          </p:cNvCxnSpPr>
          <p:nvPr/>
        </p:nvCxnSpPr>
        <p:spPr>
          <a:xfrm flipV="1">
            <a:off x="3873322" y="2315553"/>
            <a:ext cx="247511" cy="586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1" idx="5"/>
            <a:endCxn id="9" idx="1"/>
          </p:cNvCxnSpPr>
          <p:nvPr/>
        </p:nvCxnSpPr>
        <p:spPr>
          <a:xfrm>
            <a:off x="4743368" y="2295065"/>
            <a:ext cx="299598" cy="571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2" idx="5"/>
            <a:endCxn id="9" idx="1"/>
          </p:cNvCxnSpPr>
          <p:nvPr/>
        </p:nvCxnSpPr>
        <p:spPr>
          <a:xfrm>
            <a:off x="5038158" y="2099520"/>
            <a:ext cx="4808" cy="767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1" idx="7"/>
            <a:endCxn id="62" idx="3"/>
          </p:cNvCxnSpPr>
          <p:nvPr/>
        </p:nvCxnSpPr>
        <p:spPr>
          <a:xfrm flipV="1">
            <a:off x="4743368" y="2099520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3"/>
            <a:endCxn id="9" idx="7"/>
          </p:cNvCxnSpPr>
          <p:nvPr/>
        </p:nvCxnSpPr>
        <p:spPr>
          <a:xfrm>
            <a:off x="5347436" y="2096119"/>
            <a:ext cx="39654" cy="770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3" idx="5"/>
            <a:endCxn id="64" idx="1"/>
          </p:cNvCxnSpPr>
          <p:nvPr/>
        </p:nvCxnSpPr>
        <p:spPr>
          <a:xfrm>
            <a:off x="5518564" y="2096119"/>
            <a:ext cx="188272" cy="51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7"/>
            <a:endCxn id="64" idx="3"/>
          </p:cNvCxnSpPr>
          <p:nvPr/>
        </p:nvCxnSpPr>
        <p:spPr>
          <a:xfrm flipV="1">
            <a:off x="5387090" y="2318837"/>
            <a:ext cx="319746" cy="5480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49" idx="7"/>
          </p:cNvCxnSpPr>
          <p:nvPr/>
        </p:nvCxnSpPr>
        <p:spPr>
          <a:xfrm flipH="1">
            <a:off x="6009843" y="3122257"/>
            <a:ext cx="326345" cy="3885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5"/>
            <a:endCxn id="67" idx="1"/>
          </p:cNvCxnSpPr>
          <p:nvPr/>
        </p:nvCxnSpPr>
        <p:spPr>
          <a:xfrm>
            <a:off x="6507316" y="3122257"/>
            <a:ext cx="103356" cy="153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7" idx="3"/>
            <a:endCxn id="49" idx="7"/>
          </p:cNvCxnSpPr>
          <p:nvPr/>
        </p:nvCxnSpPr>
        <p:spPr>
          <a:xfrm flipH="1">
            <a:off x="6009843" y="3447256"/>
            <a:ext cx="600829" cy="63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8" idx="2"/>
            <a:endCxn id="49" idx="5"/>
          </p:cNvCxnSpPr>
          <p:nvPr/>
        </p:nvCxnSpPr>
        <p:spPr>
          <a:xfrm flipH="1" flipV="1">
            <a:off x="6009843" y="3854923"/>
            <a:ext cx="529945" cy="192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9" idx="5"/>
            <a:endCxn id="65" idx="1"/>
          </p:cNvCxnSpPr>
          <p:nvPr/>
        </p:nvCxnSpPr>
        <p:spPr>
          <a:xfrm>
            <a:off x="6009843" y="3854923"/>
            <a:ext cx="295324" cy="51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8" idx="3"/>
            <a:endCxn id="65" idx="0"/>
          </p:cNvCxnSpPr>
          <p:nvPr/>
        </p:nvCxnSpPr>
        <p:spPr>
          <a:xfrm flipH="1">
            <a:off x="6390731" y="4133137"/>
            <a:ext cx="184499" cy="19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9" idx="5"/>
            <a:endCxn id="15" idx="1"/>
          </p:cNvCxnSpPr>
          <p:nvPr/>
        </p:nvCxnSpPr>
        <p:spPr>
          <a:xfrm>
            <a:off x="2500420" y="3052506"/>
            <a:ext cx="450397" cy="460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9" idx="3"/>
            <a:endCxn id="70" idx="7"/>
          </p:cNvCxnSpPr>
          <p:nvPr/>
        </p:nvCxnSpPr>
        <p:spPr>
          <a:xfrm flipH="1">
            <a:off x="2197084" y="3052506"/>
            <a:ext cx="132208" cy="167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0" idx="5"/>
            <a:endCxn id="15" idx="1"/>
          </p:cNvCxnSpPr>
          <p:nvPr/>
        </p:nvCxnSpPr>
        <p:spPr>
          <a:xfrm>
            <a:off x="2197084" y="3390995"/>
            <a:ext cx="753733" cy="1216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1" idx="5"/>
            <a:endCxn id="72" idx="1"/>
          </p:cNvCxnSpPr>
          <p:nvPr/>
        </p:nvCxnSpPr>
        <p:spPr>
          <a:xfrm>
            <a:off x="2242747" y="4040511"/>
            <a:ext cx="176300" cy="2402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7"/>
            <a:endCxn id="15" idx="3"/>
          </p:cNvCxnSpPr>
          <p:nvPr/>
        </p:nvCxnSpPr>
        <p:spPr>
          <a:xfrm flipV="1">
            <a:off x="2242747" y="3848989"/>
            <a:ext cx="708070" cy="203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7"/>
            <a:endCxn id="15" idx="3"/>
          </p:cNvCxnSpPr>
          <p:nvPr/>
        </p:nvCxnSpPr>
        <p:spPr>
          <a:xfrm flipV="1">
            <a:off x="2590175" y="3848989"/>
            <a:ext cx="360642" cy="4317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6"/>
            <a:endCxn id="33" idx="2"/>
          </p:cNvCxnSpPr>
          <p:nvPr/>
        </p:nvCxnSpPr>
        <p:spPr>
          <a:xfrm flipV="1">
            <a:off x="3125873" y="5313712"/>
            <a:ext cx="575387" cy="2672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4"/>
            <a:endCxn id="74" idx="1"/>
          </p:cNvCxnSpPr>
          <p:nvPr/>
        </p:nvCxnSpPr>
        <p:spPr>
          <a:xfrm>
            <a:off x="3004867" y="5701983"/>
            <a:ext cx="37164" cy="212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4" idx="7"/>
            <a:endCxn id="33" idx="2"/>
          </p:cNvCxnSpPr>
          <p:nvPr/>
        </p:nvCxnSpPr>
        <p:spPr>
          <a:xfrm flipV="1">
            <a:off x="3213159" y="5313712"/>
            <a:ext cx="488101" cy="6004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6" idx="2"/>
            <a:endCxn id="75" idx="7"/>
          </p:cNvCxnSpPr>
          <p:nvPr/>
        </p:nvCxnSpPr>
        <p:spPr>
          <a:xfrm flipH="1">
            <a:off x="3816693" y="6088841"/>
            <a:ext cx="217862" cy="154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5" idx="0"/>
            <a:endCxn id="33" idx="4"/>
          </p:cNvCxnSpPr>
          <p:nvPr/>
        </p:nvCxnSpPr>
        <p:spPr>
          <a:xfrm flipV="1">
            <a:off x="3731129" y="5557045"/>
            <a:ext cx="213464" cy="5117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4"/>
            <a:endCxn id="76" idx="0"/>
          </p:cNvCxnSpPr>
          <p:nvPr/>
        </p:nvCxnSpPr>
        <p:spPr>
          <a:xfrm>
            <a:off x="3944593" y="5557045"/>
            <a:ext cx="210968" cy="410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79" idx="0"/>
            <a:endCxn id="34" idx="4"/>
          </p:cNvCxnSpPr>
          <p:nvPr/>
        </p:nvCxnSpPr>
        <p:spPr>
          <a:xfrm flipV="1">
            <a:off x="4689295" y="5557045"/>
            <a:ext cx="228630" cy="49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7" idx="0"/>
            <a:endCxn id="34" idx="4"/>
          </p:cNvCxnSpPr>
          <p:nvPr/>
        </p:nvCxnSpPr>
        <p:spPr>
          <a:xfrm flipH="1" flipV="1">
            <a:off x="4917925" y="5557045"/>
            <a:ext cx="157762" cy="531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9" idx="6"/>
            <a:endCxn id="77" idx="2"/>
          </p:cNvCxnSpPr>
          <p:nvPr/>
        </p:nvCxnSpPr>
        <p:spPr>
          <a:xfrm>
            <a:off x="4810301" y="6168152"/>
            <a:ext cx="144380" cy="416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6"/>
            <a:endCxn id="78" idx="1"/>
          </p:cNvCxnSpPr>
          <p:nvPr/>
        </p:nvCxnSpPr>
        <p:spPr>
          <a:xfrm>
            <a:off x="5161258" y="5313712"/>
            <a:ext cx="439380" cy="7271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" idx="6"/>
            <a:endCxn id="80" idx="1"/>
          </p:cNvCxnSpPr>
          <p:nvPr/>
        </p:nvCxnSpPr>
        <p:spPr>
          <a:xfrm>
            <a:off x="5161258" y="5313712"/>
            <a:ext cx="626192" cy="324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78" idx="0"/>
            <a:endCxn id="80" idx="3"/>
          </p:cNvCxnSpPr>
          <p:nvPr/>
        </p:nvCxnSpPr>
        <p:spPr>
          <a:xfrm flipV="1">
            <a:off x="5686202" y="5809314"/>
            <a:ext cx="101248" cy="196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179034" y="5735625"/>
            <a:ext cx="976527" cy="385111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5342108" y="5726898"/>
            <a:ext cx="976527" cy="385111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" y="4568094"/>
                <a:ext cx="7620000" cy="81617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68094"/>
                <a:ext cx="7620000" cy="816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762000" y="4559269"/>
                <a:ext cx="7620000" cy="81617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𝜏</m:t>
                      </m:r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59269"/>
                <a:ext cx="7620000" cy="816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7234713" y="5750060"/>
            <a:ext cx="309088" cy="385111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472712" y="5750060"/>
            <a:ext cx="762000" cy="385111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448875" y="2493859"/>
            <a:ext cx="1968543" cy="15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sz="2400"/>
              <a:t>Pick random action</a:t>
            </a: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438741" y="3297058"/>
            <a:ext cx="1968543" cy="15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sz="2400"/>
              <a:t>Simulate</a:t>
            </a:r>
          </a:p>
        </p:txBody>
      </p:sp>
      <p:sp>
        <p:nvSpPr>
          <p:cNvPr id="48" name="Oval 47"/>
          <p:cNvSpPr/>
          <p:nvPr/>
        </p:nvSpPr>
        <p:spPr>
          <a:xfrm>
            <a:off x="4187926" y="3954947"/>
            <a:ext cx="486666" cy="4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Content Placeholder 2"/>
          <p:cNvSpPr txBox="1">
            <a:spLocks/>
          </p:cNvSpPr>
          <p:nvPr/>
        </p:nvSpPr>
        <p:spPr>
          <a:xfrm>
            <a:off x="430443" y="1838451"/>
            <a:ext cx="1968543" cy="15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sz="2400"/>
              <a:t>Pick random observation</a:t>
            </a:r>
          </a:p>
        </p:txBody>
      </p:sp>
      <p:sp>
        <p:nvSpPr>
          <p:cNvPr id="49" name="Oval 48"/>
          <p:cNvSpPr/>
          <p:nvPr/>
        </p:nvSpPr>
        <p:spPr>
          <a:xfrm>
            <a:off x="5594448" y="343952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1695" y="2795611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</a:t>
            </a:r>
          </a:p>
        </p:txBody>
      </p:sp>
      <p:sp>
        <p:nvSpPr>
          <p:cNvPr id="15" name="Oval 14"/>
          <p:cNvSpPr/>
          <p:nvPr/>
        </p:nvSpPr>
        <p:spPr>
          <a:xfrm>
            <a:off x="2879546" y="3442958"/>
            <a:ext cx="486666" cy="4756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7927" y="283093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0" y="5459971"/>
                <a:ext cx="7620000" cy="9408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←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←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←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𝑝𝑜𝑠𝑡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𝑜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59971"/>
                <a:ext cx="7620000" cy="940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762000" y="4559269"/>
                <a:ext cx="7620000" cy="81617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Proportion of reward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𝜏</m:t>
                    </m:r>
                  </m:oMath>
                </a14:m>
                <a:r>
                  <a:rPr lang="en-US"/>
                  <a:t> after seeing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𝑜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59269"/>
                <a:ext cx="7620000" cy="816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9" grpId="0" animBg="1"/>
      <p:bldP spid="89" grpId="1" animBg="1"/>
      <p:bldP spid="7" grpId="0" animBg="1"/>
      <p:bldP spid="7" grpId="1" animBg="1"/>
      <p:bldP spid="91" grpId="0" animBg="1"/>
      <p:bldP spid="91" grpId="1" animBg="1"/>
      <p:bldP spid="93" grpId="0" animBg="1"/>
      <p:bldP spid="93" grpId="1" animBg="1"/>
      <p:bldP spid="97" grpId="0" animBg="1"/>
      <p:bldP spid="9" grpId="0" animBg="1"/>
      <p:bldP spid="4" grpId="0" animBg="1"/>
      <p:bldP spid="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19177784">
            <a:off x="3963414" y="2844758"/>
            <a:ext cx="2338112" cy="1646001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accent3">
                <a:lumMod val="75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48" idx="7"/>
            <a:endCxn id="49" idx="2"/>
          </p:cNvCxnSpPr>
          <p:nvPr/>
        </p:nvCxnSpPr>
        <p:spPr>
          <a:xfrm flipV="1">
            <a:off x="4603321" y="3682861"/>
            <a:ext cx="991127" cy="34335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7"/>
            <a:endCxn id="9" idx="3"/>
          </p:cNvCxnSpPr>
          <p:nvPr/>
        </p:nvCxnSpPr>
        <p:spPr>
          <a:xfrm flipV="1">
            <a:off x="4603321" y="3211006"/>
            <a:ext cx="439645" cy="815212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1"/>
            <a:endCxn id="9" idx="5"/>
          </p:cNvCxnSpPr>
          <p:nvPr/>
        </p:nvCxnSpPr>
        <p:spPr>
          <a:xfrm flipH="1" flipV="1">
            <a:off x="5387090" y="3211006"/>
            <a:ext cx="278629" cy="299793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7"/>
            <a:endCxn id="16" idx="3"/>
          </p:cNvCxnSpPr>
          <p:nvPr/>
        </p:nvCxnSpPr>
        <p:spPr>
          <a:xfrm flipV="1">
            <a:off x="3294941" y="3246333"/>
            <a:ext cx="234257" cy="266289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16" idx="5"/>
          </p:cNvCxnSpPr>
          <p:nvPr/>
        </p:nvCxnSpPr>
        <p:spPr>
          <a:xfrm flipH="1" flipV="1">
            <a:off x="3873322" y="3246333"/>
            <a:ext cx="385875" cy="779885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1"/>
            <a:endCxn id="15" idx="5"/>
          </p:cNvCxnSpPr>
          <p:nvPr/>
        </p:nvCxnSpPr>
        <p:spPr>
          <a:xfrm flipH="1" flipV="1">
            <a:off x="3294941" y="3848989"/>
            <a:ext cx="964256" cy="177229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944593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431259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87926" y="5313712"/>
            <a:ext cx="486666" cy="0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72464" y="206626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67254" y="187071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47660" y="186731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85391" y="2108983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6798" y="20884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1588" y="189295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1994" y="188954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1394" y="21122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69725" y="432998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00746" y="291568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75230" y="324068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39788" y="39265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93850" y="284593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0514" y="318442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36177" y="38339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83605" y="424533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83861" y="545997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06589" y="587872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10123" y="606881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034555" y="596783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54681" y="60888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5196" y="60053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8289" y="604714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52008" y="560274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57" idx="5"/>
            <a:endCxn id="16" idx="1"/>
          </p:cNvCxnSpPr>
          <p:nvPr/>
        </p:nvCxnSpPr>
        <p:spPr>
          <a:xfrm>
            <a:off x="3179034" y="2272834"/>
            <a:ext cx="350164" cy="6293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7"/>
            <a:endCxn id="58" idx="3"/>
          </p:cNvCxnSpPr>
          <p:nvPr/>
        </p:nvCxnSpPr>
        <p:spPr>
          <a:xfrm flipV="1">
            <a:off x="3179034" y="2077289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16" idx="1"/>
          </p:cNvCxnSpPr>
          <p:nvPr/>
        </p:nvCxnSpPr>
        <p:spPr>
          <a:xfrm>
            <a:off x="3388260" y="2112731"/>
            <a:ext cx="140938" cy="7894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5"/>
            <a:endCxn id="60" idx="1"/>
          </p:cNvCxnSpPr>
          <p:nvPr/>
        </p:nvCxnSpPr>
        <p:spPr>
          <a:xfrm>
            <a:off x="3954230" y="2073888"/>
            <a:ext cx="166603" cy="70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3"/>
            <a:endCxn id="16" idx="7"/>
          </p:cNvCxnSpPr>
          <p:nvPr/>
        </p:nvCxnSpPr>
        <p:spPr>
          <a:xfrm>
            <a:off x="3783102" y="2073888"/>
            <a:ext cx="90220" cy="8283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6" idx="7"/>
            <a:endCxn id="60" idx="3"/>
          </p:cNvCxnSpPr>
          <p:nvPr/>
        </p:nvCxnSpPr>
        <p:spPr>
          <a:xfrm flipV="1">
            <a:off x="3873322" y="2315553"/>
            <a:ext cx="247511" cy="586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1" idx="5"/>
            <a:endCxn id="9" idx="1"/>
          </p:cNvCxnSpPr>
          <p:nvPr/>
        </p:nvCxnSpPr>
        <p:spPr>
          <a:xfrm>
            <a:off x="4743368" y="2295065"/>
            <a:ext cx="299598" cy="571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2" idx="5"/>
            <a:endCxn id="9" idx="1"/>
          </p:cNvCxnSpPr>
          <p:nvPr/>
        </p:nvCxnSpPr>
        <p:spPr>
          <a:xfrm>
            <a:off x="5038158" y="2099520"/>
            <a:ext cx="4808" cy="767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1" idx="7"/>
            <a:endCxn id="62" idx="3"/>
          </p:cNvCxnSpPr>
          <p:nvPr/>
        </p:nvCxnSpPr>
        <p:spPr>
          <a:xfrm flipV="1">
            <a:off x="4743368" y="2099520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3"/>
            <a:endCxn id="9" idx="7"/>
          </p:cNvCxnSpPr>
          <p:nvPr/>
        </p:nvCxnSpPr>
        <p:spPr>
          <a:xfrm>
            <a:off x="5347436" y="2096119"/>
            <a:ext cx="39654" cy="770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3" idx="5"/>
            <a:endCxn id="64" idx="1"/>
          </p:cNvCxnSpPr>
          <p:nvPr/>
        </p:nvCxnSpPr>
        <p:spPr>
          <a:xfrm>
            <a:off x="5518564" y="2096119"/>
            <a:ext cx="188272" cy="51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7"/>
            <a:endCxn id="64" idx="3"/>
          </p:cNvCxnSpPr>
          <p:nvPr/>
        </p:nvCxnSpPr>
        <p:spPr>
          <a:xfrm flipV="1">
            <a:off x="5387090" y="2318837"/>
            <a:ext cx="319746" cy="5480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49" idx="7"/>
          </p:cNvCxnSpPr>
          <p:nvPr/>
        </p:nvCxnSpPr>
        <p:spPr>
          <a:xfrm flipH="1">
            <a:off x="6009843" y="3122257"/>
            <a:ext cx="326345" cy="3885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5"/>
            <a:endCxn id="67" idx="1"/>
          </p:cNvCxnSpPr>
          <p:nvPr/>
        </p:nvCxnSpPr>
        <p:spPr>
          <a:xfrm>
            <a:off x="6507316" y="3122257"/>
            <a:ext cx="103356" cy="153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7" idx="3"/>
            <a:endCxn id="49" idx="7"/>
          </p:cNvCxnSpPr>
          <p:nvPr/>
        </p:nvCxnSpPr>
        <p:spPr>
          <a:xfrm flipH="1">
            <a:off x="6009843" y="3447256"/>
            <a:ext cx="600829" cy="63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8" idx="2"/>
            <a:endCxn id="49" idx="5"/>
          </p:cNvCxnSpPr>
          <p:nvPr/>
        </p:nvCxnSpPr>
        <p:spPr>
          <a:xfrm flipH="1" flipV="1">
            <a:off x="6009843" y="3854923"/>
            <a:ext cx="529945" cy="192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9" idx="5"/>
            <a:endCxn id="65" idx="1"/>
          </p:cNvCxnSpPr>
          <p:nvPr/>
        </p:nvCxnSpPr>
        <p:spPr>
          <a:xfrm>
            <a:off x="6009843" y="3854923"/>
            <a:ext cx="295324" cy="51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8" idx="3"/>
            <a:endCxn id="65" idx="0"/>
          </p:cNvCxnSpPr>
          <p:nvPr/>
        </p:nvCxnSpPr>
        <p:spPr>
          <a:xfrm flipH="1">
            <a:off x="6390731" y="4133137"/>
            <a:ext cx="184499" cy="19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9" idx="5"/>
            <a:endCxn id="15" idx="1"/>
          </p:cNvCxnSpPr>
          <p:nvPr/>
        </p:nvCxnSpPr>
        <p:spPr>
          <a:xfrm>
            <a:off x="2500420" y="3052506"/>
            <a:ext cx="450397" cy="460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9" idx="3"/>
            <a:endCxn id="70" idx="7"/>
          </p:cNvCxnSpPr>
          <p:nvPr/>
        </p:nvCxnSpPr>
        <p:spPr>
          <a:xfrm flipH="1">
            <a:off x="2197084" y="3052506"/>
            <a:ext cx="132208" cy="167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0" idx="5"/>
            <a:endCxn id="15" idx="1"/>
          </p:cNvCxnSpPr>
          <p:nvPr/>
        </p:nvCxnSpPr>
        <p:spPr>
          <a:xfrm>
            <a:off x="2197084" y="3390995"/>
            <a:ext cx="753733" cy="1216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1" idx="5"/>
            <a:endCxn id="72" idx="1"/>
          </p:cNvCxnSpPr>
          <p:nvPr/>
        </p:nvCxnSpPr>
        <p:spPr>
          <a:xfrm>
            <a:off x="2242747" y="4040511"/>
            <a:ext cx="176300" cy="2402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7"/>
            <a:endCxn id="15" idx="3"/>
          </p:cNvCxnSpPr>
          <p:nvPr/>
        </p:nvCxnSpPr>
        <p:spPr>
          <a:xfrm flipV="1">
            <a:off x="2242747" y="3848989"/>
            <a:ext cx="708070" cy="203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7"/>
            <a:endCxn id="15" idx="3"/>
          </p:cNvCxnSpPr>
          <p:nvPr/>
        </p:nvCxnSpPr>
        <p:spPr>
          <a:xfrm flipV="1">
            <a:off x="2590175" y="3848989"/>
            <a:ext cx="360642" cy="4317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6"/>
            <a:endCxn id="33" idx="2"/>
          </p:cNvCxnSpPr>
          <p:nvPr/>
        </p:nvCxnSpPr>
        <p:spPr>
          <a:xfrm flipV="1">
            <a:off x="3125873" y="5313712"/>
            <a:ext cx="575387" cy="2672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4"/>
            <a:endCxn id="74" idx="1"/>
          </p:cNvCxnSpPr>
          <p:nvPr/>
        </p:nvCxnSpPr>
        <p:spPr>
          <a:xfrm>
            <a:off x="3004867" y="5701983"/>
            <a:ext cx="37164" cy="212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4" idx="7"/>
            <a:endCxn id="33" idx="2"/>
          </p:cNvCxnSpPr>
          <p:nvPr/>
        </p:nvCxnSpPr>
        <p:spPr>
          <a:xfrm flipV="1">
            <a:off x="3213159" y="5313712"/>
            <a:ext cx="488101" cy="6004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6" idx="2"/>
            <a:endCxn id="75" idx="7"/>
          </p:cNvCxnSpPr>
          <p:nvPr/>
        </p:nvCxnSpPr>
        <p:spPr>
          <a:xfrm flipH="1">
            <a:off x="3816693" y="6088841"/>
            <a:ext cx="217862" cy="154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5" idx="0"/>
            <a:endCxn id="33" idx="4"/>
          </p:cNvCxnSpPr>
          <p:nvPr/>
        </p:nvCxnSpPr>
        <p:spPr>
          <a:xfrm flipV="1">
            <a:off x="3731129" y="5557045"/>
            <a:ext cx="213464" cy="5117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4"/>
            <a:endCxn id="76" idx="0"/>
          </p:cNvCxnSpPr>
          <p:nvPr/>
        </p:nvCxnSpPr>
        <p:spPr>
          <a:xfrm>
            <a:off x="3944593" y="5557045"/>
            <a:ext cx="210968" cy="410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79" idx="0"/>
            <a:endCxn id="34" idx="4"/>
          </p:cNvCxnSpPr>
          <p:nvPr/>
        </p:nvCxnSpPr>
        <p:spPr>
          <a:xfrm flipV="1">
            <a:off x="4689295" y="5557045"/>
            <a:ext cx="228630" cy="49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7" idx="0"/>
            <a:endCxn id="34" idx="4"/>
          </p:cNvCxnSpPr>
          <p:nvPr/>
        </p:nvCxnSpPr>
        <p:spPr>
          <a:xfrm flipH="1" flipV="1">
            <a:off x="4917925" y="5557045"/>
            <a:ext cx="157762" cy="531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9" idx="6"/>
            <a:endCxn id="77" idx="2"/>
          </p:cNvCxnSpPr>
          <p:nvPr/>
        </p:nvCxnSpPr>
        <p:spPr>
          <a:xfrm>
            <a:off x="4810301" y="6168152"/>
            <a:ext cx="144380" cy="416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6"/>
            <a:endCxn id="78" idx="1"/>
          </p:cNvCxnSpPr>
          <p:nvPr/>
        </p:nvCxnSpPr>
        <p:spPr>
          <a:xfrm>
            <a:off x="5161258" y="5313712"/>
            <a:ext cx="439380" cy="7271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" idx="6"/>
            <a:endCxn id="80" idx="1"/>
          </p:cNvCxnSpPr>
          <p:nvPr/>
        </p:nvCxnSpPr>
        <p:spPr>
          <a:xfrm>
            <a:off x="5161258" y="5313712"/>
            <a:ext cx="626192" cy="324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78" idx="0"/>
            <a:endCxn id="80" idx="3"/>
          </p:cNvCxnSpPr>
          <p:nvPr/>
        </p:nvCxnSpPr>
        <p:spPr>
          <a:xfrm flipV="1">
            <a:off x="5686202" y="5809314"/>
            <a:ext cx="101248" cy="196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ontent Placeholder 2"/>
          <p:cNvSpPr txBox="1">
            <a:spLocks/>
          </p:cNvSpPr>
          <p:nvPr/>
        </p:nvSpPr>
        <p:spPr>
          <a:xfrm>
            <a:off x="448875" y="2493859"/>
            <a:ext cx="1968543" cy="15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sz="2400"/>
              <a:t>Pick random action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438741" y="3297058"/>
            <a:ext cx="1968543" cy="15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sz="2400"/>
              <a:t>Simulate</a:t>
            </a:r>
          </a:p>
        </p:txBody>
      </p:sp>
      <p:sp>
        <p:nvSpPr>
          <p:cNvPr id="48" name="Oval 47"/>
          <p:cNvSpPr/>
          <p:nvPr/>
        </p:nvSpPr>
        <p:spPr>
          <a:xfrm>
            <a:off x="4187926" y="3954947"/>
            <a:ext cx="486666" cy="4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Content Placeholder 2"/>
          <p:cNvSpPr>
            <a:spLocks noGrp="1"/>
          </p:cNvSpPr>
          <p:nvPr>
            <p:ph idx="1"/>
          </p:nvPr>
        </p:nvSpPr>
        <p:spPr>
          <a:xfrm>
            <a:off x="457180" y="1845135"/>
            <a:ext cx="1968543" cy="1582094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/>
              <a:t>Pick random observation</a:t>
            </a:r>
          </a:p>
        </p:txBody>
      </p:sp>
      <p:sp>
        <p:nvSpPr>
          <p:cNvPr id="49" name="Oval 48"/>
          <p:cNvSpPr/>
          <p:nvPr/>
        </p:nvSpPr>
        <p:spPr>
          <a:xfrm>
            <a:off x="5594448" y="343952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1695" y="2795611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/>
          <p:cNvSpPr/>
          <p:nvPr/>
        </p:nvSpPr>
        <p:spPr>
          <a:xfrm>
            <a:off x="2879546" y="3442958"/>
            <a:ext cx="486666" cy="4756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7927" y="283093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01260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74592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48" idx="7"/>
            <a:endCxn id="49" idx="2"/>
          </p:cNvCxnSpPr>
          <p:nvPr/>
        </p:nvCxnSpPr>
        <p:spPr>
          <a:xfrm flipV="1">
            <a:off x="4603321" y="3682861"/>
            <a:ext cx="991127" cy="34335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7"/>
            <a:endCxn id="9" idx="3"/>
          </p:cNvCxnSpPr>
          <p:nvPr/>
        </p:nvCxnSpPr>
        <p:spPr>
          <a:xfrm flipV="1">
            <a:off x="4603321" y="3211006"/>
            <a:ext cx="439645" cy="815212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1"/>
            <a:endCxn id="9" idx="5"/>
          </p:cNvCxnSpPr>
          <p:nvPr/>
        </p:nvCxnSpPr>
        <p:spPr>
          <a:xfrm flipH="1" flipV="1">
            <a:off x="5387090" y="3211006"/>
            <a:ext cx="278629" cy="299793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7"/>
            <a:endCxn id="16" idx="3"/>
          </p:cNvCxnSpPr>
          <p:nvPr/>
        </p:nvCxnSpPr>
        <p:spPr>
          <a:xfrm flipV="1">
            <a:off x="3294941" y="3246333"/>
            <a:ext cx="234257" cy="266289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16" idx="5"/>
          </p:cNvCxnSpPr>
          <p:nvPr/>
        </p:nvCxnSpPr>
        <p:spPr>
          <a:xfrm flipH="1" flipV="1">
            <a:off x="3873322" y="3246333"/>
            <a:ext cx="385875" cy="779885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1"/>
            <a:endCxn id="15" idx="5"/>
          </p:cNvCxnSpPr>
          <p:nvPr/>
        </p:nvCxnSpPr>
        <p:spPr>
          <a:xfrm flipH="1" flipV="1">
            <a:off x="3294941" y="3848989"/>
            <a:ext cx="964256" cy="177229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944593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431259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87926" y="5313712"/>
            <a:ext cx="486666" cy="0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72464" y="206626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67254" y="187071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47660" y="186731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85391" y="2108983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6798" y="20884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1588" y="189295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1994" y="188954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1394" y="21122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69725" y="432998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00746" y="291568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75230" y="324068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39788" y="39265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93850" y="284593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0514" y="318442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36177" y="38339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83605" y="424533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83861" y="545997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06589" y="587872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10123" y="606881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034555" y="596783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54681" y="60888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5196" y="60053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8289" y="604714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52008" y="560274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57" idx="5"/>
            <a:endCxn id="16" idx="1"/>
          </p:cNvCxnSpPr>
          <p:nvPr/>
        </p:nvCxnSpPr>
        <p:spPr>
          <a:xfrm>
            <a:off x="3179034" y="2272834"/>
            <a:ext cx="350164" cy="6293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7"/>
            <a:endCxn id="58" idx="3"/>
          </p:cNvCxnSpPr>
          <p:nvPr/>
        </p:nvCxnSpPr>
        <p:spPr>
          <a:xfrm flipV="1">
            <a:off x="3179034" y="2077289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16" idx="1"/>
          </p:cNvCxnSpPr>
          <p:nvPr/>
        </p:nvCxnSpPr>
        <p:spPr>
          <a:xfrm>
            <a:off x="3388260" y="2112731"/>
            <a:ext cx="140938" cy="7894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5"/>
            <a:endCxn id="60" idx="1"/>
          </p:cNvCxnSpPr>
          <p:nvPr/>
        </p:nvCxnSpPr>
        <p:spPr>
          <a:xfrm>
            <a:off x="3954230" y="2073888"/>
            <a:ext cx="166603" cy="70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3"/>
            <a:endCxn id="16" idx="7"/>
          </p:cNvCxnSpPr>
          <p:nvPr/>
        </p:nvCxnSpPr>
        <p:spPr>
          <a:xfrm>
            <a:off x="3783102" y="2073888"/>
            <a:ext cx="90220" cy="8283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6" idx="7"/>
            <a:endCxn id="60" idx="3"/>
          </p:cNvCxnSpPr>
          <p:nvPr/>
        </p:nvCxnSpPr>
        <p:spPr>
          <a:xfrm flipV="1">
            <a:off x="3873322" y="2315553"/>
            <a:ext cx="247511" cy="586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1" idx="5"/>
            <a:endCxn id="9" idx="1"/>
          </p:cNvCxnSpPr>
          <p:nvPr/>
        </p:nvCxnSpPr>
        <p:spPr>
          <a:xfrm>
            <a:off x="4743368" y="2295065"/>
            <a:ext cx="299598" cy="571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2" idx="5"/>
            <a:endCxn id="9" idx="1"/>
          </p:cNvCxnSpPr>
          <p:nvPr/>
        </p:nvCxnSpPr>
        <p:spPr>
          <a:xfrm>
            <a:off x="5038158" y="2099520"/>
            <a:ext cx="4808" cy="767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1" idx="7"/>
            <a:endCxn id="62" idx="3"/>
          </p:cNvCxnSpPr>
          <p:nvPr/>
        </p:nvCxnSpPr>
        <p:spPr>
          <a:xfrm flipV="1">
            <a:off x="4743368" y="2099520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3"/>
            <a:endCxn id="9" idx="7"/>
          </p:cNvCxnSpPr>
          <p:nvPr/>
        </p:nvCxnSpPr>
        <p:spPr>
          <a:xfrm>
            <a:off x="5347436" y="2096119"/>
            <a:ext cx="39654" cy="770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3" idx="5"/>
            <a:endCxn id="64" idx="1"/>
          </p:cNvCxnSpPr>
          <p:nvPr/>
        </p:nvCxnSpPr>
        <p:spPr>
          <a:xfrm>
            <a:off x="5518564" y="2096119"/>
            <a:ext cx="188272" cy="51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7"/>
            <a:endCxn id="64" idx="3"/>
          </p:cNvCxnSpPr>
          <p:nvPr/>
        </p:nvCxnSpPr>
        <p:spPr>
          <a:xfrm flipV="1">
            <a:off x="5387090" y="2318837"/>
            <a:ext cx="319746" cy="5480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49" idx="7"/>
          </p:cNvCxnSpPr>
          <p:nvPr/>
        </p:nvCxnSpPr>
        <p:spPr>
          <a:xfrm flipH="1">
            <a:off x="6009843" y="3122257"/>
            <a:ext cx="326345" cy="3885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5"/>
            <a:endCxn id="67" idx="1"/>
          </p:cNvCxnSpPr>
          <p:nvPr/>
        </p:nvCxnSpPr>
        <p:spPr>
          <a:xfrm>
            <a:off x="6507316" y="3122257"/>
            <a:ext cx="103356" cy="153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7" idx="3"/>
            <a:endCxn id="49" idx="7"/>
          </p:cNvCxnSpPr>
          <p:nvPr/>
        </p:nvCxnSpPr>
        <p:spPr>
          <a:xfrm flipH="1">
            <a:off x="6009843" y="3447256"/>
            <a:ext cx="600829" cy="63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8" idx="2"/>
            <a:endCxn id="49" idx="5"/>
          </p:cNvCxnSpPr>
          <p:nvPr/>
        </p:nvCxnSpPr>
        <p:spPr>
          <a:xfrm flipH="1" flipV="1">
            <a:off x="6009843" y="3854923"/>
            <a:ext cx="529945" cy="192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9" idx="5"/>
            <a:endCxn id="65" idx="1"/>
          </p:cNvCxnSpPr>
          <p:nvPr/>
        </p:nvCxnSpPr>
        <p:spPr>
          <a:xfrm>
            <a:off x="6009843" y="3854923"/>
            <a:ext cx="295324" cy="51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8" idx="3"/>
            <a:endCxn id="65" idx="0"/>
          </p:cNvCxnSpPr>
          <p:nvPr/>
        </p:nvCxnSpPr>
        <p:spPr>
          <a:xfrm flipH="1">
            <a:off x="6390731" y="4133137"/>
            <a:ext cx="184499" cy="19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9" idx="5"/>
            <a:endCxn id="15" idx="1"/>
          </p:cNvCxnSpPr>
          <p:nvPr/>
        </p:nvCxnSpPr>
        <p:spPr>
          <a:xfrm>
            <a:off x="2500420" y="3052506"/>
            <a:ext cx="450397" cy="460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9" idx="3"/>
            <a:endCxn id="70" idx="7"/>
          </p:cNvCxnSpPr>
          <p:nvPr/>
        </p:nvCxnSpPr>
        <p:spPr>
          <a:xfrm flipH="1">
            <a:off x="2197084" y="3052506"/>
            <a:ext cx="132208" cy="167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0" idx="5"/>
            <a:endCxn id="15" idx="1"/>
          </p:cNvCxnSpPr>
          <p:nvPr/>
        </p:nvCxnSpPr>
        <p:spPr>
          <a:xfrm>
            <a:off x="2197084" y="3390995"/>
            <a:ext cx="753733" cy="1216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1" idx="5"/>
            <a:endCxn id="72" idx="1"/>
          </p:cNvCxnSpPr>
          <p:nvPr/>
        </p:nvCxnSpPr>
        <p:spPr>
          <a:xfrm>
            <a:off x="2242747" y="4040511"/>
            <a:ext cx="176300" cy="2402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7"/>
            <a:endCxn id="15" idx="3"/>
          </p:cNvCxnSpPr>
          <p:nvPr/>
        </p:nvCxnSpPr>
        <p:spPr>
          <a:xfrm flipV="1">
            <a:off x="2242747" y="3848989"/>
            <a:ext cx="708070" cy="203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7"/>
            <a:endCxn id="15" idx="3"/>
          </p:cNvCxnSpPr>
          <p:nvPr/>
        </p:nvCxnSpPr>
        <p:spPr>
          <a:xfrm flipV="1">
            <a:off x="2590175" y="3848989"/>
            <a:ext cx="360642" cy="4317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6"/>
            <a:endCxn id="33" idx="2"/>
          </p:cNvCxnSpPr>
          <p:nvPr/>
        </p:nvCxnSpPr>
        <p:spPr>
          <a:xfrm flipV="1">
            <a:off x="3125873" y="5313712"/>
            <a:ext cx="575387" cy="2672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4"/>
            <a:endCxn id="74" idx="1"/>
          </p:cNvCxnSpPr>
          <p:nvPr/>
        </p:nvCxnSpPr>
        <p:spPr>
          <a:xfrm>
            <a:off x="3004867" y="5701983"/>
            <a:ext cx="37164" cy="212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4" idx="7"/>
            <a:endCxn id="33" idx="2"/>
          </p:cNvCxnSpPr>
          <p:nvPr/>
        </p:nvCxnSpPr>
        <p:spPr>
          <a:xfrm flipV="1">
            <a:off x="3213159" y="5313712"/>
            <a:ext cx="488101" cy="6004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6" idx="2"/>
            <a:endCxn id="75" idx="7"/>
          </p:cNvCxnSpPr>
          <p:nvPr/>
        </p:nvCxnSpPr>
        <p:spPr>
          <a:xfrm flipH="1">
            <a:off x="3816693" y="6088841"/>
            <a:ext cx="217862" cy="154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5" idx="0"/>
            <a:endCxn id="33" idx="4"/>
          </p:cNvCxnSpPr>
          <p:nvPr/>
        </p:nvCxnSpPr>
        <p:spPr>
          <a:xfrm flipV="1">
            <a:off x="3731129" y="5557045"/>
            <a:ext cx="213464" cy="5117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4"/>
            <a:endCxn id="76" idx="0"/>
          </p:cNvCxnSpPr>
          <p:nvPr/>
        </p:nvCxnSpPr>
        <p:spPr>
          <a:xfrm>
            <a:off x="3944593" y="5557045"/>
            <a:ext cx="210968" cy="410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79" idx="0"/>
            <a:endCxn id="34" idx="4"/>
          </p:cNvCxnSpPr>
          <p:nvPr/>
        </p:nvCxnSpPr>
        <p:spPr>
          <a:xfrm flipV="1">
            <a:off x="4689295" y="5557045"/>
            <a:ext cx="228630" cy="49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7" idx="0"/>
            <a:endCxn id="34" idx="4"/>
          </p:cNvCxnSpPr>
          <p:nvPr/>
        </p:nvCxnSpPr>
        <p:spPr>
          <a:xfrm flipH="1" flipV="1">
            <a:off x="4917925" y="5557045"/>
            <a:ext cx="157762" cy="531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9" idx="6"/>
            <a:endCxn id="77" idx="2"/>
          </p:cNvCxnSpPr>
          <p:nvPr/>
        </p:nvCxnSpPr>
        <p:spPr>
          <a:xfrm>
            <a:off x="4810301" y="6168152"/>
            <a:ext cx="144380" cy="416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6"/>
            <a:endCxn id="78" idx="1"/>
          </p:cNvCxnSpPr>
          <p:nvPr/>
        </p:nvCxnSpPr>
        <p:spPr>
          <a:xfrm>
            <a:off x="5161258" y="5313712"/>
            <a:ext cx="439380" cy="7271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" idx="6"/>
            <a:endCxn id="80" idx="1"/>
          </p:cNvCxnSpPr>
          <p:nvPr/>
        </p:nvCxnSpPr>
        <p:spPr>
          <a:xfrm>
            <a:off x="5161258" y="5313712"/>
            <a:ext cx="626192" cy="324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78" idx="0"/>
            <a:endCxn id="80" idx="3"/>
          </p:cNvCxnSpPr>
          <p:nvPr/>
        </p:nvCxnSpPr>
        <p:spPr>
          <a:xfrm flipV="1">
            <a:off x="5686202" y="5809314"/>
            <a:ext cx="101248" cy="196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/>
          <p:cNvSpPr>
            <a:spLocks noGrp="1"/>
          </p:cNvSpPr>
          <p:nvPr>
            <p:ph idx="1"/>
          </p:nvPr>
        </p:nvSpPr>
        <p:spPr>
          <a:xfrm>
            <a:off x="447714" y="1925092"/>
            <a:ext cx="2099319" cy="1582094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/>
              <a:t>Sample policies </a:t>
            </a:r>
            <a:r>
              <a:rPr lang="en-US" sz="2400" i="1"/>
              <a:t>k </a:t>
            </a:r>
            <a:r>
              <a:rPr lang="en-US" sz="2400"/>
              <a:t>times</a:t>
            </a:r>
          </a:p>
        </p:txBody>
      </p:sp>
      <p:sp>
        <p:nvSpPr>
          <p:cNvPr id="48" name="Oval 47"/>
          <p:cNvSpPr/>
          <p:nvPr/>
        </p:nvSpPr>
        <p:spPr>
          <a:xfrm>
            <a:off x="4187926" y="3954947"/>
            <a:ext cx="486666" cy="4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Oval 48"/>
          <p:cNvSpPr/>
          <p:nvPr/>
        </p:nvSpPr>
        <p:spPr>
          <a:xfrm>
            <a:off x="5594448" y="343952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1695" y="2795611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/>
          <p:cNvSpPr/>
          <p:nvPr/>
        </p:nvSpPr>
        <p:spPr>
          <a:xfrm>
            <a:off x="2879546" y="3442958"/>
            <a:ext cx="486666" cy="4756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7927" y="283093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01260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74592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" presetClass="emp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6" presetClass="emp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 animBg="1"/>
      <p:bldP spid="49" grpId="1" animBg="1"/>
      <p:bldP spid="9" grpId="0" animBg="1"/>
      <p:bldP spid="15" grpId="0" animBg="1"/>
      <p:bldP spid="16" grpId="0" animBg="1"/>
      <p:bldP spid="33" grpId="0" animBg="1"/>
      <p:bldP spid="34" grpId="0" animBg="1"/>
      <p:bldP spid="34" grpId="1" animBg="1"/>
      <p:bldP spid="3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48" idx="7"/>
            <a:endCxn id="49" idx="2"/>
          </p:cNvCxnSpPr>
          <p:nvPr/>
        </p:nvCxnSpPr>
        <p:spPr>
          <a:xfrm flipV="1">
            <a:off x="4603321" y="3682861"/>
            <a:ext cx="991127" cy="34335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7"/>
            <a:endCxn id="9" idx="3"/>
          </p:cNvCxnSpPr>
          <p:nvPr/>
        </p:nvCxnSpPr>
        <p:spPr>
          <a:xfrm flipV="1">
            <a:off x="4603321" y="3211006"/>
            <a:ext cx="439645" cy="815212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16" idx="5"/>
          </p:cNvCxnSpPr>
          <p:nvPr/>
        </p:nvCxnSpPr>
        <p:spPr>
          <a:xfrm flipH="1" flipV="1">
            <a:off x="3873322" y="3246333"/>
            <a:ext cx="385875" cy="779885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1"/>
            <a:endCxn id="15" idx="5"/>
          </p:cNvCxnSpPr>
          <p:nvPr/>
        </p:nvCxnSpPr>
        <p:spPr>
          <a:xfrm flipH="1" flipV="1">
            <a:off x="3294941" y="3848989"/>
            <a:ext cx="964256" cy="177229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944593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431259" y="4441612"/>
            <a:ext cx="486666" cy="62876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87926" y="5313712"/>
            <a:ext cx="486666" cy="0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94448" y="343952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1695" y="2795611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" name="Straight Connector 13"/>
          <p:cNvCxnSpPr>
            <a:stCxn id="49" idx="1"/>
            <a:endCxn id="9" idx="5"/>
          </p:cNvCxnSpPr>
          <p:nvPr/>
        </p:nvCxnSpPr>
        <p:spPr>
          <a:xfrm flipH="1" flipV="1">
            <a:off x="5387090" y="3211006"/>
            <a:ext cx="278629" cy="299793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79546" y="3442958"/>
            <a:ext cx="486666" cy="4756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7927" y="283093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7"/>
            <a:endCxn id="16" idx="3"/>
          </p:cNvCxnSpPr>
          <p:nvPr/>
        </p:nvCxnSpPr>
        <p:spPr>
          <a:xfrm flipV="1">
            <a:off x="3294941" y="3246333"/>
            <a:ext cx="234257" cy="266289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701260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674592" y="5070379"/>
                <a:ext cx="486666" cy="48666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𝜋</m:t>
                      </m:r>
                      <m:r>
                        <a:rPr lang="en-US" sz="14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92" y="5070379"/>
                <a:ext cx="486666" cy="4866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2972464" y="206626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67254" y="187071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47660" y="186731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85391" y="2108983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6798" y="20884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1588" y="189295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1994" y="188954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1394" y="21122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69725" y="432998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00746" y="291568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75230" y="324068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39788" y="39265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93850" y="284593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0514" y="318442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36177" y="38339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83605" y="424533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83861" y="545997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06589" y="587872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10123" y="606881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034555" y="596783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54681" y="60888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5196" y="60053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8289" y="604714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52008" y="560274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57" idx="5"/>
            <a:endCxn id="16" idx="1"/>
          </p:cNvCxnSpPr>
          <p:nvPr/>
        </p:nvCxnSpPr>
        <p:spPr>
          <a:xfrm>
            <a:off x="3179034" y="2272834"/>
            <a:ext cx="350164" cy="6293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7"/>
            <a:endCxn id="58" idx="3"/>
          </p:cNvCxnSpPr>
          <p:nvPr/>
        </p:nvCxnSpPr>
        <p:spPr>
          <a:xfrm flipV="1">
            <a:off x="3179034" y="2077289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16" idx="1"/>
          </p:cNvCxnSpPr>
          <p:nvPr/>
        </p:nvCxnSpPr>
        <p:spPr>
          <a:xfrm>
            <a:off x="3388260" y="2112731"/>
            <a:ext cx="140938" cy="7894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5"/>
            <a:endCxn id="60" idx="1"/>
          </p:cNvCxnSpPr>
          <p:nvPr/>
        </p:nvCxnSpPr>
        <p:spPr>
          <a:xfrm>
            <a:off x="3954230" y="2073888"/>
            <a:ext cx="166603" cy="70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3"/>
            <a:endCxn id="16" idx="7"/>
          </p:cNvCxnSpPr>
          <p:nvPr/>
        </p:nvCxnSpPr>
        <p:spPr>
          <a:xfrm>
            <a:off x="3783102" y="2073888"/>
            <a:ext cx="90220" cy="8283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6" idx="7"/>
            <a:endCxn id="60" idx="3"/>
          </p:cNvCxnSpPr>
          <p:nvPr/>
        </p:nvCxnSpPr>
        <p:spPr>
          <a:xfrm flipV="1">
            <a:off x="3873322" y="2315553"/>
            <a:ext cx="247511" cy="586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1" idx="5"/>
            <a:endCxn id="9" idx="1"/>
          </p:cNvCxnSpPr>
          <p:nvPr/>
        </p:nvCxnSpPr>
        <p:spPr>
          <a:xfrm>
            <a:off x="4743368" y="2295065"/>
            <a:ext cx="299598" cy="571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2" idx="5"/>
            <a:endCxn id="9" idx="1"/>
          </p:cNvCxnSpPr>
          <p:nvPr/>
        </p:nvCxnSpPr>
        <p:spPr>
          <a:xfrm>
            <a:off x="5038158" y="2099520"/>
            <a:ext cx="4808" cy="767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1" idx="7"/>
            <a:endCxn id="62" idx="3"/>
          </p:cNvCxnSpPr>
          <p:nvPr/>
        </p:nvCxnSpPr>
        <p:spPr>
          <a:xfrm flipV="1">
            <a:off x="4743368" y="2099520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3"/>
            <a:endCxn id="9" idx="7"/>
          </p:cNvCxnSpPr>
          <p:nvPr/>
        </p:nvCxnSpPr>
        <p:spPr>
          <a:xfrm>
            <a:off x="5347436" y="2096119"/>
            <a:ext cx="39654" cy="770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3" idx="5"/>
            <a:endCxn id="64" idx="1"/>
          </p:cNvCxnSpPr>
          <p:nvPr/>
        </p:nvCxnSpPr>
        <p:spPr>
          <a:xfrm>
            <a:off x="5518564" y="2096119"/>
            <a:ext cx="188272" cy="51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7"/>
            <a:endCxn id="64" idx="3"/>
          </p:cNvCxnSpPr>
          <p:nvPr/>
        </p:nvCxnSpPr>
        <p:spPr>
          <a:xfrm flipV="1">
            <a:off x="5387090" y="2318837"/>
            <a:ext cx="319746" cy="5480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49" idx="7"/>
          </p:cNvCxnSpPr>
          <p:nvPr/>
        </p:nvCxnSpPr>
        <p:spPr>
          <a:xfrm flipH="1">
            <a:off x="6009843" y="3122257"/>
            <a:ext cx="326345" cy="3885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5"/>
            <a:endCxn id="67" idx="1"/>
          </p:cNvCxnSpPr>
          <p:nvPr/>
        </p:nvCxnSpPr>
        <p:spPr>
          <a:xfrm>
            <a:off x="6507316" y="3122257"/>
            <a:ext cx="103356" cy="153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7" idx="3"/>
            <a:endCxn id="49" idx="7"/>
          </p:cNvCxnSpPr>
          <p:nvPr/>
        </p:nvCxnSpPr>
        <p:spPr>
          <a:xfrm flipH="1">
            <a:off x="6009843" y="3447256"/>
            <a:ext cx="600829" cy="63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8" idx="2"/>
            <a:endCxn id="49" idx="5"/>
          </p:cNvCxnSpPr>
          <p:nvPr/>
        </p:nvCxnSpPr>
        <p:spPr>
          <a:xfrm flipH="1" flipV="1">
            <a:off x="6009843" y="3854923"/>
            <a:ext cx="529945" cy="192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9" idx="5"/>
            <a:endCxn id="65" idx="1"/>
          </p:cNvCxnSpPr>
          <p:nvPr/>
        </p:nvCxnSpPr>
        <p:spPr>
          <a:xfrm>
            <a:off x="6009843" y="3854923"/>
            <a:ext cx="295324" cy="51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8" idx="3"/>
            <a:endCxn id="65" idx="0"/>
          </p:cNvCxnSpPr>
          <p:nvPr/>
        </p:nvCxnSpPr>
        <p:spPr>
          <a:xfrm flipH="1">
            <a:off x="6390731" y="4133137"/>
            <a:ext cx="184499" cy="19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9" idx="5"/>
            <a:endCxn id="15" idx="1"/>
          </p:cNvCxnSpPr>
          <p:nvPr/>
        </p:nvCxnSpPr>
        <p:spPr>
          <a:xfrm>
            <a:off x="2500420" y="3052506"/>
            <a:ext cx="450397" cy="460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9" idx="3"/>
            <a:endCxn id="70" idx="7"/>
          </p:cNvCxnSpPr>
          <p:nvPr/>
        </p:nvCxnSpPr>
        <p:spPr>
          <a:xfrm flipH="1">
            <a:off x="2197084" y="3052506"/>
            <a:ext cx="132208" cy="167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0" idx="5"/>
            <a:endCxn id="15" idx="1"/>
          </p:cNvCxnSpPr>
          <p:nvPr/>
        </p:nvCxnSpPr>
        <p:spPr>
          <a:xfrm>
            <a:off x="2197084" y="3390995"/>
            <a:ext cx="753733" cy="1216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1" idx="5"/>
            <a:endCxn id="72" idx="1"/>
          </p:cNvCxnSpPr>
          <p:nvPr/>
        </p:nvCxnSpPr>
        <p:spPr>
          <a:xfrm>
            <a:off x="2242747" y="4040511"/>
            <a:ext cx="176300" cy="2402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7"/>
            <a:endCxn id="15" idx="3"/>
          </p:cNvCxnSpPr>
          <p:nvPr/>
        </p:nvCxnSpPr>
        <p:spPr>
          <a:xfrm flipV="1">
            <a:off x="2242747" y="3848989"/>
            <a:ext cx="708070" cy="203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7"/>
            <a:endCxn id="15" idx="3"/>
          </p:cNvCxnSpPr>
          <p:nvPr/>
        </p:nvCxnSpPr>
        <p:spPr>
          <a:xfrm flipV="1">
            <a:off x="2590175" y="3848989"/>
            <a:ext cx="360642" cy="4317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6"/>
            <a:endCxn id="33" idx="2"/>
          </p:cNvCxnSpPr>
          <p:nvPr/>
        </p:nvCxnSpPr>
        <p:spPr>
          <a:xfrm flipV="1">
            <a:off x="3125873" y="5313712"/>
            <a:ext cx="575387" cy="2672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4"/>
            <a:endCxn id="74" idx="1"/>
          </p:cNvCxnSpPr>
          <p:nvPr/>
        </p:nvCxnSpPr>
        <p:spPr>
          <a:xfrm>
            <a:off x="3004867" y="5701983"/>
            <a:ext cx="37164" cy="212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4" idx="7"/>
            <a:endCxn id="33" idx="2"/>
          </p:cNvCxnSpPr>
          <p:nvPr/>
        </p:nvCxnSpPr>
        <p:spPr>
          <a:xfrm flipV="1">
            <a:off x="3213159" y="5313712"/>
            <a:ext cx="488101" cy="6004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6" idx="2"/>
            <a:endCxn id="75" idx="7"/>
          </p:cNvCxnSpPr>
          <p:nvPr/>
        </p:nvCxnSpPr>
        <p:spPr>
          <a:xfrm flipH="1">
            <a:off x="3816693" y="6088841"/>
            <a:ext cx="217862" cy="154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5" idx="0"/>
            <a:endCxn id="33" idx="4"/>
          </p:cNvCxnSpPr>
          <p:nvPr/>
        </p:nvCxnSpPr>
        <p:spPr>
          <a:xfrm flipV="1">
            <a:off x="3731129" y="5557045"/>
            <a:ext cx="213464" cy="5117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4"/>
            <a:endCxn id="76" idx="0"/>
          </p:cNvCxnSpPr>
          <p:nvPr/>
        </p:nvCxnSpPr>
        <p:spPr>
          <a:xfrm>
            <a:off x="3944593" y="5557045"/>
            <a:ext cx="210968" cy="410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79" idx="0"/>
            <a:endCxn id="34" idx="4"/>
          </p:cNvCxnSpPr>
          <p:nvPr/>
        </p:nvCxnSpPr>
        <p:spPr>
          <a:xfrm flipV="1">
            <a:off x="4689295" y="5557045"/>
            <a:ext cx="228630" cy="49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7" idx="0"/>
            <a:endCxn id="34" idx="4"/>
          </p:cNvCxnSpPr>
          <p:nvPr/>
        </p:nvCxnSpPr>
        <p:spPr>
          <a:xfrm flipH="1" flipV="1">
            <a:off x="4917925" y="5557045"/>
            <a:ext cx="157762" cy="531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9" idx="6"/>
            <a:endCxn id="77" idx="2"/>
          </p:cNvCxnSpPr>
          <p:nvPr/>
        </p:nvCxnSpPr>
        <p:spPr>
          <a:xfrm>
            <a:off x="4810301" y="6168152"/>
            <a:ext cx="144380" cy="416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6"/>
            <a:endCxn id="78" idx="1"/>
          </p:cNvCxnSpPr>
          <p:nvPr/>
        </p:nvCxnSpPr>
        <p:spPr>
          <a:xfrm>
            <a:off x="5161258" y="5313712"/>
            <a:ext cx="439380" cy="7271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" idx="6"/>
            <a:endCxn id="80" idx="1"/>
          </p:cNvCxnSpPr>
          <p:nvPr/>
        </p:nvCxnSpPr>
        <p:spPr>
          <a:xfrm>
            <a:off x="5161258" y="5313712"/>
            <a:ext cx="626192" cy="324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78" idx="0"/>
            <a:endCxn id="80" idx="3"/>
          </p:cNvCxnSpPr>
          <p:nvPr/>
        </p:nvCxnSpPr>
        <p:spPr>
          <a:xfrm flipV="1">
            <a:off x="5686202" y="5809314"/>
            <a:ext cx="101248" cy="196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403811" y="2180998"/>
                <a:ext cx="3881271" cy="9408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𝜖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11" y="2180998"/>
                <a:ext cx="3881271" cy="940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983" y="2309558"/>
            <a:ext cx="738686" cy="654406"/>
          </a:xfrm>
          <a:prstGeom prst="rect">
            <a:avLst/>
          </a:prstGeom>
        </p:spPr>
      </p:pic>
      <p:sp>
        <p:nvSpPr>
          <p:cNvPr id="83" name="Content Placeholder 2"/>
          <p:cNvSpPr txBox="1">
            <a:spLocks/>
          </p:cNvSpPr>
          <p:nvPr/>
        </p:nvSpPr>
        <p:spPr>
          <a:xfrm>
            <a:off x="457180" y="1540687"/>
            <a:ext cx="2099319" cy="15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sz="2400"/>
              <a:t>Sample policies </a:t>
            </a:r>
            <a:r>
              <a:rPr lang="en-US" sz="2400" i="1"/>
              <a:t>k </a:t>
            </a:r>
            <a:r>
              <a:rPr lang="en-US" sz="2400"/>
              <a:t>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187926" y="3954947"/>
                <a:ext cx="486666" cy="486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926" y="3954947"/>
                <a:ext cx="486666" cy="4866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8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CBD1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BCA6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BCA6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BCA6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BCA6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BCA6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BCA6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1893E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1893E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1893E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7B854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9A3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A7A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5D8A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94448" y="343952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7"/>
            <a:endCxn id="49" idx="2"/>
          </p:cNvCxnSpPr>
          <p:nvPr/>
        </p:nvCxnSpPr>
        <p:spPr>
          <a:xfrm flipV="1">
            <a:off x="4603321" y="3682861"/>
            <a:ext cx="991127" cy="34335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71695" y="2795611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" name="Straight Connector 9"/>
          <p:cNvCxnSpPr>
            <a:stCxn id="48" idx="7"/>
            <a:endCxn id="9" idx="3"/>
          </p:cNvCxnSpPr>
          <p:nvPr/>
        </p:nvCxnSpPr>
        <p:spPr>
          <a:xfrm flipV="1">
            <a:off x="4603321" y="3211006"/>
            <a:ext cx="439645" cy="815212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1"/>
            <a:endCxn id="9" idx="5"/>
          </p:cNvCxnSpPr>
          <p:nvPr/>
        </p:nvCxnSpPr>
        <p:spPr>
          <a:xfrm flipH="1" flipV="1">
            <a:off x="5387090" y="3211006"/>
            <a:ext cx="278629" cy="299793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79546" y="3442958"/>
            <a:ext cx="486666" cy="4756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7927" y="2830938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7"/>
            <a:endCxn id="16" idx="3"/>
          </p:cNvCxnSpPr>
          <p:nvPr/>
        </p:nvCxnSpPr>
        <p:spPr>
          <a:xfrm flipV="1">
            <a:off x="3294941" y="3246333"/>
            <a:ext cx="234257" cy="266289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16" idx="5"/>
          </p:cNvCxnSpPr>
          <p:nvPr/>
        </p:nvCxnSpPr>
        <p:spPr>
          <a:xfrm flipH="1" flipV="1">
            <a:off x="3873322" y="3246333"/>
            <a:ext cx="385875" cy="779885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1"/>
            <a:endCxn id="15" idx="5"/>
          </p:cNvCxnSpPr>
          <p:nvPr/>
        </p:nvCxnSpPr>
        <p:spPr>
          <a:xfrm flipH="1" flipV="1">
            <a:off x="3294941" y="3848989"/>
            <a:ext cx="964256" cy="177229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701260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74592" y="5070379"/>
            <a:ext cx="486666" cy="4866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944593" y="4441612"/>
            <a:ext cx="486666" cy="628767"/>
          </a:xfrm>
          <a:prstGeom prst="line">
            <a:avLst/>
          </a:prstGeom>
          <a:ln w="889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431259" y="4441612"/>
            <a:ext cx="486666" cy="628767"/>
          </a:xfrm>
          <a:prstGeom prst="line">
            <a:avLst/>
          </a:prstGeom>
          <a:ln w="88900">
            <a:solidFill>
              <a:srgbClr val="74BDA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87926" y="5313712"/>
            <a:ext cx="486666" cy="0"/>
          </a:xfrm>
          <a:prstGeom prst="line">
            <a:avLst/>
          </a:prstGeom>
          <a:ln w="88900">
            <a:solidFill>
              <a:schemeClr val="accent3">
                <a:shade val="95000"/>
                <a:satMod val="105000"/>
                <a:alpha val="51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72464" y="206626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67254" y="187071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47660" y="186731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85391" y="2108983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6798" y="20884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1588" y="189295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1994" y="188954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1394" y="21122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69725" y="432998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00746" y="291568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75230" y="324068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39788" y="39265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93850" y="284593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0514" y="318442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36177" y="38339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83605" y="424533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83861" y="545997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06589" y="587872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10123" y="606881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034555" y="596783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54681" y="60888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5196" y="60053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8289" y="604714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52008" y="560274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57" idx="5"/>
            <a:endCxn id="16" idx="1"/>
          </p:cNvCxnSpPr>
          <p:nvPr/>
        </p:nvCxnSpPr>
        <p:spPr>
          <a:xfrm>
            <a:off x="3179034" y="2272834"/>
            <a:ext cx="350164" cy="6293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7"/>
            <a:endCxn id="58" idx="3"/>
          </p:cNvCxnSpPr>
          <p:nvPr/>
        </p:nvCxnSpPr>
        <p:spPr>
          <a:xfrm flipV="1">
            <a:off x="3179034" y="2077289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16" idx="1"/>
          </p:cNvCxnSpPr>
          <p:nvPr/>
        </p:nvCxnSpPr>
        <p:spPr>
          <a:xfrm>
            <a:off x="3388260" y="2112731"/>
            <a:ext cx="140938" cy="7894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5"/>
            <a:endCxn id="60" idx="1"/>
          </p:cNvCxnSpPr>
          <p:nvPr/>
        </p:nvCxnSpPr>
        <p:spPr>
          <a:xfrm>
            <a:off x="3954230" y="2073888"/>
            <a:ext cx="166603" cy="70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3"/>
            <a:endCxn id="16" idx="7"/>
          </p:cNvCxnSpPr>
          <p:nvPr/>
        </p:nvCxnSpPr>
        <p:spPr>
          <a:xfrm>
            <a:off x="3783102" y="2073888"/>
            <a:ext cx="90220" cy="8283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6" idx="7"/>
            <a:endCxn id="60" idx="3"/>
          </p:cNvCxnSpPr>
          <p:nvPr/>
        </p:nvCxnSpPr>
        <p:spPr>
          <a:xfrm flipV="1">
            <a:off x="3873322" y="2315553"/>
            <a:ext cx="247511" cy="586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1" idx="5"/>
            <a:endCxn id="9" idx="1"/>
          </p:cNvCxnSpPr>
          <p:nvPr/>
        </p:nvCxnSpPr>
        <p:spPr>
          <a:xfrm>
            <a:off x="4743368" y="2295065"/>
            <a:ext cx="299598" cy="571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2" idx="5"/>
            <a:endCxn id="9" idx="1"/>
          </p:cNvCxnSpPr>
          <p:nvPr/>
        </p:nvCxnSpPr>
        <p:spPr>
          <a:xfrm>
            <a:off x="5038158" y="2099520"/>
            <a:ext cx="4808" cy="767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1" idx="7"/>
            <a:endCxn id="62" idx="3"/>
          </p:cNvCxnSpPr>
          <p:nvPr/>
        </p:nvCxnSpPr>
        <p:spPr>
          <a:xfrm flipV="1">
            <a:off x="4743368" y="2099520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3"/>
            <a:endCxn id="9" idx="7"/>
          </p:cNvCxnSpPr>
          <p:nvPr/>
        </p:nvCxnSpPr>
        <p:spPr>
          <a:xfrm>
            <a:off x="5347436" y="2096119"/>
            <a:ext cx="39654" cy="770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3" idx="5"/>
            <a:endCxn id="64" idx="1"/>
          </p:cNvCxnSpPr>
          <p:nvPr/>
        </p:nvCxnSpPr>
        <p:spPr>
          <a:xfrm>
            <a:off x="5518564" y="2096119"/>
            <a:ext cx="188272" cy="51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7"/>
            <a:endCxn id="64" idx="3"/>
          </p:cNvCxnSpPr>
          <p:nvPr/>
        </p:nvCxnSpPr>
        <p:spPr>
          <a:xfrm flipV="1">
            <a:off x="5387090" y="2318837"/>
            <a:ext cx="319746" cy="5480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49" idx="7"/>
          </p:cNvCxnSpPr>
          <p:nvPr/>
        </p:nvCxnSpPr>
        <p:spPr>
          <a:xfrm flipH="1">
            <a:off x="6009843" y="3122257"/>
            <a:ext cx="326345" cy="3885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5"/>
            <a:endCxn id="67" idx="1"/>
          </p:cNvCxnSpPr>
          <p:nvPr/>
        </p:nvCxnSpPr>
        <p:spPr>
          <a:xfrm>
            <a:off x="6507316" y="3122257"/>
            <a:ext cx="103356" cy="153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7" idx="3"/>
            <a:endCxn id="49" idx="7"/>
          </p:cNvCxnSpPr>
          <p:nvPr/>
        </p:nvCxnSpPr>
        <p:spPr>
          <a:xfrm flipH="1">
            <a:off x="6009843" y="3447256"/>
            <a:ext cx="600829" cy="63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8" idx="2"/>
            <a:endCxn id="49" idx="5"/>
          </p:cNvCxnSpPr>
          <p:nvPr/>
        </p:nvCxnSpPr>
        <p:spPr>
          <a:xfrm flipH="1" flipV="1">
            <a:off x="6009843" y="3854923"/>
            <a:ext cx="529945" cy="192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9" idx="5"/>
            <a:endCxn id="65" idx="1"/>
          </p:cNvCxnSpPr>
          <p:nvPr/>
        </p:nvCxnSpPr>
        <p:spPr>
          <a:xfrm>
            <a:off x="6009843" y="3854923"/>
            <a:ext cx="295324" cy="51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8" idx="3"/>
            <a:endCxn id="65" idx="0"/>
          </p:cNvCxnSpPr>
          <p:nvPr/>
        </p:nvCxnSpPr>
        <p:spPr>
          <a:xfrm flipH="1">
            <a:off x="6390731" y="4133137"/>
            <a:ext cx="184499" cy="19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9" idx="5"/>
            <a:endCxn id="15" idx="1"/>
          </p:cNvCxnSpPr>
          <p:nvPr/>
        </p:nvCxnSpPr>
        <p:spPr>
          <a:xfrm>
            <a:off x="2500420" y="3052506"/>
            <a:ext cx="450397" cy="460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9" idx="3"/>
            <a:endCxn id="70" idx="7"/>
          </p:cNvCxnSpPr>
          <p:nvPr/>
        </p:nvCxnSpPr>
        <p:spPr>
          <a:xfrm flipH="1">
            <a:off x="2197084" y="3052506"/>
            <a:ext cx="132208" cy="167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0" idx="5"/>
            <a:endCxn id="15" idx="1"/>
          </p:cNvCxnSpPr>
          <p:nvPr/>
        </p:nvCxnSpPr>
        <p:spPr>
          <a:xfrm>
            <a:off x="2197084" y="3390995"/>
            <a:ext cx="753733" cy="1216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1" idx="5"/>
            <a:endCxn id="72" idx="1"/>
          </p:cNvCxnSpPr>
          <p:nvPr/>
        </p:nvCxnSpPr>
        <p:spPr>
          <a:xfrm>
            <a:off x="2242747" y="4040511"/>
            <a:ext cx="176300" cy="2402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7"/>
            <a:endCxn id="15" idx="3"/>
          </p:cNvCxnSpPr>
          <p:nvPr/>
        </p:nvCxnSpPr>
        <p:spPr>
          <a:xfrm flipV="1">
            <a:off x="2242747" y="3848989"/>
            <a:ext cx="708070" cy="203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7"/>
            <a:endCxn id="15" idx="3"/>
          </p:cNvCxnSpPr>
          <p:nvPr/>
        </p:nvCxnSpPr>
        <p:spPr>
          <a:xfrm flipV="1">
            <a:off x="2590175" y="3848989"/>
            <a:ext cx="360642" cy="4317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6"/>
            <a:endCxn id="33" idx="2"/>
          </p:cNvCxnSpPr>
          <p:nvPr/>
        </p:nvCxnSpPr>
        <p:spPr>
          <a:xfrm flipV="1">
            <a:off x="3125873" y="5313712"/>
            <a:ext cx="575387" cy="2672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4"/>
            <a:endCxn id="74" idx="1"/>
          </p:cNvCxnSpPr>
          <p:nvPr/>
        </p:nvCxnSpPr>
        <p:spPr>
          <a:xfrm>
            <a:off x="3004867" y="5701983"/>
            <a:ext cx="37164" cy="212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4" idx="7"/>
            <a:endCxn id="33" idx="2"/>
          </p:cNvCxnSpPr>
          <p:nvPr/>
        </p:nvCxnSpPr>
        <p:spPr>
          <a:xfrm flipV="1">
            <a:off x="3213159" y="5313712"/>
            <a:ext cx="488101" cy="6004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6" idx="2"/>
            <a:endCxn id="75" idx="7"/>
          </p:cNvCxnSpPr>
          <p:nvPr/>
        </p:nvCxnSpPr>
        <p:spPr>
          <a:xfrm flipH="1">
            <a:off x="3816693" y="6088841"/>
            <a:ext cx="217862" cy="154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5" idx="0"/>
            <a:endCxn id="33" idx="4"/>
          </p:cNvCxnSpPr>
          <p:nvPr/>
        </p:nvCxnSpPr>
        <p:spPr>
          <a:xfrm flipV="1">
            <a:off x="3731129" y="5557045"/>
            <a:ext cx="213464" cy="5117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4"/>
            <a:endCxn id="76" idx="0"/>
          </p:cNvCxnSpPr>
          <p:nvPr/>
        </p:nvCxnSpPr>
        <p:spPr>
          <a:xfrm>
            <a:off x="3944593" y="5557045"/>
            <a:ext cx="210968" cy="410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79" idx="0"/>
            <a:endCxn id="34" idx="4"/>
          </p:cNvCxnSpPr>
          <p:nvPr/>
        </p:nvCxnSpPr>
        <p:spPr>
          <a:xfrm flipV="1">
            <a:off x="4689295" y="5557045"/>
            <a:ext cx="228630" cy="49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7" idx="0"/>
            <a:endCxn id="34" idx="4"/>
          </p:cNvCxnSpPr>
          <p:nvPr/>
        </p:nvCxnSpPr>
        <p:spPr>
          <a:xfrm flipH="1" flipV="1">
            <a:off x="4917925" y="5557045"/>
            <a:ext cx="157762" cy="531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9" idx="6"/>
            <a:endCxn id="77" idx="2"/>
          </p:cNvCxnSpPr>
          <p:nvPr/>
        </p:nvCxnSpPr>
        <p:spPr>
          <a:xfrm>
            <a:off x="4810301" y="6168152"/>
            <a:ext cx="144380" cy="416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6"/>
            <a:endCxn id="78" idx="1"/>
          </p:cNvCxnSpPr>
          <p:nvPr/>
        </p:nvCxnSpPr>
        <p:spPr>
          <a:xfrm>
            <a:off x="5161258" y="5313712"/>
            <a:ext cx="439380" cy="7271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" idx="6"/>
            <a:endCxn id="80" idx="1"/>
          </p:cNvCxnSpPr>
          <p:nvPr/>
        </p:nvCxnSpPr>
        <p:spPr>
          <a:xfrm>
            <a:off x="5161258" y="5313712"/>
            <a:ext cx="626192" cy="324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78" idx="0"/>
            <a:endCxn id="80" idx="3"/>
          </p:cNvCxnSpPr>
          <p:nvPr/>
        </p:nvCxnSpPr>
        <p:spPr>
          <a:xfrm flipV="1">
            <a:off x="5686202" y="5809314"/>
            <a:ext cx="101248" cy="196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403811" y="2180998"/>
                <a:ext cx="3881271" cy="9408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𝜖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11" y="2180998"/>
                <a:ext cx="3881271" cy="940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08" y="2310069"/>
            <a:ext cx="869589" cy="77103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4187926" y="3954947"/>
            <a:ext cx="486666" cy="4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447714" y="1925092"/>
            <a:ext cx="2099319" cy="15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sz="2400"/>
              <a:t>Sample policies </a:t>
            </a:r>
            <a:r>
              <a:rPr lang="en-US" sz="2400" i="1"/>
              <a:t>k </a:t>
            </a:r>
            <a:r>
              <a:rPr lang="en-US" sz="2400"/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1617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Q-learning: MONTE CARLO EXPLORING STARTS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94448" y="3439528"/>
            <a:ext cx="486666" cy="4866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7"/>
            <a:endCxn id="49" idx="2"/>
          </p:cNvCxnSpPr>
          <p:nvPr/>
        </p:nvCxnSpPr>
        <p:spPr>
          <a:xfrm flipV="1">
            <a:off x="4736079" y="3682861"/>
            <a:ext cx="858369" cy="21060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71695" y="2795611"/>
            <a:ext cx="486666" cy="4866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" name="Straight Connector 9"/>
          <p:cNvCxnSpPr>
            <a:stCxn id="48" idx="7"/>
            <a:endCxn id="9" idx="3"/>
          </p:cNvCxnSpPr>
          <p:nvPr/>
        </p:nvCxnSpPr>
        <p:spPr>
          <a:xfrm flipV="1">
            <a:off x="4736079" y="3211006"/>
            <a:ext cx="306887" cy="682455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9" idx="1"/>
            <a:endCxn id="9" idx="5"/>
          </p:cNvCxnSpPr>
          <p:nvPr/>
        </p:nvCxnSpPr>
        <p:spPr>
          <a:xfrm flipH="1" flipV="1">
            <a:off x="5387090" y="3211006"/>
            <a:ext cx="278629" cy="299793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79546" y="3442958"/>
            <a:ext cx="486666" cy="475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7927" y="2830938"/>
            <a:ext cx="486666" cy="4866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7"/>
            <a:endCxn id="16" idx="3"/>
          </p:cNvCxnSpPr>
          <p:nvPr/>
        </p:nvCxnSpPr>
        <p:spPr>
          <a:xfrm flipV="1">
            <a:off x="3294941" y="3246333"/>
            <a:ext cx="234257" cy="266289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16" idx="5"/>
          </p:cNvCxnSpPr>
          <p:nvPr/>
        </p:nvCxnSpPr>
        <p:spPr>
          <a:xfrm flipH="1" flipV="1">
            <a:off x="3873322" y="3246333"/>
            <a:ext cx="253118" cy="647128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8" idx="1"/>
            <a:endCxn id="15" idx="5"/>
          </p:cNvCxnSpPr>
          <p:nvPr/>
        </p:nvCxnSpPr>
        <p:spPr>
          <a:xfrm flipH="1" flipV="1">
            <a:off x="3294941" y="3848989"/>
            <a:ext cx="831499" cy="44472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701260" y="5070379"/>
            <a:ext cx="486666" cy="4866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74592" y="5070379"/>
            <a:ext cx="486666" cy="4866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48" idx="4"/>
            <a:endCxn id="33" idx="0"/>
          </p:cNvCxnSpPr>
          <p:nvPr/>
        </p:nvCxnSpPr>
        <p:spPr>
          <a:xfrm flipH="1">
            <a:off x="3944593" y="4629360"/>
            <a:ext cx="486667" cy="441019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4"/>
            <a:endCxn id="34" idx="0"/>
          </p:cNvCxnSpPr>
          <p:nvPr/>
        </p:nvCxnSpPr>
        <p:spPr>
          <a:xfrm>
            <a:off x="4431260" y="4629360"/>
            <a:ext cx="486665" cy="441019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3" idx="6"/>
          </p:cNvCxnSpPr>
          <p:nvPr/>
        </p:nvCxnSpPr>
        <p:spPr>
          <a:xfrm flipH="1">
            <a:off x="4187926" y="5313712"/>
            <a:ext cx="486666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72464" y="206626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67254" y="187071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47660" y="186731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85391" y="2108983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6798" y="20884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1588" y="189295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1994" y="1889549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1394" y="21122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69725" y="4329988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00746" y="291568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75230" y="324068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39788" y="3926567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93850" y="284593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0514" y="318442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36177" y="38339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83605" y="4245330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83861" y="545997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06589" y="587872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10123" y="606881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034555" y="596783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54681" y="6088841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5196" y="6005395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68289" y="6047146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52008" y="5602744"/>
            <a:ext cx="242012" cy="2420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57" idx="5"/>
            <a:endCxn id="16" idx="1"/>
          </p:cNvCxnSpPr>
          <p:nvPr/>
        </p:nvCxnSpPr>
        <p:spPr>
          <a:xfrm>
            <a:off x="3179034" y="2272834"/>
            <a:ext cx="350164" cy="6293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7"/>
            <a:endCxn id="58" idx="3"/>
          </p:cNvCxnSpPr>
          <p:nvPr/>
        </p:nvCxnSpPr>
        <p:spPr>
          <a:xfrm flipV="1">
            <a:off x="3179034" y="2077289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16" idx="1"/>
          </p:cNvCxnSpPr>
          <p:nvPr/>
        </p:nvCxnSpPr>
        <p:spPr>
          <a:xfrm>
            <a:off x="3388260" y="2112731"/>
            <a:ext cx="140938" cy="7894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5"/>
            <a:endCxn id="60" idx="1"/>
          </p:cNvCxnSpPr>
          <p:nvPr/>
        </p:nvCxnSpPr>
        <p:spPr>
          <a:xfrm>
            <a:off x="3954230" y="2073888"/>
            <a:ext cx="166603" cy="70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9" idx="3"/>
            <a:endCxn id="16" idx="7"/>
          </p:cNvCxnSpPr>
          <p:nvPr/>
        </p:nvCxnSpPr>
        <p:spPr>
          <a:xfrm>
            <a:off x="3783102" y="2073888"/>
            <a:ext cx="90220" cy="8283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6" idx="7"/>
            <a:endCxn id="60" idx="3"/>
          </p:cNvCxnSpPr>
          <p:nvPr/>
        </p:nvCxnSpPr>
        <p:spPr>
          <a:xfrm flipV="1">
            <a:off x="3873322" y="2315553"/>
            <a:ext cx="247511" cy="586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1" idx="5"/>
            <a:endCxn id="9" idx="1"/>
          </p:cNvCxnSpPr>
          <p:nvPr/>
        </p:nvCxnSpPr>
        <p:spPr>
          <a:xfrm>
            <a:off x="4743368" y="2295065"/>
            <a:ext cx="299598" cy="571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2" idx="5"/>
            <a:endCxn id="9" idx="1"/>
          </p:cNvCxnSpPr>
          <p:nvPr/>
        </p:nvCxnSpPr>
        <p:spPr>
          <a:xfrm>
            <a:off x="5038158" y="2099520"/>
            <a:ext cx="4808" cy="767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1" idx="7"/>
            <a:endCxn id="62" idx="3"/>
          </p:cNvCxnSpPr>
          <p:nvPr/>
        </p:nvCxnSpPr>
        <p:spPr>
          <a:xfrm flipV="1">
            <a:off x="4743368" y="2099520"/>
            <a:ext cx="123662" cy="244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3"/>
            <a:endCxn id="9" idx="7"/>
          </p:cNvCxnSpPr>
          <p:nvPr/>
        </p:nvCxnSpPr>
        <p:spPr>
          <a:xfrm>
            <a:off x="5347436" y="2096119"/>
            <a:ext cx="39654" cy="770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3" idx="5"/>
            <a:endCxn id="64" idx="1"/>
          </p:cNvCxnSpPr>
          <p:nvPr/>
        </p:nvCxnSpPr>
        <p:spPr>
          <a:xfrm>
            <a:off x="5518564" y="2096119"/>
            <a:ext cx="188272" cy="51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" idx="7"/>
            <a:endCxn id="64" idx="3"/>
          </p:cNvCxnSpPr>
          <p:nvPr/>
        </p:nvCxnSpPr>
        <p:spPr>
          <a:xfrm flipV="1">
            <a:off x="5387090" y="2318837"/>
            <a:ext cx="319746" cy="5480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6" idx="3"/>
            <a:endCxn id="49" idx="7"/>
          </p:cNvCxnSpPr>
          <p:nvPr/>
        </p:nvCxnSpPr>
        <p:spPr>
          <a:xfrm flipH="1">
            <a:off x="6009843" y="3122257"/>
            <a:ext cx="326345" cy="3885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5"/>
            <a:endCxn id="67" idx="1"/>
          </p:cNvCxnSpPr>
          <p:nvPr/>
        </p:nvCxnSpPr>
        <p:spPr>
          <a:xfrm>
            <a:off x="6507316" y="3122257"/>
            <a:ext cx="103356" cy="153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7" idx="3"/>
            <a:endCxn id="49" idx="7"/>
          </p:cNvCxnSpPr>
          <p:nvPr/>
        </p:nvCxnSpPr>
        <p:spPr>
          <a:xfrm flipH="1">
            <a:off x="6009843" y="3447256"/>
            <a:ext cx="600829" cy="63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8" idx="2"/>
            <a:endCxn id="49" idx="5"/>
          </p:cNvCxnSpPr>
          <p:nvPr/>
        </p:nvCxnSpPr>
        <p:spPr>
          <a:xfrm flipH="1" flipV="1">
            <a:off x="6009843" y="3854923"/>
            <a:ext cx="529945" cy="192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9" idx="5"/>
            <a:endCxn id="65" idx="1"/>
          </p:cNvCxnSpPr>
          <p:nvPr/>
        </p:nvCxnSpPr>
        <p:spPr>
          <a:xfrm>
            <a:off x="6009843" y="3854923"/>
            <a:ext cx="295324" cy="51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8" idx="3"/>
            <a:endCxn id="65" idx="0"/>
          </p:cNvCxnSpPr>
          <p:nvPr/>
        </p:nvCxnSpPr>
        <p:spPr>
          <a:xfrm flipH="1">
            <a:off x="6390731" y="4133137"/>
            <a:ext cx="184499" cy="19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9" idx="5"/>
            <a:endCxn id="15" idx="1"/>
          </p:cNvCxnSpPr>
          <p:nvPr/>
        </p:nvCxnSpPr>
        <p:spPr>
          <a:xfrm>
            <a:off x="2500420" y="3052506"/>
            <a:ext cx="450397" cy="460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9" idx="3"/>
            <a:endCxn id="70" idx="7"/>
          </p:cNvCxnSpPr>
          <p:nvPr/>
        </p:nvCxnSpPr>
        <p:spPr>
          <a:xfrm flipH="1">
            <a:off x="2197084" y="3052506"/>
            <a:ext cx="132208" cy="167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0" idx="5"/>
            <a:endCxn id="15" idx="1"/>
          </p:cNvCxnSpPr>
          <p:nvPr/>
        </p:nvCxnSpPr>
        <p:spPr>
          <a:xfrm>
            <a:off x="2197084" y="3390995"/>
            <a:ext cx="753733" cy="1216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1" idx="5"/>
            <a:endCxn id="72" idx="1"/>
          </p:cNvCxnSpPr>
          <p:nvPr/>
        </p:nvCxnSpPr>
        <p:spPr>
          <a:xfrm>
            <a:off x="2242747" y="4040511"/>
            <a:ext cx="176300" cy="2402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7"/>
            <a:endCxn id="15" idx="3"/>
          </p:cNvCxnSpPr>
          <p:nvPr/>
        </p:nvCxnSpPr>
        <p:spPr>
          <a:xfrm flipV="1">
            <a:off x="2242747" y="3848989"/>
            <a:ext cx="708070" cy="203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7"/>
            <a:endCxn id="15" idx="3"/>
          </p:cNvCxnSpPr>
          <p:nvPr/>
        </p:nvCxnSpPr>
        <p:spPr>
          <a:xfrm flipV="1">
            <a:off x="2590175" y="3848989"/>
            <a:ext cx="360642" cy="4317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6"/>
            <a:endCxn id="33" idx="2"/>
          </p:cNvCxnSpPr>
          <p:nvPr/>
        </p:nvCxnSpPr>
        <p:spPr>
          <a:xfrm flipV="1">
            <a:off x="3125873" y="5313712"/>
            <a:ext cx="575387" cy="2672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4"/>
            <a:endCxn id="74" idx="1"/>
          </p:cNvCxnSpPr>
          <p:nvPr/>
        </p:nvCxnSpPr>
        <p:spPr>
          <a:xfrm>
            <a:off x="3004867" y="5701983"/>
            <a:ext cx="37164" cy="212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74" idx="7"/>
            <a:endCxn id="33" idx="2"/>
          </p:cNvCxnSpPr>
          <p:nvPr/>
        </p:nvCxnSpPr>
        <p:spPr>
          <a:xfrm flipV="1">
            <a:off x="3213159" y="5313712"/>
            <a:ext cx="488101" cy="6004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6" idx="2"/>
            <a:endCxn id="75" idx="7"/>
          </p:cNvCxnSpPr>
          <p:nvPr/>
        </p:nvCxnSpPr>
        <p:spPr>
          <a:xfrm flipH="1">
            <a:off x="3816693" y="6088841"/>
            <a:ext cx="217862" cy="154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5" idx="0"/>
            <a:endCxn id="33" idx="4"/>
          </p:cNvCxnSpPr>
          <p:nvPr/>
        </p:nvCxnSpPr>
        <p:spPr>
          <a:xfrm flipV="1">
            <a:off x="3731129" y="5557045"/>
            <a:ext cx="213464" cy="5117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4"/>
            <a:endCxn id="76" idx="0"/>
          </p:cNvCxnSpPr>
          <p:nvPr/>
        </p:nvCxnSpPr>
        <p:spPr>
          <a:xfrm>
            <a:off x="3944593" y="5557045"/>
            <a:ext cx="210968" cy="410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79" idx="0"/>
            <a:endCxn id="34" idx="4"/>
          </p:cNvCxnSpPr>
          <p:nvPr/>
        </p:nvCxnSpPr>
        <p:spPr>
          <a:xfrm flipV="1">
            <a:off x="4689295" y="5557045"/>
            <a:ext cx="228630" cy="49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7" idx="0"/>
            <a:endCxn id="34" idx="4"/>
          </p:cNvCxnSpPr>
          <p:nvPr/>
        </p:nvCxnSpPr>
        <p:spPr>
          <a:xfrm flipH="1" flipV="1">
            <a:off x="4917925" y="5557045"/>
            <a:ext cx="157762" cy="531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9" idx="6"/>
            <a:endCxn id="77" idx="2"/>
          </p:cNvCxnSpPr>
          <p:nvPr/>
        </p:nvCxnSpPr>
        <p:spPr>
          <a:xfrm>
            <a:off x="4810301" y="6168152"/>
            <a:ext cx="144380" cy="416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6"/>
            <a:endCxn id="78" idx="1"/>
          </p:cNvCxnSpPr>
          <p:nvPr/>
        </p:nvCxnSpPr>
        <p:spPr>
          <a:xfrm>
            <a:off x="5161258" y="5313712"/>
            <a:ext cx="439380" cy="7271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" idx="6"/>
            <a:endCxn id="80" idx="1"/>
          </p:cNvCxnSpPr>
          <p:nvPr/>
        </p:nvCxnSpPr>
        <p:spPr>
          <a:xfrm>
            <a:off x="5161258" y="5313712"/>
            <a:ext cx="626192" cy="324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78" idx="0"/>
            <a:endCxn id="80" idx="3"/>
          </p:cNvCxnSpPr>
          <p:nvPr/>
        </p:nvCxnSpPr>
        <p:spPr>
          <a:xfrm flipV="1">
            <a:off x="5686202" y="5809314"/>
            <a:ext cx="101248" cy="196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000180" y="3767201"/>
            <a:ext cx="862159" cy="862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060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Picking a sample count</a:t>
            </a:r>
            <a:br>
              <a:rPr lang="en-US" sz="2000" i="1" dirty="0"/>
            </a:br>
            <a:br>
              <a:rPr lang="en-US" sz="1600" dirty="0"/>
            </a:br>
            <a:endParaRPr lang="en-US" sz="1600" dirty="0"/>
          </a:p>
          <a:p>
            <a:endParaRPr lang="en-US" sz="2400" u="sng" dirty="0"/>
          </a:p>
          <a:p>
            <a:endParaRPr lang="en-US" sz="2000" dirty="0"/>
          </a:p>
        </p:txBody>
      </p:sp>
      <p:sp>
        <p:nvSpPr>
          <p:cNvPr id="6" name="Right Triangle 5"/>
          <p:cNvSpPr/>
          <p:nvPr/>
        </p:nvSpPr>
        <p:spPr>
          <a:xfrm flipH="1">
            <a:off x="838200" y="3845162"/>
            <a:ext cx="7162800" cy="685800"/>
          </a:xfrm>
          <a:prstGeom prst="rtTriangle">
            <a:avLst/>
          </a:prstGeom>
          <a:gradFill>
            <a:gsLst>
              <a:gs pos="40000">
                <a:schemeClr val="accent3">
                  <a:lumMod val="75000"/>
                </a:schemeClr>
              </a:gs>
              <a:gs pos="100000">
                <a:srgbClr val="C000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618830"/>
            <a:ext cx="188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Inaccurate Q-values</a:t>
            </a:r>
          </a:p>
          <a:p>
            <a:r>
              <a:rPr lang="en-US" i="1" dirty="0"/>
              <a:t>Cheap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569" y="4618830"/>
            <a:ext cx="173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Accurate Q-values</a:t>
            </a:r>
          </a:p>
          <a:p>
            <a:pPr algn="r"/>
            <a:r>
              <a:rPr lang="en-US" i="1" dirty="0"/>
              <a:t>Expensive to run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247230"/>
            <a:ext cx="160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Low Samples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3556" y="324723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High Samples</a:t>
            </a:r>
          </a:p>
        </p:txBody>
      </p:sp>
    </p:spTree>
    <p:extLst>
      <p:ext uri="{BB962C8B-B14F-4D97-AF65-F5344CB8AC3E}">
        <p14:creationId xmlns:p14="http://schemas.microsoft.com/office/powerpoint/2010/main" val="211014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agent-based reasoners</a:t>
            </a:r>
          </a:p>
        </p:txBody>
      </p:sp>
    </p:spTree>
    <p:extLst>
      <p:ext uri="{BB962C8B-B14F-4D97-AF65-F5344CB8AC3E}">
        <p14:creationId xmlns:p14="http://schemas.microsoft.com/office/powerpoint/2010/main" val="98742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895" y="1981200"/>
                <a:ext cx="8272211" cy="367830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Derive </a:t>
                </a:r>
                <a:r>
                  <a:rPr lang="en-US" sz="2400" i="1" dirty="0"/>
                  <a:t>k</a:t>
                </a:r>
                <a:r>
                  <a:rPr lang="en-US" sz="2400" dirty="0"/>
                  <a:t>!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000" i="1" dirty="0"/>
                  <a:t>Probably Approximately Correct </a:t>
                </a:r>
                <a:r>
                  <a:rPr lang="en-US" sz="2000" dirty="0"/>
                  <a:t>(PAC) </a:t>
                </a:r>
                <a:r>
                  <a:rPr lang="en-US" sz="2000" i="1" dirty="0"/>
                  <a:t>Learning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/>
                  <a:t>The probability of the sample average deviating from the true mean by more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can be bound by probabilistic error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895" y="1981200"/>
                <a:ext cx="8272211" cy="3678303"/>
              </a:xfrm>
              <a:blipFill>
                <a:blip r:embed="rId2"/>
                <a:stretch>
                  <a:fillRect l="-767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94692" y="4931755"/>
                <a:ext cx="559621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≤</m:t>
                      </m:r>
                      <m:r>
                        <a:rPr lang="en-US" sz="2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charset="0"/>
                                            </a:rPr>
                                            <m:t>𝝐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Λ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𝜹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92" y="4931755"/>
                <a:ext cx="559621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7233BC-B03C-4581-BDC5-60C0FF519A19}"/>
              </a:ext>
            </a:extLst>
          </p:cNvPr>
          <p:cNvSpPr/>
          <p:nvPr/>
        </p:nvSpPr>
        <p:spPr>
          <a:xfrm>
            <a:off x="2792243" y="4273062"/>
            <a:ext cx="3001107" cy="5626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Hoeffding’s Inequality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D231C-CD8C-44BF-9B35-2A3A4EBCF990}"/>
              </a:ext>
            </a:extLst>
          </p:cNvPr>
          <p:cNvSpPr txBox="1"/>
          <p:nvPr/>
        </p:nvSpPr>
        <p:spPr>
          <a:xfrm>
            <a:off x="3880338" y="5994163"/>
            <a:ext cx="175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Sample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4B765-FEBB-480D-8BB3-B9378627E3CC}"/>
              </a:ext>
            </a:extLst>
          </p:cNvPr>
          <p:cNvSpPr txBox="1"/>
          <p:nvPr/>
        </p:nvSpPr>
        <p:spPr>
          <a:xfrm>
            <a:off x="5996353" y="5971178"/>
            <a:ext cx="175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Value bound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820A70-518B-405D-B455-D5C94F23DFE6}"/>
              </a:ext>
            </a:extLst>
          </p:cNvPr>
          <p:cNvSpPr/>
          <p:nvPr/>
        </p:nvSpPr>
        <p:spPr>
          <a:xfrm>
            <a:off x="5375028" y="5194193"/>
            <a:ext cx="322385" cy="322385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A7A34-7422-484A-8407-A6E88EA71403}"/>
              </a:ext>
            </a:extLst>
          </p:cNvPr>
          <p:cNvSpPr/>
          <p:nvPr/>
        </p:nvSpPr>
        <p:spPr>
          <a:xfrm>
            <a:off x="5764041" y="5385433"/>
            <a:ext cx="322385" cy="322385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9BD3B-3BC5-411A-AB1A-E0241B581AF4}"/>
              </a:ext>
            </a:extLst>
          </p:cNvPr>
          <p:cNvCxnSpPr>
            <a:stCxn id="6" idx="0"/>
            <a:endCxn id="8" idx="3"/>
          </p:cNvCxnSpPr>
          <p:nvPr/>
        </p:nvCxnSpPr>
        <p:spPr>
          <a:xfrm flipV="1">
            <a:off x="4759569" y="5469366"/>
            <a:ext cx="662671" cy="524797"/>
          </a:xfrm>
          <a:prstGeom prst="straightConnector1">
            <a:avLst/>
          </a:prstGeom>
          <a:ln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446417-43F4-4D59-AC67-E7419EBDD375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6039214" y="5660606"/>
            <a:ext cx="836370" cy="310572"/>
          </a:xfrm>
          <a:prstGeom prst="straightConnector1">
            <a:avLst/>
          </a:prstGeom>
          <a:ln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735" y="2045925"/>
                <a:ext cx="8272211" cy="367830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sz="2400" dirty="0"/>
                  <a:t> determine </a:t>
                </a:r>
                <a:r>
                  <a:rPr lang="en-US" sz="2400" dirty="0">
                    <a:solidFill>
                      <a:srgbClr val="FF9300"/>
                    </a:solidFill>
                  </a:rPr>
                  <a:t>sample counts</a:t>
                </a: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𝒎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b="0" i="1" dirty="0">
                    <a:latin typeface="Cambria Math" charset="0"/>
                  </a:rPr>
                  <a:t> </a:t>
                </a:r>
                <a:r>
                  <a:rPr lang="en-US" sz="1800" b="0" dirty="0"/>
                  <a:t>current transformations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𝑵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neighbor policies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𝛿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sz="2000" b="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735" y="2045925"/>
                <a:ext cx="8272211" cy="3678303"/>
              </a:xfrm>
              <a:blipFill>
                <a:blip r:embed="rId2"/>
                <a:stretch>
                  <a:fillRect l="-737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90733" y="2707027"/>
                <a:ext cx="3432478" cy="966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FF9300"/>
                                          </a:solidFill>
                                          <a:latin typeface="Cambria Math" charset="0"/>
                                        </a:rPr>
                                        <m:t>Λ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9300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9300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9300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733" y="2707027"/>
                <a:ext cx="3432478" cy="966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715" y="5522891"/>
                <a:ext cx="8776570" cy="402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FF9300"/>
                          </a:solidFill>
                          <a:latin typeface="Cambria Math" charset="0"/>
                        </a:rPr>
                        <m:t>𝚲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FF9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FF9300"/>
                                  </a:solidFill>
                                  <a:latin typeface="Cambria Math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FF9300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  <m:t>𝝅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≜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𝜏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𝜏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latin typeface="Cambria Math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𝒎𝒊𝒏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000" b="0" dirty="0"/>
                </a:br>
                <a:endParaRPr lang="en-US" sz="20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5" y="5522891"/>
                <a:ext cx="8776570" cy="402674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510025" y="6029028"/>
                <a:ext cx="3488519" cy="540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9300"/>
                          </a:solidFill>
                          <a:latin typeface="Cambria Math" charset="0"/>
                        </a:rPr>
                        <m:t>𝚲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  <m:t>𝝅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𝑛𝑒𝑖𝑔h𝑏𝑜𝑟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Λ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25" y="6029028"/>
                <a:ext cx="3488519" cy="540469"/>
              </a:xfrm>
              <a:prstGeom prst="rect">
                <a:avLst/>
              </a:prstGeom>
              <a:blipFill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22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4942" y="1864767"/>
                <a:ext cx="8272211" cy="367830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transform early by modifying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Terminate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samples of each neighbor is taken </a:t>
                </a:r>
                <a:r>
                  <a:rPr lang="en-US" sz="2400" i="1" dirty="0"/>
                  <a:t>or </a:t>
                </a:r>
                <a:r>
                  <a:rPr lang="en-US" sz="2400" dirty="0"/>
                  <a:t>for all neighbor policies: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42" y="1864767"/>
                <a:ext cx="8272211" cy="3678303"/>
              </a:xfrm>
              <a:blipFill>
                <a:blip r:embed="rId2"/>
                <a:stretch>
                  <a:fillRect l="-958" t="-1327" r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64959" y="2439260"/>
                <a:ext cx="6214458" cy="1731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9300"/>
                          </a:solidFill>
                          <a:latin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solidFill>
                                      <a:srgbClr val="FF9300"/>
                                    </a:solidFill>
                                    <a:latin typeface="Cambria Math" charset="0"/>
                                  </a:rPr>
                                  <m:t>Λ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9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9300"/>
                                        </a:solidFill>
                                        <a:latin typeface="Cambria Math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solidFill>
                                          <a:srgbClr val="FF9300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93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9300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9300"/>
                                            </a:solidFill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1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solidFill>
                                                      <a:schemeClr val="bg1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bg1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smtClean="0">
                                                            <a:solidFill>
                                                              <a:srgbClr val="FF93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rgbClr val="FF9300"/>
                                                            </a:solidFill>
                                                            <a:latin typeface="Cambria Math" charset="0"/>
                                                          </a:rPr>
                                                          <m:t>𝑘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rgbClr val="FF9300"/>
                                                            </a:solidFill>
                                                            <a:latin typeface="Cambria Math" charset="0"/>
                                                          </a:rPr>
                                                          <m:t>𝑚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bg1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−1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𝑁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𝛿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ra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1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1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59" y="2439260"/>
                <a:ext cx="6214458" cy="173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1398" y="5406610"/>
                <a:ext cx="6001579" cy="570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𝑜</m:t>
                              </m:r>
                            </m:e>
                          </m:acc>
                          <m:r>
                            <a:rPr lang="en-US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𝜖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𝜖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𝑜</m:t>
                              </m:r>
                            </m:e>
                          </m:acc>
                          <m:r>
                            <a:rPr lang="en-US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98" y="5406610"/>
                <a:ext cx="6001579" cy="570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5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Then,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1−</m:t>
                    </m:r>
                    <m:r>
                      <a:rPr lang="en-US" sz="2400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sz="2400" dirty="0"/>
                  <a:t>, MCESP+PAC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Transforms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that are </a:t>
                </a:r>
                <a:r>
                  <a:rPr lang="en-US" sz="2000" i="1" dirty="0"/>
                  <a:t>guaranteed</a:t>
                </a:r>
                <a:r>
                  <a:rPr lang="en-US" sz="2000" dirty="0"/>
                  <a:t> better than the current policy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Terminates with 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that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2000" dirty="0"/>
                  <a:t>-local optima</a:t>
                </a:r>
              </a:p>
              <a:p>
                <a:pPr marL="1371600" lvl="2" indent="-514350">
                  <a:buFont typeface="Arial" charset="0"/>
                  <a:buChar char="•"/>
                </a:pPr>
                <a:r>
                  <a:rPr lang="en-US" sz="1800" dirty="0"/>
                  <a:t>No neighbor is better than the last policy by more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𝜖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7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76DE3DE-FEBA-964C-9A99-640B1AB3D02C}"/>
              </a:ext>
            </a:extLst>
          </p:cNvPr>
          <p:cNvSpPr/>
          <p:nvPr/>
        </p:nvSpPr>
        <p:spPr>
          <a:xfrm>
            <a:off x="2823476" y="5381247"/>
            <a:ext cx="3497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arxiv.org</a:t>
            </a:r>
            <a:r>
              <a:rPr lang="en-US" dirty="0">
                <a:hlinkClick r:id="rId4"/>
              </a:rPr>
              <a:t>/pdf/1901.01325.pdf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97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the sales domain</a:t>
            </a:r>
          </a:p>
        </p:txBody>
      </p:sp>
    </p:spTree>
    <p:extLst>
      <p:ext uri="{BB962C8B-B14F-4D97-AF65-F5344CB8AC3E}">
        <p14:creationId xmlns:p14="http://schemas.microsoft.com/office/powerpoint/2010/main" val="165143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Process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2066450" y="2007000"/>
            <a:ext cx="5235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interesting questions, get interesting answers.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 rot="5400000">
            <a:off x="2518725" y="1166475"/>
            <a:ext cx="1153200" cy="5882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Ideation</a:t>
            </a:r>
            <a:endParaRPr b="1" i="1"/>
          </a:p>
        </p:txBody>
      </p:sp>
      <p:sp>
        <p:nvSpPr>
          <p:cNvPr id="225" name="Google Shape;225;p23"/>
          <p:cNvSpPr/>
          <p:nvPr/>
        </p:nvSpPr>
        <p:spPr>
          <a:xfrm>
            <a:off x="2647250" y="2534325"/>
            <a:ext cx="4074000" cy="549000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Corporate Mission</a:t>
            </a:r>
            <a:endParaRPr b="1" dirty="0"/>
          </a:p>
        </p:txBody>
      </p:sp>
      <p:sp>
        <p:nvSpPr>
          <p:cNvPr id="226" name="Google Shape;226;p23"/>
          <p:cNvSpPr/>
          <p:nvPr/>
        </p:nvSpPr>
        <p:spPr>
          <a:xfrm>
            <a:off x="558650" y="3607625"/>
            <a:ext cx="2292000" cy="102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Approach Identification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/>
              <a:t>Find the question you want to answer</a:t>
            </a:r>
            <a:endParaRPr sz="1000" i="1" dirty="0"/>
          </a:p>
        </p:txBody>
      </p:sp>
      <p:sp>
        <p:nvSpPr>
          <p:cNvPr id="227" name="Google Shape;227;p23"/>
          <p:cNvSpPr/>
          <p:nvPr/>
        </p:nvSpPr>
        <p:spPr>
          <a:xfrm>
            <a:off x="3483050" y="3607625"/>
            <a:ext cx="2402400" cy="102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Solution Design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/>
              <a:t>What answers to this question might our data hold? How can we get at it? Consider methods, perform ETL.</a:t>
            </a:r>
            <a:endParaRPr sz="1000" i="1" dirty="0"/>
          </a:p>
        </p:txBody>
      </p:sp>
      <p:sp>
        <p:nvSpPr>
          <p:cNvPr id="228" name="Google Shape;228;p23"/>
          <p:cNvSpPr/>
          <p:nvPr/>
        </p:nvSpPr>
        <p:spPr>
          <a:xfrm>
            <a:off x="6517875" y="3607625"/>
            <a:ext cx="2402400" cy="882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Experimentation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/>
              <a:t>Test solutions and statistically analyze the output. Is the question answered?</a:t>
            </a:r>
            <a:endParaRPr sz="1000" i="1" dirty="0"/>
          </a:p>
        </p:txBody>
      </p:sp>
      <p:sp>
        <p:nvSpPr>
          <p:cNvPr id="229" name="Google Shape;229;p23"/>
          <p:cNvSpPr/>
          <p:nvPr/>
        </p:nvSpPr>
        <p:spPr>
          <a:xfrm>
            <a:off x="1650075" y="5156400"/>
            <a:ext cx="2292000" cy="882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Architect Solution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/>
              <a:t>Integrate within the context of the existing tech stack</a:t>
            </a:r>
            <a:endParaRPr sz="1000" i="1" dirty="0"/>
          </a:p>
        </p:txBody>
      </p:sp>
      <p:cxnSp>
        <p:nvCxnSpPr>
          <p:cNvPr id="230" name="Google Shape;230;p23"/>
          <p:cNvCxnSpPr>
            <a:cxnSpLocks/>
            <a:stCxn id="225" idx="2"/>
            <a:endCxn id="226" idx="0"/>
          </p:cNvCxnSpPr>
          <p:nvPr/>
        </p:nvCxnSpPr>
        <p:spPr>
          <a:xfrm rot="5400000">
            <a:off x="2932300" y="1855675"/>
            <a:ext cx="524300" cy="2979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1" name="Google Shape;231;p23"/>
          <p:cNvCxnSpPr>
            <a:cxnSpLocks/>
            <a:stCxn id="226" idx="3"/>
            <a:endCxn id="227" idx="1"/>
          </p:cNvCxnSpPr>
          <p:nvPr/>
        </p:nvCxnSpPr>
        <p:spPr>
          <a:xfrm>
            <a:off x="2850650" y="4117925"/>
            <a:ext cx="6324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5885450" y="3968075"/>
            <a:ext cx="6396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33" name="Google Shape;233;p23"/>
          <p:cNvSpPr/>
          <p:nvPr/>
        </p:nvSpPr>
        <p:spPr>
          <a:xfrm>
            <a:off x="5087825" y="5156400"/>
            <a:ext cx="2292000" cy="882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Productize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/>
              <a:t>UX/UI, hook into APIs, etc. </a:t>
            </a:r>
            <a:br>
              <a:rPr lang="en-US" sz="1000" i="1" dirty="0"/>
            </a:br>
            <a:r>
              <a:rPr lang="en-US" sz="1000" i="1" dirty="0"/>
              <a:t>(other Engineering stuff...)</a:t>
            </a:r>
            <a:endParaRPr sz="1000" i="1" dirty="0"/>
          </a:p>
        </p:txBody>
      </p:sp>
      <p:cxnSp>
        <p:nvCxnSpPr>
          <p:cNvPr id="234" name="Google Shape;234;p23"/>
          <p:cNvCxnSpPr>
            <a:stCxn id="228" idx="0"/>
          </p:cNvCxnSpPr>
          <p:nvPr/>
        </p:nvCxnSpPr>
        <p:spPr>
          <a:xfrm rot="-5400000">
            <a:off x="8150925" y="2859575"/>
            <a:ext cx="316200" cy="11799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5" name="Google Shape;235;p23"/>
          <p:cNvSpPr txBox="1"/>
          <p:nvPr/>
        </p:nvSpPr>
        <p:spPr>
          <a:xfrm>
            <a:off x="7628025" y="2834825"/>
            <a:ext cx="1362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Marketable</a:t>
            </a:r>
            <a:endParaRPr sz="10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insights</a:t>
            </a:r>
            <a:endParaRPr sz="1000" i="1"/>
          </a:p>
        </p:txBody>
      </p:sp>
      <p:cxnSp>
        <p:nvCxnSpPr>
          <p:cNvPr id="236" name="Google Shape;236;p23"/>
          <p:cNvCxnSpPr>
            <a:stCxn id="228" idx="2"/>
            <a:endCxn id="229" idx="0"/>
          </p:cNvCxnSpPr>
          <p:nvPr/>
        </p:nvCxnSpPr>
        <p:spPr>
          <a:xfrm rot="5400000">
            <a:off x="4924575" y="2362025"/>
            <a:ext cx="666000" cy="49230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7" name="Google Shape;237;p23"/>
          <p:cNvCxnSpPr>
            <a:stCxn id="229" idx="3"/>
            <a:endCxn id="233" idx="1"/>
          </p:cNvCxnSpPr>
          <p:nvPr/>
        </p:nvCxnSpPr>
        <p:spPr>
          <a:xfrm>
            <a:off x="3942075" y="5597850"/>
            <a:ext cx="1145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7379825" y="5597850"/>
            <a:ext cx="1145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9" name="Google Shape;239;p23"/>
          <p:cNvSpPr txBox="1"/>
          <p:nvPr/>
        </p:nvSpPr>
        <p:spPr>
          <a:xfrm>
            <a:off x="7271675" y="5296800"/>
            <a:ext cx="13620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New feature</a:t>
            </a:r>
            <a:endParaRPr sz="1000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sales domain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9BB2B-EA02-EE4E-A5D8-1D801A39DD06}"/>
              </a:ext>
            </a:extLst>
          </p:cNvPr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92726A76-C381-254A-8CB1-2A26A1D65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87" y="1870576"/>
            <a:ext cx="6788426" cy="4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1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ENGAGEMENT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00" y="1872256"/>
            <a:ext cx="4433642" cy="4837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630475" y="1967575"/>
            <a:ext cx="4706700" cy="2469000"/>
          </a:xfrm>
          <a:prstGeom prst="roundRect">
            <a:avLst>
              <a:gd name="adj" fmla="val 16667"/>
            </a:avLst>
          </a:prstGeom>
          <a:solidFill>
            <a:srgbClr val="D9D9D9">
              <a:alpha val="3692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Sales Development Representatives</a:t>
            </a:r>
            <a:endParaRPr sz="3000" b="1"/>
          </a:p>
        </p:txBody>
      </p:sp>
      <p:sp>
        <p:nvSpPr>
          <p:cNvPr id="140" name="Google Shape;140;p18"/>
          <p:cNvSpPr/>
          <p:nvPr/>
        </p:nvSpPr>
        <p:spPr>
          <a:xfrm>
            <a:off x="1617050" y="4436575"/>
            <a:ext cx="2873400" cy="2132700"/>
          </a:xfrm>
          <a:prstGeom prst="roundRect">
            <a:avLst>
              <a:gd name="adj" fmla="val 16667"/>
            </a:avLst>
          </a:prstGeom>
          <a:solidFill>
            <a:srgbClr val="D9D9D9">
              <a:alpha val="3692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</a:rPr>
              <a:t>Account Executives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702975" y="2458525"/>
            <a:ext cx="3234000" cy="1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Calendar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Owler/Crystal Knows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Dialer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Cadences</a:t>
            </a:r>
            <a:endParaRPr sz="1800" b="1"/>
          </a:p>
        </p:txBody>
      </p:sp>
      <p:sp>
        <p:nvSpPr>
          <p:cNvPr id="142" name="Google Shape;142;p18"/>
          <p:cNvSpPr txBox="1"/>
          <p:nvPr/>
        </p:nvSpPr>
        <p:spPr>
          <a:xfrm>
            <a:off x="5702975" y="5038375"/>
            <a:ext cx="3306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Meetings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Opportunities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Derived Cadences - The Journey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674200" y="2430275"/>
            <a:ext cx="79086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>
                <a:solidFill>
                  <a:srgbClr val="125888"/>
                </a:solidFill>
              </a:rPr>
              <a:t>Interesting Question:</a:t>
            </a:r>
            <a:br>
              <a:rPr lang="en-US" sz="1800">
                <a:solidFill>
                  <a:srgbClr val="125888"/>
                </a:solidFill>
              </a:rPr>
            </a:br>
            <a:r>
              <a:rPr lang="en-US" sz="1800">
                <a:solidFill>
                  <a:srgbClr val="125888"/>
                </a:solidFill>
              </a:rPr>
              <a:t>What’s the optimal number of touches?</a:t>
            </a:r>
            <a:endParaRPr sz="1800"/>
          </a:p>
        </p:txBody>
      </p:sp>
      <p:grpSp>
        <p:nvGrpSpPr>
          <p:cNvPr id="247" name="Google Shape;247;p24"/>
          <p:cNvGrpSpPr/>
          <p:nvPr/>
        </p:nvGrpSpPr>
        <p:grpSpPr>
          <a:xfrm>
            <a:off x="561200" y="3545438"/>
            <a:ext cx="7936260" cy="1924528"/>
            <a:chOff x="561200" y="3545438"/>
            <a:chExt cx="7936260" cy="1924528"/>
          </a:xfrm>
        </p:grpSpPr>
        <p:sp>
          <p:nvSpPr>
            <p:cNvPr id="248" name="Google Shape;248;p24"/>
            <p:cNvSpPr/>
            <p:nvPr/>
          </p:nvSpPr>
          <p:spPr>
            <a:xfrm>
              <a:off x="1949050" y="3898941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3163500" y="3898941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cxnSp>
          <p:nvCxnSpPr>
            <p:cNvPr id="250" name="Google Shape;250;p24"/>
            <p:cNvCxnSpPr>
              <a:stCxn id="251" idx="6"/>
              <a:endCxn id="248" idx="2"/>
            </p:cNvCxnSpPr>
            <p:nvPr/>
          </p:nvCxnSpPr>
          <p:spPr>
            <a:xfrm>
              <a:off x="1218800" y="414104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" name="Google Shape;252;p24"/>
            <p:cNvCxnSpPr>
              <a:stCxn id="248" idx="6"/>
              <a:endCxn id="249" idx="2"/>
            </p:cNvCxnSpPr>
            <p:nvPr/>
          </p:nvCxnSpPr>
          <p:spPr>
            <a:xfrm>
              <a:off x="2433250" y="414104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3" name="Google Shape;253;p24"/>
            <p:cNvSpPr/>
            <p:nvPr/>
          </p:nvSpPr>
          <p:spPr>
            <a:xfrm>
              <a:off x="4377950" y="3898928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cxnSp>
          <p:nvCxnSpPr>
            <p:cNvPr id="254" name="Google Shape;254;p24"/>
            <p:cNvCxnSpPr>
              <a:endCxn id="253" idx="2"/>
            </p:cNvCxnSpPr>
            <p:nvPr/>
          </p:nvCxnSpPr>
          <p:spPr>
            <a:xfrm>
              <a:off x="3647750" y="4141028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4"/>
            <p:cNvSpPr/>
            <p:nvPr/>
          </p:nvSpPr>
          <p:spPr>
            <a:xfrm>
              <a:off x="5592450" y="3898941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cxnSp>
          <p:nvCxnSpPr>
            <p:cNvPr id="256" name="Google Shape;256;p24"/>
            <p:cNvCxnSpPr>
              <a:endCxn id="255" idx="2"/>
            </p:cNvCxnSpPr>
            <p:nvPr/>
          </p:nvCxnSpPr>
          <p:spPr>
            <a:xfrm>
              <a:off x="4862250" y="414104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7" name="Google Shape;257;p24"/>
            <p:cNvSpPr/>
            <p:nvPr/>
          </p:nvSpPr>
          <p:spPr>
            <a:xfrm>
              <a:off x="6806900" y="3898928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cxnSp>
          <p:nvCxnSpPr>
            <p:cNvPr id="258" name="Google Shape;258;p24"/>
            <p:cNvCxnSpPr>
              <a:endCxn id="257" idx="2"/>
            </p:cNvCxnSpPr>
            <p:nvPr/>
          </p:nvCxnSpPr>
          <p:spPr>
            <a:xfrm>
              <a:off x="6076700" y="4141028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9" name="Google Shape;259;p24"/>
            <p:cNvSpPr/>
            <p:nvPr/>
          </p:nvSpPr>
          <p:spPr>
            <a:xfrm>
              <a:off x="8021360" y="3902975"/>
              <a:ext cx="476100" cy="476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74E13"/>
                  </a:solidFill>
                </a:rPr>
                <a:t>W</a:t>
              </a:r>
              <a:endParaRPr sz="1400" b="1">
                <a:solidFill>
                  <a:srgbClr val="274E13"/>
                </a:solidFill>
              </a:endParaRPr>
            </a:p>
          </p:txBody>
        </p:sp>
        <p:cxnSp>
          <p:nvCxnSpPr>
            <p:cNvPr id="260" name="Google Shape;260;p24"/>
            <p:cNvCxnSpPr>
              <a:stCxn id="257" idx="6"/>
              <a:endCxn id="259" idx="2"/>
            </p:cNvCxnSpPr>
            <p:nvPr/>
          </p:nvCxnSpPr>
          <p:spPr>
            <a:xfrm>
              <a:off x="7291100" y="4141028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1" name="Google Shape;261;p24"/>
            <p:cNvSpPr txBox="1"/>
            <p:nvPr/>
          </p:nvSpPr>
          <p:spPr>
            <a:xfrm>
              <a:off x="1775650" y="354546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2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2990100" y="354546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4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263" name="Google Shape;263;p24"/>
            <p:cNvSpPr txBox="1"/>
            <p:nvPr/>
          </p:nvSpPr>
          <p:spPr>
            <a:xfrm>
              <a:off x="4213000" y="3545438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5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264" name="Google Shape;264;p24"/>
            <p:cNvSpPr txBox="1"/>
            <p:nvPr/>
          </p:nvSpPr>
          <p:spPr>
            <a:xfrm>
              <a:off x="5419025" y="354545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7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265" name="Google Shape;265;p24"/>
            <p:cNvSpPr txBox="1"/>
            <p:nvPr/>
          </p:nvSpPr>
          <p:spPr>
            <a:xfrm>
              <a:off x="6633500" y="354545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11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734600" y="3898941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266" name="Google Shape;266;p24"/>
            <p:cNvSpPr txBox="1"/>
            <p:nvPr/>
          </p:nvSpPr>
          <p:spPr>
            <a:xfrm>
              <a:off x="561200" y="354545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1</a:t>
              </a:r>
              <a:endParaRPr sz="1400" b="1">
                <a:solidFill>
                  <a:srgbClr val="990000"/>
                </a:solidFill>
              </a:endParaRPr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61200" y="4632263"/>
              <a:ext cx="7936260" cy="837703"/>
              <a:chOff x="504700" y="3703413"/>
              <a:chExt cx="7936260" cy="837703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1892550" y="4056916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cxnSp>
            <p:nvCxnSpPr>
              <p:cNvPr id="269" name="Google Shape;269;p24"/>
              <p:cNvCxnSpPr>
                <a:endCxn id="268" idx="2"/>
              </p:cNvCxnSpPr>
              <p:nvPr/>
            </p:nvCxnSpPr>
            <p:spPr>
              <a:xfrm>
                <a:off x="1162350" y="4299016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0" name="Google Shape;270;p24"/>
              <p:cNvCxnSpPr>
                <a:stCxn id="268" idx="6"/>
              </p:cNvCxnSpPr>
              <p:nvPr/>
            </p:nvCxnSpPr>
            <p:spPr>
              <a:xfrm>
                <a:off x="2376750" y="4299016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71" name="Google Shape;271;p24"/>
              <p:cNvSpPr txBox="1"/>
              <p:nvPr/>
            </p:nvSpPr>
            <p:spPr>
              <a:xfrm>
                <a:off x="504700" y="3703425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4321450" y="4056903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cxnSp>
            <p:nvCxnSpPr>
              <p:cNvPr id="273" name="Google Shape;273;p24"/>
              <p:cNvCxnSpPr>
                <a:endCxn id="272" idx="2"/>
              </p:cNvCxnSpPr>
              <p:nvPr/>
            </p:nvCxnSpPr>
            <p:spPr>
              <a:xfrm>
                <a:off x="3591250" y="4299003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74" name="Google Shape;274;p24"/>
              <p:cNvSpPr/>
              <p:nvPr/>
            </p:nvSpPr>
            <p:spPr>
              <a:xfrm>
                <a:off x="5535950" y="4056916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cxnSp>
            <p:nvCxnSpPr>
              <p:cNvPr id="275" name="Google Shape;275;p24"/>
              <p:cNvCxnSpPr>
                <a:endCxn id="274" idx="2"/>
              </p:cNvCxnSpPr>
              <p:nvPr/>
            </p:nvCxnSpPr>
            <p:spPr>
              <a:xfrm>
                <a:off x="4805750" y="4299016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6" name="Google Shape;276;p24"/>
              <p:cNvCxnSpPr/>
              <p:nvPr/>
            </p:nvCxnSpPr>
            <p:spPr>
              <a:xfrm>
                <a:off x="6020200" y="4299003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77" name="Google Shape;277;p24"/>
              <p:cNvSpPr/>
              <p:nvPr/>
            </p:nvSpPr>
            <p:spPr>
              <a:xfrm>
                <a:off x="7964860" y="4060950"/>
                <a:ext cx="476100" cy="4761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rgbClr val="E0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E06666"/>
                    </a:solidFill>
                  </a:rPr>
                  <a:t>L</a:t>
                </a:r>
                <a:endParaRPr sz="1400" b="1">
                  <a:solidFill>
                    <a:srgbClr val="E06666"/>
                  </a:solidFill>
                </a:endParaRPr>
              </a:p>
            </p:txBody>
          </p:sp>
          <p:cxnSp>
            <p:nvCxnSpPr>
              <p:cNvPr id="278" name="Google Shape;278;p24"/>
              <p:cNvCxnSpPr>
                <a:endCxn id="277" idx="2"/>
              </p:cNvCxnSpPr>
              <p:nvPr/>
            </p:nvCxnSpPr>
            <p:spPr>
              <a:xfrm>
                <a:off x="7234660" y="4299000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79" name="Google Shape;279;p24"/>
              <p:cNvSpPr txBox="1"/>
              <p:nvPr/>
            </p:nvSpPr>
            <p:spPr>
              <a:xfrm>
                <a:off x="1719150" y="3703438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0" name="Google Shape;280;p24"/>
              <p:cNvSpPr txBox="1"/>
              <p:nvPr/>
            </p:nvSpPr>
            <p:spPr>
              <a:xfrm>
                <a:off x="2933600" y="3703438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1" name="Google Shape;281;p24"/>
              <p:cNvSpPr txBox="1"/>
              <p:nvPr/>
            </p:nvSpPr>
            <p:spPr>
              <a:xfrm>
                <a:off x="4156500" y="3703413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2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2" name="Google Shape;282;p24"/>
              <p:cNvSpPr txBox="1"/>
              <p:nvPr/>
            </p:nvSpPr>
            <p:spPr>
              <a:xfrm>
                <a:off x="5362525" y="3703425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2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3" name="Google Shape;283;p24"/>
              <p:cNvSpPr txBox="1"/>
              <p:nvPr/>
            </p:nvSpPr>
            <p:spPr>
              <a:xfrm>
                <a:off x="6577000" y="3703425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2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678100" y="4056916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3107000" y="4056916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6750400" y="4056916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</p:grpSp>
      </p:grpSp>
      <p:pic>
        <p:nvPicPr>
          <p:cNvPr id="287" name="Google Shape;2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511" y="3174560"/>
            <a:ext cx="4008981" cy="266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4"/>
          <p:cNvSpPr txBox="1"/>
          <p:nvPr/>
        </p:nvSpPr>
        <p:spPr>
          <a:xfrm>
            <a:off x="862275" y="3625150"/>
            <a:ext cx="7334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>
                <a:solidFill>
                  <a:srgbClr val="125888"/>
                </a:solidFill>
              </a:rPr>
              <a:t>Promising Perspective:</a:t>
            </a:r>
            <a:br>
              <a:rPr lang="en-US" sz="1800">
                <a:solidFill>
                  <a:srgbClr val="125888"/>
                </a:solidFill>
              </a:rPr>
            </a:br>
            <a:r>
              <a:rPr lang="en-US" sz="1800">
                <a:solidFill>
                  <a:srgbClr val="125888"/>
                </a:solidFill>
              </a:rPr>
              <a:t>Probability of </a:t>
            </a:r>
            <a:r>
              <a:rPr lang="en-US" sz="1800">
                <a:solidFill>
                  <a:srgbClr val="351C75"/>
                </a:solidFill>
              </a:rPr>
              <a:t>Salesforce Opportunity</a:t>
            </a:r>
            <a:r>
              <a:rPr lang="en-US" sz="1800">
                <a:solidFill>
                  <a:srgbClr val="125888"/>
                </a:solidFill>
              </a:rPr>
              <a:t> Close status given </a:t>
            </a:r>
            <a:r>
              <a:rPr lang="en-US" sz="1800">
                <a:solidFill>
                  <a:srgbClr val="990000"/>
                </a:solidFill>
              </a:rPr>
              <a:t>Touch Count</a:t>
            </a:r>
            <a:endParaRPr sz="18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Derived Cadences - The Process</a:t>
            </a:r>
            <a:endParaRPr/>
          </a:p>
        </p:txBody>
      </p:sp>
      <p:pic>
        <p:nvPicPr>
          <p:cNvPr id="484" name="Google Shape;4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312" y="2444750"/>
            <a:ext cx="2437790" cy="312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96" y="2636979"/>
            <a:ext cx="4006132" cy="273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9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RL Background</a:t>
            </a:r>
            <a:endParaRPr dirty="0"/>
          </a:p>
        </p:txBody>
      </p:sp>
      <p:sp>
        <p:nvSpPr>
          <p:cNvPr id="1561" name="Google Shape;1561;p59"/>
          <p:cNvSpPr txBox="1"/>
          <p:nvPr/>
        </p:nvSpPr>
        <p:spPr>
          <a:xfrm>
            <a:off x="0" y="6527850"/>
            <a:ext cx="91689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Credit</a:t>
            </a:r>
            <a:r>
              <a:rPr lang="en-US" dirty="0"/>
              <a:t>: MASPlan.org, flaticon.com</a:t>
            </a:r>
            <a:endParaRPr dirty="0"/>
          </a:p>
        </p:txBody>
      </p:sp>
      <p:pic>
        <p:nvPicPr>
          <p:cNvPr id="5" name="Google Shape;1576;p60">
            <a:extLst>
              <a:ext uri="{FF2B5EF4-FFF2-40B4-BE49-F238E27FC236}">
                <a16:creationId xmlns:a16="http://schemas.microsoft.com/office/drawing/2014/main" id="{3E1E8FBD-04B0-4D88-BB38-6B234074639E}"/>
              </a:ext>
            </a:extLst>
          </p:cNvPr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1708963" y="2785252"/>
            <a:ext cx="985575" cy="98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76;p60">
            <a:extLst>
              <a:ext uri="{FF2B5EF4-FFF2-40B4-BE49-F238E27FC236}">
                <a16:creationId xmlns:a16="http://schemas.microsoft.com/office/drawing/2014/main" id="{8857E8BC-C308-4335-9A66-E614DD99F311}"/>
              </a:ext>
            </a:extLst>
          </p:cNvPr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2694538" y="2750083"/>
            <a:ext cx="985575" cy="98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76;p60">
            <a:extLst>
              <a:ext uri="{FF2B5EF4-FFF2-40B4-BE49-F238E27FC236}">
                <a16:creationId xmlns:a16="http://schemas.microsoft.com/office/drawing/2014/main" id="{554701FF-FC5C-4346-930C-DFBC1DC9EF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724" y="3159915"/>
            <a:ext cx="985575" cy="98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7A1115-EFDA-418B-8763-C03FE7F7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51" y="2224583"/>
            <a:ext cx="2570122" cy="2570122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0DA5560D-5BFA-4A3E-BF1C-211CA4DD60FD}"/>
              </a:ext>
            </a:extLst>
          </p:cNvPr>
          <p:cNvSpPr/>
          <p:nvPr/>
        </p:nvSpPr>
        <p:spPr>
          <a:xfrm>
            <a:off x="3925027" y="3242859"/>
            <a:ext cx="1400908" cy="4982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E9AF42-4D6E-41FF-8DB5-6734AA5FD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17" y="2750083"/>
            <a:ext cx="639898" cy="639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FAFCE-7A20-45F2-8A35-FB76A1248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400" y="4874869"/>
            <a:ext cx="3588161" cy="14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Derived Cadences - The Process</a:t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2920450" y="3036666"/>
            <a:ext cx="484200" cy="484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</a:t>
            </a:r>
            <a:endParaRPr sz="1400" b="1"/>
          </a:p>
        </p:txBody>
      </p:sp>
      <p:sp>
        <p:nvSpPr>
          <p:cNvPr id="493" name="Google Shape;493;p33"/>
          <p:cNvSpPr/>
          <p:nvPr/>
        </p:nvSpPr>
        <p:spPr>
          <a:xfrm>
            <a:off x="4134900" y="3036666"/>
            <a:ext cx="484200" cy="484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E</a:t>
            </a:r>
            <a:endParaRPr sz="1400" b="1"/>
          </a:p>
        </p:txBody>
      </p:sp>
      <p:cxnSp>
        <p:nvCxnSpPr>
          <p:cNvPr id="494" name="Google Shape;494;p33"/>
          <p:cNvCxnSpPr>
            <a:stCxn id="495" idx="6"/>
            <a:endCxn id="492" idx="2"/>
          </p:cNvCxnSpPr>
          <p:nvPr/>
        </p:nvCxnSpPr>
        <p:spPr>
          <a:xfrm>
            <a:off x="2190200" y="3278766"/>
            <a:ext cx="730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33"/>
          <p:cNvCxnSpPr>
            <a:stCxn id="492" idx="6"/>
            <a:endCxn id="493" idx="2"/>
          </p:cNvCxnSpPr>
          <p:nvPr/>
        </p:nvCxnSpPr>
        <p:spPr>
          <a:xfrm>
            <a:off x="3404650" y="3278766"/>
            <a:ext cx="730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33"/>
          <p:cNvSpPr/>
          <p:nvPr/>
        </p:nvSpPr>
        <p:spPr>
          <a:xfrm>
            <a:off x="5349350" y="3036653"/>
            <a:ext cx="484200" cy="484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</a:t>
            </a:r>
            <a:endParaRPr sz="1400" b="1"/>
          </a:p>
        </p:txBody>
      </p:sp>
      <p:cxnSp>
        <p:nvCxnSpPr>
          <p:cNvPr id="498" name="Google Shape;498;p33"/>
          <p:cNvCxnSpPr>
            <a:endCxn id="497" idx="2"/>
          </p:cNvCxnSpPr>
          <p:nvPr/>
        </p:nvCxnSpPr>
        <p:spPr>
          <a:xfrm>
            <a:off x="4619150" y="3278753"/>
            <a:ext cx="730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3"/>
          <p:cNvSpPr/>
          <p:nvPr/>
        </p:nvSpPr>
        <p:spPr>
          <a:xfrm>
            <a:off x="6563850" y="3036666"/>
            <a:ext cx="484200" cy="484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</a:t>
            </a:r>
            <a:endParaRPr sz="1400" b="1"/>
          </a:p>
        </p:txBody>
      </p:sp>
      <p:cxnSp>
        <p:nvCxnSpPr>
          <p:cNvPr id="500" name="Google Shape;500;p33"/>
          <p:cNvCxnSpPr>
            <a:endCxn id="499" idx="2"/>
          </p:cNvCxnSpPr>
          <p:nvPr/>
        </p:nvCxnSpPr>
        <p:spPr>
          <a:xfrm>
            <a:off x="5833650" y="3278766"/>
            <a:ext cx="730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" name="Google Shape;501;p33"/>
          <p:cNvSpPr/>
          <p:nvPr/>
        </p:nvSpPr>
        <p:spPr>
          <a:xfrm>
            <a:off x="7778300" y="3036653"/>
            <a:ext cx="484200" cy="484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E</a:t>
            </a:r>
            <a:endParaRPr sz="1400" b="1"/>
          </a:p>
        </p:txBody>
      </p:sp>
      <p:cxnSp>
        <p:nvCxnSpPr>
          <p:cNvPr id="502" name="Google Shape;502;p33"/>
          <p:cNvCxnSpPr>
            <a:endCxn id="501" idx="2"/>
          </p:cNvCxnSpPr>
          <p:nvPr/>
        </p:nvCxnSpPr>
        <p:spPr>
          <a:xfrm>
            <a:off x="7048100" y="3278753"/>
            <a:ext cx="730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33"/>
          <p:cNvSpPr txBox="1"/>
          <p:nvPr/>
        </p:nvSpPr>
        <p:spPr>
          <a:xfrm>
            <a:off x="2747050" y="2683188"/>
            <a:ext cx="83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0000"/>
                </a:solidFill>
              </a:rPr>
              <a:t>Day 2</a:t>
            </a:r>
            <a:endParaRPr sz="1400" b="1">
              <a:solidFill>
                <a:srgbClr val="990000"/>
              </a:solidFill>
            </a:endParaRPr>
          </a:p>
        </p:txBody>
      </p:sp>
      <p:sp>
        <p:nvSpPr>
          <p:cNvPr id="504" name="Google Shape;504;p33"/>
          <p:cNvSpPr txBox="1"/>
          <p:nvPr/>
        </p:nvSpPr>
        <p:spPr>
          <a:xfrm>
            <a:off x="3961500" y="2683188"/>
            <a:ext cx="83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0000"/>
                </a:solidFill>
              </a:rPr>
              <a:t>Day 4</a:t>
            </a:r>
            <a:endParaRPr sz="1400" b="1">
              <a:solidFill>
                <a:srgbClr val="990000"/>
              </a:solidFill>
            </a:endParaRPr>
          </a:p>
        </p:txBody>
      </p:sp>
      <p:sp>
        <p:nvSpPr>
          <p:cNvPr id="505" name="Google Shape;505;p33"/>
          <p:cNvSpPr txBox="1"/>
          <p:nvPr/>
        </p:nvSpPr>
        <p:spPr>
          <a:xfrm>
            <a:off x="5184400" y="2683163"/>
            <a:ext cx="83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0000"/>
                </a:solidFill>
              </a:rPr>
              <a:t>Day 5</a:t>
            </a:r>
            <a:endParaRPr sz="1400" b="1">
              <a:solidFill>
                <a:srgbClr val="990000"/>
              </a:solidFill>
            </a:endParaRPr>
          </a:p>
        </p:txBody>
      </p:sp>
      <p:sp>
        <p:nvSpPr>
          <p:cNvPr id="506" name="Google Shape;506;p33"/>
          <p:cNvSpPr txBox="1"/>
          <p:nvPr/>
        </p:nvSpPr>
        <p:spPr>
          <a:xfrm>
            <a:off x="6390425" y="2683175"/>
            <a:ext cx="83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0000"/>
                </a:solidFill>
              </a:rPr>
              <a:t>Day 7</a:t>
            </a:r>
            <a:endParaRPr sz="1400" b="1">
              <a:solidFill>
                <a:srgbClr val="990000"/>
              </a:solidFill>
            </a:endParaRPr>
          </a:p>
        </p:txBody>
      </p:sp>
      <p:sp>
        <p:nvSpPr>
          <p:cNvPr id="507" name="Google Shape;507;p33"/>
          <p:cNvSpPr txBox="1"/>
          <p:nvPr/>
        </p:nvSpPr>
        <p:spPr>
          <a:xfrm>
            <a:off x="7604900" y="2683175"/>
            <a:ext cx="83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0000"/>
                </a:solidFill>
              </a:rPr>
              <a:t>Day 11</a:t>
            </a:r>
            <a:endParaRPr sz="1400" b="1">
              <a:solidFill>
                <a:srgbClr val="990000"/>
              </a:solidFill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1706000" y="3036666"/>
            <a:ext cx="484200" cy="484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E</a:t>
            </a:r>
            <a:endParaRPr sz="1400" b="1"/>
          </a:p>
        </p:txBody>
      </p:sp>
      <p:sp>
        <p:nvSpPr>
          <p:cNvPr id="508" name="Google Shape;508;p33"/>
          <p:cNvSpPr txBox="1"/>
          <p:nvPr/>
        </p:nvSpPr>
        <p:spPr>
          <a:xfrm>
            <a:off x="1532600" y="2683175"/>
            <a:ext cx="83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0000"/>
                </a:solidFill>
              </a:rPr>
              <a:t>Day 1</a:t>
            </a:r>
            <a:endParaRPr sz="1400" b="1">
              <a:solidFill>
                <a:srgbClr val="990000"/>
              </a:solidFill>
            </a:endParaRPr>
          </a:p>
        </p:txBody>
      </p:sp>
      <p:sp>
        <p:nvSpPr>
          <p:cNvPr id="509" name="Google Shape;509;p33"/>
          <p:cNvSpPr txBox="1"/>
          <p:nvPr/>
        </p:nvSpPr>
        <p:spPr>
          <a:xfrm>
            <a:off x="695100" y="1889100"/>
            <a:ext cx="8013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Optimizing Time Value</a:t>
            </a:r>
            <a:endParaRPr sz="22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299000" y="2921775"/>
            <a:ext cx="12336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User:</a:t>
            </a:r>
            <a:endParaRPr sz="1800" b="1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11" name="Google Shape;511;p33"/>
          <p:cNvGrpSpPr/>
          <p:nvPr/>
        </p:nvGrpSpPr>
        <p:grpSpPr>
          <a:xfrm>
            <a:off x="299000" y="3996100"/>
            <a:ext cx="8831250" cy="1183762"/>
            <a:chOff x="299000" y="3996100"/>
            <a:chExt cx="8831250" cy="1183762"/>
          </a:xfrm>
        </p:grpSpPr>
        <p:sp>
          <p:nvSpPr>
            <p:cNvPr id="512" name="Google Shape;512;p33"/>
            <p:cNvSpPr txBox="1"/>
            <p:nvPr/>
          </p:nvSpPr>
          <p:spPr>
            <a:xfrm>
              <a:off x="299000" y="3996100"/>
              <a:ext cx="1233600" cy="7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33333"/>
                  </a:solidFill>
                  <a:latin typeface="Oswald"/>
                  <a:ea typeface="Oswald"/>
                  <a:cs typeface="Oswald"/>
                  <a:sym typeface="Oswald"/>
                </a:rPr>
                <a:t>Contact:</a:t>
              </a:r>
              <a:endParaRPr sz="1800" b="1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4900" y="4111003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/>
                <a:t>E</a:t>
              </a:r>
              <a:endParaRPr sz="1400" b="1"/>
            </a:p>
          </p:txBody>
        </p:sp>
        <p:cxnSp>
          <p:nvCxnSpPr>
            <p:cNvPr id="514" name="Google Shape;514;p33"/>
            <p:cNvCxnSpPr>
              <a:endCxn id="515" idx="2"/>
            </p:cNvCxnSpPr>
            <p:nvPr/>
          </p:nvCxnSpPr>
          <p:spPr>
            <a:xfrm>
              <a:off x="4619250" y="4353103"/>
              <a:ext cx="19446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5" name="Google Shape;515;p33"/>
            <p:cNvSpPr/>
            <p:nvPr/>
          </p:nvSpPr>
          <p:spPr>
            <a:xfrm>
              <a:off x="6563850" y="4111003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7778300" y="4110991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cxnSp>
          <p:nvCxnSpPr>
            <p:cNvPr id="517" name="Google Shape;517;p33"/>
            <p:cNvCxnSpPr>
              <a:endCxn id="516" idx="2"/>
            </p:cNvCxnSpPr>
            <p:nvPr/>
          </p:nvCxnSpPr>
          <p:spPr>
            <a:xfrm>
              <a:off x="7048100" y="435309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8" name="Google Shape;518;p33"/>
            <p:cNvSpPr txBox="1"/>
            <p:nvPr/>
          </p:nvSpPr>
          <p:spPr>
            <a:xfrm>
              <a:off x="3267150" y="4595200"/>
              <a:ext cx="22197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400 character reply</a:t>
              </a:r>
              <a:endParaRPr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3"/>
            <p:cNvSpPr txBox="1"/>
            <p:nvPr/>
          </p:nvSpPr>
          <p:spPr>
            <a:xfrm>
              <a:off x="5696075" y="4595200"/>
              <a:ext cx="22197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12 minute chat</a:t>
              </a:r>
              <a:endParaRPr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3"/>
            <p:cNvSpPr txBox="1"/>
            <p:nvPr/>
          </p:nvSpPr>
          <p:spPr>
            <a:xfrm>
              <a:off x="6910550" y="4695662"/>
              <a:ext cx="22197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750 character reply</a:t>
              </a:r>
              <a:endParaRPr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Meeting scheduled</a:t>
              </a:r>
              <a:endParaRPr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1" name="Google Shape;5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5771175"/>
            <a:ext cx="4248150" cy="99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33"/>
          <p:cNvGrpSpPr/>
          <p:nvPr/>
        </p:nvGrpSpPr>
        <p:grpSpPr>
          <a:xfrm>
            <a:off x="3792300" y="5179850"/>
            <a:ext cx="4812800" cy="345600"/>
            <a:chOff x="3792300" y="5179850"/>
            <a:chExt cx="4812800" cy="345600"/>
          </a:xfrm>
        </p:grpSpPr>
        <p:sp>
          <p:nvSpPr>
            <p:cNvPr id="523" name="Google Shape;523;p33"/>
            <p:cNvSpPr txBox="1"/>
            <p:nvPr/>
          </p:nvSpPr>
          <p:spPr>
            <a:xfrm>
              <a:off x="3792300" y="5179850"/>
              <a:ext cx="11694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/>
                <a:t>1.66</a:t>
              </a:r>
              <a:endParaRPr sz="1800" b="1"/>
            </a:p>
          </p:txBody>
        </p:sp>
        <p:sp>
          <p:nvSpPr>
            <p:cNvPr id="524" name="Google Shape;524;p33"/>
            <p:cNvSpPr txBox="1"/>
            <p:nvPr/>
          </p:nvSpPr>
          <p:spPr>
            <a:xfrm>
              <a:off x="6221250" y="5179850"/>
              <a:ext cx="11694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/>
                <a:t>3.14</a:t>
              </a:r>
              <a:endParaRPr sz="1800" b="1"/>
            </a:p>
          </p:txBody>
        </p:sp>
        <p:sp>
          <p:nvSpPr>
            <p:cNvPr id="525" name="Google Shape;525;p33"/>
            <p:cNvSpPr txBox="1"/>
            <p:nvPr/>
          </p:nvSpPr>
          <p:spPr>
            <a:xfrm>
              <a:off x="7435700" y="5179850"/>
              <a:ext cx="11694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/>
                <a:t>3.125</a:t>
              </a:r>
              <a:endParaRPr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Derived Cadences - The Process</a:t>
            </a:r>
            <a:endParaRPr/>
          </a:p>
        </p:txBody>
      </p:sp>
      <p:sp>
        <p:nvSpPr>
          <p:cNvPr id="532" name="Google Shape;532;p34"/>
          <p:cNvSpPr txBox="1"/>
          <p:nvPr/>
        </p:nvSpPr>
        <p:spPr>
          <a:xfrm>
            <a:off x="695100" y="1889100"/>
            <a:ext cx="8013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Aggregating Behavioral Data</a:t>
            </a:r>
            <a:endParaRPr sz="22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3" name="Google Shape;533;p34"/>
          <p:cNvGrpSpPr/>
          <p:nvPr/>
        </p:nvGrpSpPr>
        <p:grpSpPr>
          <a:xfrm>
            <a:off x="435900" y="3090938"/>
            <a:ext cx="5688825" cy="2528891"/>
            <a:chOff x="1735775" y="2856438"/>
            <a:chExt cx="5688825" cy="2528891"/>
          </a:xfrm>
        </p:grpSpPr>
        <p:sp>
          <p:nvSpPr>
            <p:cNvPr id="534" name="Google Shape;534;p34"/>
            <p:cNvSpPr/>
            <p:nvPr/>
          </p:nvSpPr>
          <p:spPr>
            <a:xfrm>
              <a:off x="3123625" y="3209941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4338075" y="3209941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cxnSp>
          <p:nvCxnSpPr>
            <p:cNvPr id="536" name="Google Shape;536;p34"/>
            <p:cNvCxnSpPr>
              <a:stCxn id="537" idx="6"/>
              <a:endCxn id="534" idx="2"/>
            </p:cNvCxnSpPr>
            <p:nvPr/>
          </p:nvCxnSpPr>
          <p:spPr>
            <a:xfrm>
              <a:off x="2393375" y="345204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8" name="Google Shape;538;p34"/>
            <p:cNvCxnSpPr>
              <a:stCxn id="534" idx="6"/>
              <a:endCxn id="535" idx="2"/>
            </p:cNvCxnSpPr>
            <p:nvPr/>
          </p:nvCxnSpPr>
          <p:spPr>
            <a:xfrm>
              <a:off x="3607825" y="345204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9" name="Google Shape;539;p34"/>
            <p:cNvSpPr/>
            <p:nvPr/>
          </p:nvSpPr>
          <p:spPr>
            <a:xfrm>
              <a:off x="5552525" y="3209928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cxnSp>
          <p:nvCxnSpPr>
            <p:cNvPr id="540" name="Google Shape;540;p34"/>
            <p:cNvCxnSpPr>
              <a:endCxn id="539" idx="2"/>
            </p:cNvCxnSpPr>
            <p:nvPr/>
          </p:nvCxnSpPr>
          <p:spPr>
            <a:xfrm>
              <a:off x="4822325" y="3452028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1" name="Google Shape;541;p34"/>
            <p:cNvSpPr/>
            <p:nvPr/>
          </p:nvSpPr>
          <p:spPr>
            <a:xfrm>
              <a:off x="6767025" y="3209941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cxnSp>
          <p:nvCxnSpPr>
            <p:cNvPr id="542" name="Google Shape;542;p34"/>
            <p:cNvCxnSpPr>
              <a:endCxn id="541" idx="2"/>
            </p:cNvCxnSpPr>
            <p:nvPr/>
          </p:nvCxnSpPr>
          <p:spPr>
            <a:xfrm>
              <a:off x="6036825" y="345204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3" name="Google Shape;543;p34"/>
            <p:cNvSpPr txBox="1"/>
            <p:nvPr/>
          </p:nvSpPr>
          <p:spPr>
            <a:xfrm>
              <a:off x="2950225" y="285646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2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44" name="Google Shape;544;p34"/>
            <p:cNvSpPr txBox="1"/>
            <p:nvPr/>
          </p:nvSpPr>
          <p:spPr>
            <a:xfrm>
              <a:off x="4164675" y="285646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4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45" name="Google Shape;545;p34"/>
            <p:cNvSpPr txBox="1"/>
            <p:nvPr/>
          </p:nvSpPr>
          <p:spPr>
            <a:xfrm>
              <a:off x="5387575" y="2856438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5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46" name="Google Shape;546;p34"/>
            <p:cNvSpPr txBox="1"/>
            <p:nvPr/>
          </p:nvSpPr>
          <p:spPr>
            <a:xfrm>
              <a:off x="6593600" y="285645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7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909175" y="3209941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547" name="Google Shape;547;p34"/>
            <p:cNvSpPr txBox="1"/>
            <p:nvPr/>
          </p:nvSpPr>
          <p:spPr>
            <a:xfrm>
              <a:off x="1735775" y="285645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1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123625" y="4055516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4338075" y="4055516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cxnSp>
          <p:nvCxnSpPr>
            <p:cNvPr id="550" name="Google Shape;550;p34"/>
            <p:cNvCxnSpPr>
              <a:stCxn id="551" idx="6"/>
              <a:endCxn id="548" idx="2"/>
            </p:cNvCxnSpPr>
            <p:nvPr/>
          </p:nvCxnSpPr>
          <p:spPr>
            <a:xfrm>
              <a:off x="2393375" y="4297616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2" name="Google Shape;552;p34"/>
            <p:cNvCxnSpPr>
              <a:stCxn id="548" idx="6"/>
              <a:endCxn id="549" idx="2"/>
            </p:cNvCxnSpPr>
            <p:nvPr/>
          </p:nvCxnSpPr>
          <p:spPr>
            <a:xfrm>
              <a:off x="3607825" y="4297616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3" name="Google Shape;553;p34"/>
            <p:cNvSpPr/>
            <p:nvPr/>
          </p:nvSpPr>
          <p:spPr>
            <a:xfrm>
              <a:off x="5552525" y="4055503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cxnSp>
          <p:nvCxnSpPr>
            <p:cNvPr id="554" name="Google Shape;554;p34"/>
            <p:cNvCxnSpPr>
              <a:endCxn id="553" idx="2"/>
            </p:cNvCxnSpPr>
            <p:nvPr/>
          </p:nvCxnSpPr>
          <p:spPr>
            <a:xfrm>
              <a:off x="4822325" y="4297603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5" name="Google Shape;555;p34"/>
            <p:cNvSpPr txBox="1"/>
            <p:nvPr/>
          </p:nvSpPr>
          <p:spPr>
            <a:xfrm>
              <a:off x="2950225" y="3702038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2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56" name="Google Shape;556;p34"/>
            <p:cNvSpPr txBox="1"/>
            <p:nvPr/>
          </p:nvSpPr>
          <p:spPr>
            <a:xfrm>
              <a:off x="4164675" y="3702038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4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57" name="Google Shape;557;p34"/>
            <p:cNvSpPr txBox="1"/>
            <p:nvPr/>
          </p:nvSpPr>
          <p:spPr>
            <a:xfrm>
              <a:off x="5387575" y="370201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</a:t>
              </a:r>
              <a:r>
                <a:rPr lang="en-US" b="1">
                  <a:solidFill>
                    <a:srgbClr val="990000"/>
                  </a:solidFill>
                </a:rPr>
                <a:t>6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909175" y="4055516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558" name="Google Shape;558;p34"/>
            <p:cNvSpPr txBox="1"/>
            <p:nvPr/>
          </p:nvSpPr>
          <p:spPr>
            <a:xfrm>
              <a:off x="1735775" y="3702025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1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181525" y="4901091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cxnSp>
          <p:nvCxnSpPr>
            <p:cNvPr id="560" name="Google Shape;560;p34"/>
            <p:cNvCxnSpPr>
              <a:stCxn id="561" idx="6"/>
              <a:endCxn id="559" idx="2"/>
            </p:cNvCxnSpPr>
            <p:nvPr/>
          </p:nvCxnSpPr>
          <p:spPr>
            <a:xfrm>
              <a:off x="2451275" y="514319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34"/>
            <p:cNvCxnSpPr>
              <a:stCxn id="559" idx="6"/>
              <a:endCxn id="563" idx="2"/>
            </p:cNvCxnSpPr>
            <p:nvPr/>
          </p:nvCxnSpPr>
          <p:spPr>
            <a:xfrm>
              <a:off x="3665725" y="514319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4" name="Google Shape;564;p34"/>
            <p:cNvCxnSpPr/>
            <p:nvPr/>
          </p:nvCxnSpPr>
          <p:spPr>
            <a:xfrm>
              <a:off x="4880225" y="5143178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5" name="Google Shape;565;p34"/>
            <p:cNvSpPr/>
            <p:nvPr/>
          </p:nvSpPr>
          <p:spPr>
            <a:xfrm>
              <a:off x="5610425" y="4878092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566" name="Google Shape;566;p34"/>
            <p:cNvSpPr txBox="1"/>
            <p:nvPr/>
          </p:nvSpPr>
          <p:spPr>
            <a:xfrm>
              <a:off x="3008125" y="454761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2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67" name="Google Shape;567;p34"/>
            <p:cNvSpPr txBox="1"/>
            <p:nvPr/>
          </p:nvSpPr>
          <p:spPr>
            <a:xfrm>
              <a:off x="4222575" y="454761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</a:t>
              </a:r>
              <a:r>
                <a:rPr lang="en-US" b="1">
                  <a:solidFill>
                    <a:srgbClr val="990000"/>
                  </a:solidFill>
                </a:rPr>
                <a:t>5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68" name="Google Shape;568;p34"/>
            <p:cNvSpPr txBox="1"/>
            <p:nvPr/>
          </p:nvSpPr>
          <p:spPr>
            <a:xfrm>
              <a:off x="5437025" y="452461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11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967075" y="4901091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569" name="Google Shape;569;p34"/>
            <p:cNvSpPr txBox="1"/>
            <p:nvPr/>
          </p:nvSpPr>
          <p:spPr>
            <a:xfrm>
              <a:off x="1793675" y="454760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1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395975" y="4901128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</p:grpSp>
      <p:grpSp>
        <p:nvGrpSpPr>
          <p:cNvPr id="571" name="Google Shape;571;p34"/>
          <p:cNvGrpSpPr/>
          <p:nvPr/>
        </p:nvGrpSpPr>
        <p:grpSpPr>
          <a:xfrm>
            <a:off x="6512675" y="2818728"/>
            <a:ext cx="1890625" cy="3870600"/>
            <a:chOff x="6512675" y="2818728"/>
            <a:chExt cx="1890625" cy="3870600"/>
          </a:xfrm>
        </p:grpSpPr>
        <p:sp>
          <p:nvSpPr>
            <p:cNvPr id="572" name="Google Shape;572;p34"/>
            <p:cNvSpPr/>
            <p:nvPr/>
          </p:nvSpPr>
          <p:spPr>
            <a:xfrm>
              <a:off x="7310025" y="2818728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7310025" y="3634428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7829750" y="4450128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790300" y="4450128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7829750" y="5327603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6512675" y="5327628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6512675" y="6205128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7171213" y="5327653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cxnSp>
          <p:nvCxnSpPr>
            <p:cNvPr id="580" name="Google Shape;580;p34"/>
            <p:cNvCxnSpPr>
              <a:stCxn id="572" idx="4"/>
              <a:endCxn id="573" idx="0"/>
            </p:cNvCxnSpPr>
            <p:nvPr/>
          </p:nvCxnSpPr>
          <p:spPr>
            <a:xfrm>
              <a:off x="7552125" y="3302928"/>
              <a:ext cx="0" cy="33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34"/>
            <p:cNvCxnSpPr>
              <a:stCxn id="573" idx="3"/>
              <a:endCxn id="575" idx="0"/>
            </p:cNvCxnSpPr>
            <p:nvPr/>
          </p:nvCxnSpPr>
          <p:spPr>
            <a:xfrm flipH="1">
              <a:off x="7032334" y="4047719"/>
              <a:ext cx="34860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34"/>
            <p:cNvCxnSpPr>
              <a:stCxn id="573" idx="5"/>
              <a:endCxn id="574" idx="0"/>
            </p:cNvCxnSpPr>
            <p:nvPr/>
          </p:nvCxnSpPr>
          <p:spPr>
            <a:xfrm>
              <a:off x="7723316" y="4047719"/>
              <a:ext cx="34860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34"/>
            <p:cNvCxnSpPr>
              <a:stCxn id="575" idx="3"/>
              <a:endCxn id="577" idx="0"/>
            </p:cNvCxnSpPr>
            <p:nvPr/>
          </p:nvCxnSpPr>
          <p:spPr>
            <a:xfrm flipH="1">
              <a:off x="6754709" y="4863419"/>
              <a:ext cx="1065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34"/>
            <p:cNvCxnSpPr>
              <a:stCxn id="575" idx="5"/>
              <a:endCxn id="579" idx="1"/>
            </p:cNvCxnSpPr>
            <p:nvPr/>
          </p:nvCxnSpPr>
          <p:spPr>
            <a:xfrm>
              <a:off x="7203591" y="4863419"/>
              <a:ext cx="38400" cy="53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34"/>
            <p:cNvCxnSpPr>
              <a:stCxn id="574" idx="4"/>
              <a:endCxn id="576" idx="0"/>
            </p:cNvCxnSpPr>
            <p:nvPr/>
          </p:nvCxnSpPr>
          <p:spPr>
            <a:xfrm>
              <a:off x="8071850" y="4934328"/>
              <a:ext cx="0" cy="39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34"/>
            <p:cNvCxnSpPr>
              <a:stCxn id="577" idx="4"/>
              <a:endCxn id="578" idx="0"/>
            </p:cNvCxnSpPr>
            <p:nvPr/>
          </p:nvCxnSpPr>
          <p:spPr>
            <a:xfrm>
              <a:off x="6754775" y="5811828"/>
              <a:ext cx="0" cy="39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7" name="Google Shape;587;p34"/>
            <p:cNvSpPr txBox="1"/>
            <p:nvPr/>
          </p:nvSpPr>
          <p:spPr>
            <a:xfrm>
              <a:off x="7625600" y="3267525"/>
              <a:ext cx="348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588" name="Google Shape;588;p34"/>
            <p:cNvSpPr txBox="1"/>
            <p:nvPr/>
          </p:nvSpPr>
          <p:spPr>
            <a:xfrm>
              <a:off x="6996875" y="3956663"/>
              <a:ext cx="348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589" name="Google Shape;589;p34"/>
            <p:cNvSpPr txBox="1"/>
            <p:nvPr/>
          </p:nvSpPr>
          <p:spPr>
            <a:xfrm>
              <a:off x="7897550" y="3956650"/>
              <a:ext cx="348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590" name="Google Shape;590;p34"/>
            <p:cNvSpPr txBox="1"/>
            <p:nvPr/>
          </p:nvSpPr>
          <p:spPr>
            <a:xfrm>
              <a:off x="6580475" y="4894325"/>
              <a:ext cx="348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591" name="Google Shape;591;p34"/>
            <p:cNvSpPr txBox="1"/>
            <p:nvPr/>
          </p:nvSpPr>
          <p:spPr>
            <a:xfrm>
              <a:off x="6512675" y="5811913"/>
              <a:ext cx="348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592" name="Google Shape;592;p34"/>
            <p:cNvSpPr txBox="1"/>
            <p:nvPr/>
          </p:nvSpPr>
          <p:spPr>
            <a:xfrm>
              <a:off x="7205113" y="4916688"/>
              <a:ext cx="348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593" name="Google Shape;593;p34"/>
            <p:cNvSpPr txBox="1"/>
            <p:nvPr/>
          </p:nvSpPr>
          <p:spPr>
            <a:xfrm>
              <a:off x="8054700" y="4949288"/>
              <a:ext cx="348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Derived Cadences - The Process</a:t>
            </a:r>
            <a:endParaRPr/>
          </a:p>
        </p:txBody>
      </p:sp>
      <p:sp>
        <p:nvSpPr>
          <p:cNvPr id="600" name="Google Shape;600;p35"/>
          <p:cNvSpPr txBox="1"/>
          <p:nvPr/>
        </p:nvSpPr>
        <p:spPr>
          <a:xfrm>
            <a:off x="695100" y="1889100"/>
            <a:ext cx="8013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Aggregating Behavioral Data</a:t>
            </a:r>
            <a:endParaRPr sz="22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/>
          <p:nvPr/>
        </p:nvSpPr>
        <p:spPr>
          <a:xfrm>
            <a:off x="7310025" y="2818728"/>
            <a:ext cx="484200" cy="484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E</a:t>
            </a:r>
            <a:endParaRPr sz="1400" b="1"/>
          </a:p>
        </p:txBody>
      </p:sp>
      <p:sp>
        <p:nvSpPr>
          <p:cNvPr id="602" name="Google Shape;602;p35"/>
          <p:cNvSpPr/>
          <p:nvPr/>
        </p:nvSpPr>
        <p:spPr>
          <a:xfrm>
            <a:off x="7310025" y="3634428"/>
            <a:ext cx="484200" cy="484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</a:t>
            </a:r>
            <a:endParaRPr sz="1400" b="1"/>
          </a:p>
        </p:txBody>
      </p:sp>
      <p:sp>
        <p:nvSpPr>
          <p:cNvPr id="603" name="Google Shape;603;p35"/>
          <p:cNvSpPr/>
          <p:nvPr/>
        </p:nvSpPr>
        <p:spPr>
          <a:xfrm>
            <a:off x="7829750" y="4450128"/>
            <a:ext cx="484200" cy="4842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</a:t>
            </a:r>
            <a:endParaRPr sz="1400" b="1"/>
          </a:p>
        </p:txBody>
      </p:sp>
      <p:sp>
        <p:nvSpPr>
          <p:cNvPr id="604" name="Google Shape;604;p35"/>
          <p:cNvSpPr/>
          <p:nvPr/>
        </p:nvSpPr>
        <p:spPr>
          <a:xfrm>
            <a:off x="6790300" y="4450128"/>
            <a:ext cx="484200" cy="4842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E</a:t>
            </a:r>
            <a:endParaRPr sz="1400" b="1"/>
          </a:p>
        </p:txBody>
      </p:sp>
      <p:sp>
        <p:nvSpPr>
          <p:cNvPr id="605" name="Google Shape;605;p35"/>
          <p:cNvSpPr/>
          <p:nvPr/>
        </p:nvSpPr>
        <p:spPr>
          <a:xfrm>
            <a:off x="7829750" y="5327603"/>
            <a:ext cx="484200" cy="4842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E</a:t>
            </a:r>
            <a:endParaRPr sz="1400" b="1"/>
          </a:p>
        </p:txBody>
      </p:sp>
      <p:sp>
        <p:nvSpPr>
          <p:cNvPr id="606" name="Google Shape;606;p35"/>
          <p:cNvSpPr/>
          <p:nvPr/>
        </p:nvSpPr>
        <p:spPr>
          <a:xfrm>
            <a:off x="6512675" y="5327628"/>
            <a:ext cx="484200" cy="4842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</a:t>
            </a:r>
            <a:endParaRPr sz="1400" b="1"/>
          </a:p>
        </p:txBody>
      </p:sp>
      <p:sp>
        <p:nvSpPr>
          <p:cNvPr id="607" name="Google Shape;607;p35"/>
          <p:cNvSpPr/>
          <p:nvPr/>
        </p:nvSpPr>
        <p:spPr>
          <a:xfrm>
            <a:off x="6512675" y="6205128"/>
            <a:ext cx="484200" cy="4842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</a:t>
            </a:r>
            <a:endParaRPr sz="1400" b="1"/>
          </a:p>
        </p:txBody>
      </p:sp>
      <p:sp>
        <p:nvSpPr>
          <p:cNvPr id="608" name="Google Shape;608;p35"/>
          <p:cNvSpPr/>
          <p:nvPr/>
        </p:nvSpPr>
        <p:spPr>
          <a:xfrm>
            <a:off x="7171213" y="5327653"/>
            <a:ext cx="484200" cy="4842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</a:t>
            </a:r>
            <a:endParaRPr sz="1400" b="1"/>
          </a:p>
        </p:txBody>
      </p:sp>
      <p:cxnSp>
        <p:nvCxnSpPr>
          <p:cNvPr id="609" name="Google Shape;609;p35"/>
          <p:cNvCxnSpPr>
            <a:stCxn id="601" idx="4"/>
            <a:endCxn id="602" idx="0"/>
          </p:cNvCxnSpPr>
          <p:nvPr/>
        </p:nvCxnSpPr>
        <p:spPr>
          <a:xfrm>
            <a:off x="7552125" y="3302928"/>
            <a:ext cx="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35"/>
          <p:cNvCxnSpPr>
            <a:stCxn id="602" idx="3"/>
            <a:endCxn id="604" idx="0"/>
          </p:cNvCxnSpPr>
          <p:nvPr/>
        </p:nvCxnSpPr>
        <p:spPr>
          <a:xfrm flipH="1">
            <a:off x="7032334" y="4047719"/>
            <a:ext cx="348600" cy="4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35"/>
          <p:cNvCxnSpPr>
            <a:stCxn id="602" idx="5"/>
            <a:endCxn id="603" idx="0"/>
          </p:cNvCxnSpPr>
          <p:nvPr/>
        </p:nvCxnSpPr>
        <p:spPr>
          <a:xfrm>
            <a:off x="7723316" y="4047719"/>
            <a:ext cx="348600" cy="4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35"/>
          <p:cNvCxnSpPr>
            <a:stCxn id="604" idx="3"/>
            <a:endCxn id="606" idx="0"/>
          </p:cNvCxnSpPr>
          <p:nvPr/>
        </p:nvCxnSpPr>
        <p:spPr>
          <a:xfrm flipH="1">
            <a:off x="6754709" y="4863419"/>
            <a:ext cx="1065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35"/>
          <p:cNvCxnSpPr>
            <a:stCxn id="604" idx="5"/>
            <a:endCxn id="608" idx="1"/>
          </p:cNvCxnSpPr>
          <p:nvPr/>
        </p:nvCxnSpPr>
        <p:spPr>
          <a:xfrm>
            <a:off x="7203591" y="4863419"/>
            <a:ext cx="38400" cy="5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5"/>
          <p:cNvCxnSpPr>
            <a:stCxn id="603" idx="4"/>
            <a:endCxn id="605" idx="0"/>
          </p:cNvCxnSpPr>
          <p:nvPr/>
        </p:nvCxnSpPr>
        <p:spPr>
          <a:xfrm>
            <a:off x="8071850" y="4934328"/>
            <a:ext cx="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5"/>
          <p:cNvCxnSpPr>
            <a:stCxn id="606" idx="4"/>
            <a:endCxn id="607" idx="0"/>
          </p:cNvCxnSpPr>
          <p:nvPr/>
        </p:nvCxnSpPr>
        <p:spPr>
          <a:xfrm>
            <a:off x="6754775" y="5811828"/>
            <a:ext cx="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5"/>
          <p:cNvSpPr txBox="1"/>
          <p:nvPr/>
        </p:nvSpPr>
        <p:spPr>
          <a:xfrm>
            <a:off x="7625600" y="3267525"/>
            <a:ext cx="34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17" name="Google Shape;617;p35"/>
          <p:cNvSpPr txBox="1"/>
          <p:nvPr/>
        </p:nvSpPr>
        <p:spPr>
          <a:xfrm>
            <a:off x="6996875" y="3956663"/>
            <a:ext cx="34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18" name="Google Shape;618;p35"/>
          <p:cNvSpPr txBox="1"/>
          <p:nvPr/>
        </p:nvSpPr>
        <p:spPr>
          <a:xfrm>
            <a:off x="7897550" y="3956650"/>
            <a:ext cx="34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19" name="Google Shape;619;p35"/>
          <p:cNvSpPr txBox="1"/>
          <p:nvPr/>
        </p:nvSpPr>
        <p:spPr>
          <a:xfrm>
            <a:off x="6580475" y="4894325"/>
            <a:ext cx="34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20" name="Google Shape;620;p35"/>
          <p:cNvSpPr txBox="1"/>
          <p:nvPr/>
        </p:nvSpPr>
        <p:spPr>
          <a:xfrm>
            <a:off x="6512675" y="5811913"/>
            <a:ext cx="34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21" name="Google Shape;621;p35"/>
          <p:cNvSpPr txBox="1"/>
          <p:nvPr/>
        </p:nvSpPr>
        <p:spPr>
          <a:xfrm>
            <a:off x="7205113" y="4916688"/>
            <a:ext cx="34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22" name="Google Shape;622;p35"/>
          <p:cNvSpPr txBox="1"/>
          <p:nvPr/>
        </p:nvSpPr>
        <p:spPr>
          <a:xfrm>
            <a:off x="8054700" y="4949288"/>
            <a:ext cx="34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grpSp>
        <p:nvGrpSpPr>
          <p:cNvPr id="623" name="Google Shape;623;p35"/>
          <p:cNvGrpSpPr/>
          <p:nvPr/>
        </p:nvGrpSpPr>
        <p:grpSpPr>
          <a:xfrm>
            <a:off x="2221475" y="2704050"/>
            <a:ext cx="1249400" cy="551553"/>
            <a:chOff x="1470700" y="2932650"/>
            <a:chExt cx="1249400" cy="551553"/>
          </a:xfrm>
        </p:grpSpPr>
        <p:sp>
          <p:nvSpPr>
            <p:cNvPr id="624" name="Google Shape;624;p35"/>
            <p:cNvSpPr/>
            <p:nvPr/>
          </p:nvSpPr>
          <p:spPr>
            <a:xfrm>
              <a:off x="1470700" y="3000003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235900" y="3000003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cxnSp>
          <p:nvCxnSpPr>
            <p:cNvPr id="626" name="Google Shape;626;p35"/>
            <p:cNvCxnSpPr>
              <a:stCxn id="624" idx="6"/>
              <a:endCxn id="625" idx="2"/>
            </p:cNvCxnSpPr>
            <p:nvPr/>
          </p:nvCxnSpPr>
          <p:spPr>
            <a:xfrm>
              <a:off x="1954900" y="3242103"/>
              <a:ext cx="281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35"/>
            <p:cNvSpPr txBox="1"/>
            <p:nvPr/>
          </p:nvSpPr>
          <p:spPr>
            <a:xfrm>
              <a:off x="1954036" y="2932650"/>
              <a:ext cx="348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</p:grpSp>
      <p:grpSp>
        <p:nvGrpSpPr>
          <p:cNvPr id="628" name="Google Shape;628;p35"/>
          <p:cNvGrpSpPr/>
          <p:nvPr/>
        </p:nvGrpSpPr>
        <p:grpSpPr>
          <a:xfrm>
            <a:off x="93625" y="3499453"/>
            <a:ext cx="5871925" cy="2945122"/>
            <a:chOff x="93625" y="3499453"/>
            <a:chExt cx="5871925" cy="2945122"/>
          </a:xfrm>
        </p:grpSpPr>
        <p:pic>
          <p:nvPicPr>
            <p:cNvPr id="629" name="Google Shape;629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7450" y="3499453"/>
              <a:ext cx="3848100" cy="99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35"/>
            <p:cNvSpPr txBox="1"/>
            <p:nvPr/>
          </p:nvSpPr>
          <p:spPr>
            <a:xfrm>
              <a:off x="93625" y="3597700"/>
              <a:ext cx="22710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Moving Average</a:t>
              </a:r>
              <a:endParaRPr sz="18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1" name="Google Shape;63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17450" y="4406225"/>
              <a:ext cx="3562350" cy="203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35"/>
            <p:cNvSpPr txBox="1"/>
            <p:nvPr/>
          </p:nvSpPr>
          <p:spPr>
            <a:xfrm>
              <a:off x="93625" y="4962500"/>
              <a:ext cx="22710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Moving Variance</a:t>
              </a:r>
              <a:endParaRPr sz="18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Derived Cadences - Actionable Insights</a:t>
            </a:r>
            <a:endParaRPr/>
          </a:p>
        </p:txBody>
      </p:sp>
      <p:grpSp>
        <p:nvGrpSpPr>
          <p:cNvPr id="831" name="Google Shape;831;p40"/>
          <p:cNvGrpSpPr/>
          <p:nvPr/>
        </p:nvGrpSpPr>
        <p:grpSpPr>
          <a:xfrm>
            <a:off x="1239493" y="2932523"/>
            <a:ext cx="1581185" cy="2095462"/>
            <a:chOff x="1581150" y="1676400"/>
            <a:chExt cx="1804800" cy="2400300"/>
          </a:xfrm>
        </p:grpSpPr>
        <p:sp>
          <p:nvSpPr>
            <p:cNvPr id="832" name="Google Shape;832;p40"/>
            <p:cNvSpPr/>
            <p:nvPr/>
          </p:nvSpPr>
          <p:spPr>
            <a:xfrm>
              <a:off x="1581150" y="1676400"/>
              <a:ext cx="1804800" cy="2400300"/>
            </a:xfrm>
            <a:prstGeom prst="can">
              <a:avLst>
                <a:gd name="adj" fmla="val 25000"/>
              </a:avLst>
            </a:prstGeom>
            <a:solidFill>
              <a:srgbClr val="F1FAFE"/>
            </a:solidFill>
            <a:ln w="9525" cap="flat" cmpd="sng">
              <a:solidFill>
                <a:srgbClr val="125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/>
                <a:t>Cadence Coach</a:t>
              </a:r>
              <a:endParaRPr sz="1800" b="1"/>
            </a:p>
          </p:txBody>
        </p:sp>
        <p:pic>
          <p:nvPicPr>
            <p:cNvPr id="833" name="Google Shape;833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9538" y="2952753"/>
              <a:ext cx="1008025" cy="933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4" name="Google Shape;834;p40"/>
          <p:cNvGrpSpPr/>
          <p:nvPr/>
        </p:nvGrpSpPr>
        <p:grpSpPr>
          <a:xfrm>
            <a:off x="1350025" y="5027975"/>
            <a:ext cx="1360125" cy="364194"/>
            <a:chOff x="1311475" y="3739475"/>
            <a:chExt cx="1360125" cy="364194"/>
          </a:xfrm>
        </p:grpSpPr>
        <p:sp>
          <p:nvSpPr>
            <p:cNvPr id="835" name="Google Shape;835;p40"/>
            <p:cNvSpPr/>
            <p:nvPr/>
          </p:nvSpPr>
          <p:spPr>
            <a:xfrm>
              <a:off x="1352575" y="3941669"/>
              <a:ext cx="162000" cy="1620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1571650" y="3941669"/>
              <a:ext cx="162000" cy="1620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790725" y="3941669"/>
              <a:ext cx="162000" cy="1620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2009800" y="3941669"/>
              <a:ext cx="162000" cy="1620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2228875" y="3941669"/>
              <a:ext cx="162000" cy="1620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2447950" y="3941669"/>
              <a:ext cx="162000" cy="1620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/>
            </a:p>
          </p:txBody>
        </p:sp>
        <p:cxnSp>
          <p:nvCxnSpPr>
            <p:cNvPr id="841" name="Google Shape;841;p40"/>
            <p:cNvCxnSpPr>
              <a:stCxn id="835" idx="6"/>
              <a:endCxn id="836" idx="2"/>
            </p:cNvCxnSpPr>
            <p:nvPr/>
          </p:nvCxnSpPr>
          <p:spPr>
            <a:xfrm>
              <a:off x="1514575" y="4022669"/>
              <a:ext cx="570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0"/>
            <p:cNvCxnSpPr>
              <a:stCxn id="836" idx="6"/>
              <a:endCxn id="837" idx="2"/>
            </p:cNvCxnSpPr>
            <p:nvPr/>
          </p:nvCxnSpPr>
          <p:spPr>
            <a:xfrm>
              <a:off x="1733650" y="4022669"/>
              <a:ext cx="570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0"/>
            <p:cNvCxnSpPr>
              <a:stCxn id="837" idx="6"/>
              <a:endCxn id="838" idx="2"/>
            </p:cNvCxnSpPr>
            <p:nvPr/>
          </p:nvCxnSpPr>
          <p:spPr>
            <a:xfrm>
              <a:off x="1952725" y="4022669"/>
              <a:ext cx="570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0"/>
            <p:cNvCxnSpPr>
              <a:endCxn id="839" idx="2"/>
            </p:cNvCxnSpPr>
            <p:nvPr/>
          </p:nvCxnSpPr>
          <p:spPr>
            <a:xfrm>
              <a:off x="2171875" y="4022669"/>
              <a:ext cx="570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0"/>
            <p:cNvCxnSpPr>
              <a:stCxn id="839" idx="6"/>
              <a:endCxn id="840" idx="2"/>
            </p:cNvCxnSpPr>
            <p:nvPr/>
          </p:nvCxnSpPr>
          <p:spPr>
            <a:xfrm>
              <a:off x="2390875" y="4022669"/>
              <a:ext cx="570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6" name="Google Shape;846;p40"/>
            <p:cNvSpPr txBox="1"/>
            <p:nvPr/>
          </p:nvSpPr>
          <p:spPr>
            <a:xfrm>
              <a:off x="1311475" y="3739500"/>
              <a:ext cx="2442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</a:t>
              </a:r>
              <a:endParaRPr sz="600"/>
            </a:p>
          </p:txBody>
        </p:sp>
        <p:sp>
          <p:nvSpPr>
            <p:cNvPr id="847" name="Google Shape;847;p40"/>
            <p:cNvSpPr txBox="1"/>
            <p:nvPr/>
          </p:nvSpPr>
          <p:spPr>
            <a:xfrm>
              <a:off x="1530550" y="3739475"/>
              <a:ext cx="2442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3</a:t>
              </a:r>
              <a:endParaRPr sz="600"/>
            </a:p>
          </p:txBody>
        </p:sp>
        <p:sp>
          <p:nvSpPr>
            <p:cNvPr id="848" name="Google Shape;848;p40"/>
            <p:cNvSpPr txBox="1"/>
            <p:nvPr/>
          </p:nvSpPr>
          <p:spPr>
            <a:xfrm>
              <a:off x="1749625" y="3739475"/>
              <a:ext cx="2442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5</a:t>
              </a:r>
              <a:endParaRPr sz="600"/>
            </a:p>
          </p:txBody>
        </p:sp>
        <p:sp>
          <p:nvSpPr>
            <p:cNvPr id="849" name="Google Shape;849;p40"/>
            <p:cNvSpPr txBox="1"/>
            <p:nvPr/>
          </p:nvSpPr>
          <p:spPr>
            <a:xfrm>
              <a:off x="1968700" y="3739500"/>
              <a:ext cx="2442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7</a:t>
              </a:r>
              <a:endParaRPr sz="600"/>
            </a:p>
          </p:txBody>
        </p:sp>
        <p:sp>
          <p:nvSpPr>
            <p:cNvPr id="850" name="Google Shape;850;p40"/>
            <p:cNvSpPr txBox="1"/>
            <p:nvPr/>
          </p:nvSpPr>
          <p:spPr>
            <a:xfrm>
              <a:off x="2187775" y="3739475"/>
              <a:ext cx="2442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9</a:t>
              </a:r>
              <a:endParaRPr sz="600"/>
            </a:p>
          </p:txBody>
        </p:sp>
        <p:sp>
          <p:nvSpPr>
            <p:cNvPr id="851" name="Google Shape;851;p40"/>
            <p:cNvSpPr txBox="1"/>
            <p:nvPr/>
          </p:nvSpPr>
          <p:spPr>
            <a:xfrm>
              <a:off x="2386300" y="3739500"/>
              <a:ext cx="2853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11</a:t>
              </a:r>
              <a:endParaRPr sz="600"/>
            </a:p>
          </p:txBody>
        </p:sp>
      </p:grpSp>
      <p:grpSp>
        <p:nvGrpSpPr>
          <p:cNvPr id="852" name="Google Shape;852;p40"/>
          <p:cNvGrpSpPr/>
          <p:nvPr/>
        </p:nvGrpSpPr>
        <p:grpSpPr>
          <a:xfrm>
            <a:off x="3398800" y="3620688"/>
            <a:ext cx="4998300" cy="837703"/>
            <a:chOff x="3543175" y="2036538"/>
            <a:chExt cx="4998300" cy="837703"/>
          </a:xfrm>
        </p:grpSpPr>
        <p:sp>
          <p:nvSpPr>
            <p:cNvPr id="853" name="Google Shape;853;p40"/>
            <p:cNvSpPr/>
            <p:nvPr/>
          </p:nvSpPr>
          <p:spPr>
            <a:xfrm>
              <a:off x="4550025" y="2390041"/>
              <a:ext cx="484200" cy="4842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cxnSp>
          <p:nvCxnSpPr>
            <p:cNvPr id="854" name="Google Shape;854;p40"/>
            <p:cNvCxnSpPr>
              <a:endCxn id="853" idx="2"/>
            </p:cNvCxnSpPr>
            <p:nvPr/>
          </p:nvCxnSpPr>
          <p:spPr>
            <a:xfrm>
              <a:off x="3819825" y="2632141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5" name="Google Shape;855;p40"/>
            <p:cNvCxnSpPr>
              <a:stCxn id="853" idx="6"/>
              <a:endCxn id="856" idx="2"/>
            </p:cNvCxnSpPr>
            <p:nvPr/>
          </p:nvCxnSpPr>
          <p:spPr>
            <a:xfrm>
              <a:off x="5034225" y="2632141"/>
              <a:ext cx="349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7" name="Google Shape;857;p40"/>
            <p:cNvSpPr txBox="1"/>
            <p:nvPr/>
          </p:nvSpPr>
          <p:spPr>
            <a:xfrm>
              <a:off x="3543175" y="203655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1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6216925" y="2390028"/>
              <a:ext cx="484200" cy="4842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cxnSp>
          <p:nvCxnSpPr>
            <p:cNvPr id="859" name="Google Shape;859;p40"/>
            <p:cNvCxnSpPr>
              <a:endCxn id="858" idx="2"/>
            </p:cNvCxnSpPr>
            <p:nvPr/>
          </p:nvCxnSpPr>
          <p:spPr>
            <a:xfrm>
              <a:off x="5486725" y="2632128"/>
              <a:ext cx="730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0" name="Google Shape;860;p40"/>
            <p:cNvSpPr/>
            <p:nvPr/>
          </p:nvSpPr>
          <p:spPr>
            <a:xfrm>
              <a:off x="7050425" y="2390041"/>
              <a:ext cx="484200" cy="4842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E</a:t>
              </a:r>
              <a:endParaRPr sz="1400" b="1"/>
            </a:p>
          </p:txBody>
        </p:sp>
        <p:cxnSp>
          <p:nvCxnSpPr>
            <p:cNvPr id="861" name="Google Shape;861;p40"/>
            <p:cNvCxnSpPr>
              <a:stCxn id="858" idx="6"/>
              <a:endCxn id="860" idx="2"/>
            </p:cNvCxnSpPr>
            <p:nvPr/>
          </p:nvCxnSpPr>
          <p:spPr>
            <a:xfrm>
              <a:off x="6701125" y="2632128"/>
              <a:ext cx="349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2" name="Google Shape;862;p40"/>
            <p:cNvCxnSpPr>
              <a:endCxn id="863" idx="2"/>
            </p:cNvCxnSpPr>
            <p:nvPr/>
          </p:nvCxnSpPr>
          <p:spPr>
            <a:xfrm>
              <a:off x="7534675" y="2632141"/>
              <a:ext cx="349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4" name="Google Shape;864;p40"/>
            <p:cNvSpPr txBox="1"/>
            <p:nvPr/>
          </p:nvSpPr>
          <p:spPr>
            <a:xfrm>
              <a:off x="4376625" y="203656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3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865" name="Google Shape;865;p40"/>
            <p:cNvSpPr txBox="1"/>
            <p:nvPr/>
          </p:nvSpPr>
          <p:spPr>
            <a:xfrm>
              <a:off x="5210075" y="2036563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5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866" name="Google Shape;866;p40"/>
            <p:cNvSpPr txBox="1"/>
            <p:nvPr/>
          </p:nvSpPr>
          <p:spPr>
            <a:xfrm>
              <a:off x="6042450" y="2036538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7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867" name="Google Shape;867;p40"/>
            <p:cNvSpPr txBox="1"/>
            <p:nvPr/>
          </p:nvSpPr>
          <p:spPr>
            <a:xfrm>
              <a:off x="6877000" y="203655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9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868" name="Google Shape;868;p40"/>
            <p:cNvSpPr txBox="1"/>
            <p:nvPr/>
          </p:nvSpPr>
          <p:spPr>
            <a:xfrm>
              <a:off x="7710475" y="2036550"/>
              <a:ext cx="831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990000"/>
                  </a:solidFill>
                </a:rPr>
                <a:t>Day 11</a:t>
              </a:r>
              <a:endParaRPr sz="1400" b="1">
                <a:solidFill>
                  <a:srgbClr val="990000"/>
                </a:solidFill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3716575" y="2390041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383475" y="2390041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883875" y="2390041"/>
              <a:ext cx="484200" cy="484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/>
                <a:t>C</a:t>
              </a:r>
              <a:endParaRPr sz="1400" b="1"/>
            </a:p>
          </p:txBody>
        </p:sp>
      </p:grpSp>
      <p:grpSp>
        <p:nvGrpSpPr>
          <p:cNvPr id="870" name="Google Shape;870;p40"/>
          <p:cNvGrpSpPr/>
          <p:nvPr/>
        </p:nvGrpSpPr>
        <p:grpSpPr>
          <a:xfrm>
            <a:off x="2820663" y="3591788"/>
            <a:ext cx="5469318" cy="895500"/>
            <a:chOff x="2990450" y="2012488"/>
            <a:chExt cx="5469318" cy="895500"/>
          </a:xfrm>
        </p:grpSpPr>
        <p:sp>
          <p:nvSpPr>
            <p:cNvPr id="871" name="Google Shape;871;p40"/>
            <p:cNvSpPr/>
            <p:nvPr/>
          </p:nvSpPr>
          <p:spPr>
            <a:xfrm rot="-5400000">
              <a:off x="2871800" y="2133050"/>
              <a:ext cx="893100" cy="655800"/>
            </a:xfrm>
            <a:prstGeom prst="triangle">
              <a:avLst>
                <a:gd name="adj" fmla="val 50000"/>
              </a:avLst>
            </a:prstGeom>
            <a:solidFill>
              <a:srgbClr val="F40000">
                <a:alpha val="4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3646268" y="2012488"/>
              <a:ext cx="4813500" cy="895500"/>
            </a:xfrm>
            <a:prstGeom prst="rect">
              <a:avLst/>
            </a:prstGeom>
            <a:solidFill>
              <a:srgbClr val="F40000">
                <a:alpha val="4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4528863" y="3249038"/>
            <a:ext cx="2255025" cy="1590550"/>
            <a:chOff x="2585238" y="1057275"/>
            <a:chExt cx="2255025" cy="1590550"/>
          </a:xfrm>
        </p:grpSpPr>
        <p:sp>
          <p:nvSpPr>
            <p:cNvPr id="874" name="Google Shape;874;p40"/>
            <p:cNvSpPr/>
            <p:nvPr/>
          </p:nvSpPr>
          <p:spPr>
            <a:xfrm>
              <a:off x="3228975" y="12858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3648075" y="12858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4067175" y="1285875"/>
              <a:ext cx="99900" cy="99900"/>
            </a:xfrm>
            <a:prstGeom prst="ellipse">
              <a:avLst/>
            </a:prstGeom>
            <a:solidFill>
              <a:srgbClr val="674E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738450" y="15525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2986088" y="15525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33725" y="15525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00400" y="1552575"/>
              <a:ext cx="99900" cy="99900"/>
            </a:xfrm>
            <a:prstGeom prst="ellipse">
              <a:avLst/>
            </a:prstGeom>
            <a:solidFill>
              <a:srgbClr val="674E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567075" y="15525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733750" y="1552575"/>
              <a:ext cx="99900" cy="99900"/>
            </a:xfrm>
            <a:prstGeom prst="ellipse">
              <a:avLst/>
            </a:prstGeom>
            <a:solidFill>
              <a:srgbClr val="674E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3900425" y="15525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4067100" y="15525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400450" y="15525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67175" y="18192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233775" y="18192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400375" y="18192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3900575" y="18192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0" name="Google Shape;890;p40"/>
            <p:cNvCxnSpPr>
              <a:stCxn id="874" idx="4"/>
              <a:endCxn id="877" idx="1"/>
            </p:cNvCxnSpPr>
            <p:nvPr/>
          </p:nvCxnSpPr>
          <p:spPr>
            <a:xfrm flipH="1">
              <a:off x="2753025" y="1385775"/>
              <a:ext cx="525900" cy="1815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40"/>
            <p:cNvCxnSpPr>
              <a:stCxn id="874" idx="4"/>
              <a:endCxn id="878" idx="0"/>
            </p:cNvCxnSpPr>
            <p:nvPr/>
          </p:nvCxnSpPr>
          <p:spPr>
            <a:xfrm flipH="1">
              <a:off x="3035925" y="1385775"/>
              <a:ext cx="2430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40"/>
            <p:cNvCxnSpPr>
              <a:stCxn id="874" idx="4"/>
              <a:endCxn id="879" idx="0"/>
            </p:cNvCxnSpPr>
            <p:nvPr/>
          </p:nvCxnSpPr>
          <p:spPr>
            <a:xfrm>
              <a:off x="3278925" y="1385775"/>
              <a:ext cx="4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40"/>
            <p:cNvCxnSpPr>
              <a:stCxn id="874" idx="4"/>
              <a:endCxn id="880" idx="0"/>
            </p:cNvCxnSpPr>
            <p:nvPr/>
          </p:nvCxnSpPr>
          <p:spPr>
            <a:xfrm>
              <a:off x="3278925" y="1385775"/>
              <a:ext cx="1713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40"/>
            <p:cNvCxnSpPr>
              <a:stCxn id="875" idx="4"/>
              <a:endCxn id="881" idx="0"/>
            </p:cNvCxnSpPr>
            <p:nvPr/>
          </p:nvCxnSpPr>
          <p:spPr>
            <a:xfrm flipH="1">
              <a:off x="3617025" y="1385775"/>
              <a:ext cx="810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40"/>
            <p:cNvCxnSpPr>
              <a:stCxn id="875" idx="4"/>
              <a:endCxn id="882" idx="0"/>
            </p:cNvCxnSpPr>
            <p:nvPr/>
          </p:nvCxnSpPr>
          <p:spPr>
            <a:xfrm>
              <a:off x="3698025" y="1385775"/>
              <a:ext cx="85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40"/>
            <p:cNvCxnSpPr>
              <a:stCxn id="876" idx="4"/>
              <a:endCxn id="883" idx="0"/>
            </p:cNvCxnSpPr>
            <p:nvPr/>
          </p:nvCxnSpPr>
          <p:spPr>
            <a:xfrm flipH="1">
              <a:off x="3950325" y="1385775"/>
              <a:ext cx="166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40"/>
            <p:cNvCxnSpPr>
              <a:stCxn id="876" idx="4"/>
              <a:endCxn id="884" idx="0"/>
            </p:cNvCxnSpPr>
            <p:nvPr/>
          </p:nvCxnSpPr>
          <p:spPr>
            <a:xfrm>
              <a:off x="4117125" y="1385775"/>
              <a:ext cx="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40"/>
            <p:cNvCxnSpPr>
              <a:stCxn id="876" idx="4"/>
              <a:endCxn id="885" idx="0"/>
            </p:cNvCxnSpPr>
            <p:nvPr/>
          </p:nvCxnSpPr>
          <p:spPr>
            <a:xfrm>
              <a:off x="4117125" y="1385775"/>
              <a:ext cx="3333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99" name="Google Shape;899;p40"/>
            <p:cNvGrpSpPr/>
            <p:nvPr/>
          </p:nvGrpSpPr>
          <p:grpSpPr>
            <a:xfrm>
              <a:off x="3278925" y="1057275"/>
              <a:ext cx="838200" cy="229200"/>
              <a:chOff x="3278925" y="1057275"/>
              <a:chExt cx="838200" cy="229200"/>
            </a:xfrm>
          </p:grpSpPr>
          <p:cxnSp>
            <p:nvCxnSpPr>
              <p:cNvPr id="900" name="Google Shape;900;p40"/>
              <p:cNvCxnSpPr>
                <a:stCxn id="874" idx="0"/>
                <a:endCxn id="876" idx="0"/>
              </p:cNvCxnSpPr>
              <p:nvPr/>
            </p:nvCxnSpPr>
            <p:spPr>
              <a:xfrm rot="-5400000" flipH="1">
                <a:off x="3697725" y="867075"/>
                <a:ext cx="600" cy="838200"/>
              </a:xfrm>
              <a:prstGeom prst="curvedConnector3">
                <a:avLst>
                  <a:gd name="adj1" fmla="val -39687500"/>
                </a:avLst>
              </a:prstGeom>
              <a:noFill/>
              <a:ln w="9525" cap="flat" cmpd="sng">
                <a:solidFill>
                  <a:srgbClr val="125888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40"/>
              <p:cNvCxnSpPr>
                <a:stCxn id="875" idx="0"/>
              </p:cNvCxnSpPr>
              <p:nvPr/>
            </p:nvCxnSpPr>
            <p:spPr>
              <a:xfrm rot="10800000">
                <a:off x="3698025" y="1057275"/>
                <a:ext cx="0" cy="228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25888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02" name="Google Shape;902;p40"/>
            <p:cNvCxnSpPr>
              <a:stCxn id="885" idx="4"/>
              <a:endCxn id="888" idx="0"/>
            </p:cNvCxnSpPr>
            <p:nvPr/>
          </p:nvCxnSpPr>
          <p:spPr>
            <a:xfrm>
              <a:off x="4450400" y="1652475"/>
              <a:ext cx="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40"/>
            <p:cNvCxnSpPr>
              <a:stCxn id="885" idx="4"/>
              <a:endCxn id="887" idx="0"/>
            </p:cNvCxnSpPr>
            <p:nvPr/>
          </p:nvCxnSpPr>
          <p:spPr>
            <a:xfrm flipH="1">
              <a:off x="4283600" y="1652475"/>
              <a:ext cx="166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40"/>
            <p:cNvCxnSpPr>
              <a:stCxn id="884" idx="4"/>
              <a:endCxn id="886" idx="0"/>
            </p:cNvCxnSpPr>
            <p:nvPr/>
          </p:nvCxnSpPr>
          <p:spPr>
            <a:xfrm>
              <a:off x="4117050" y="1652475"/>
              <a:ext cx="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40"/>
            <p:cNvCxnSpPr>
              <a:stCxn id="883" idx="4"/>
              <a:endCxn id="889" idx="0"/>
            </p:cNvCxnSpPr>
            <p:nvPr/>
          </p:nvCxnSpPr>
          <p:spPr>
            <a:xfrm>
              <a:off x="3950375" y="1652475"/>
              <a:ext cx="3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6" name="Google Shape;906;p40"/>
            <p:cNvSpPr/>
            <p:nvPr/>
          </p:nvSpPr>
          <p:spPr>
            <a:xfrm>
              <a:off x="3733975" y="18192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3567075" y="18192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3400175" y="18192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3233275" y="18192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3066375" y="1819275"/>
              <a:ext cx="99900" cy="99900"/>
            </a:xfrm>
            <a:prstGeom prst="ellipse">
              <a:avLst/>
            </a:prstGeom>
            <a:solidFill>
              <a:srgbClr val="674E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737550" y="18192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590000" y="18192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566975" y="18192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4" name="Google Shape;914;p40"/>
            <p:cNvCxnSpPr>
              <a:stCxn id="885" idx="4"/>
              <a:endCxn id="913" idx="0"/>
            </p:cNvCxnSpPr>
            <p:nvPr/>
          </p:nvCxnSpPr>
          <p:spPr>
            <a:xfrm>
              <a:off x="4450400" y="1652475"/>
              <a:ext cx="1665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40"/>
            <p:cNvCxnSpPr>
              <a:stCxn id="882" idx="4"/>
              <a:endCxn id="906" idx="0"/>
            </p:cNvCxnSpPr>
            <p:nvPr/>
          </p:nvCxnSpPr>
          <p:spPr>
            <a:xfrm>
              <a:off x="3783700" y="1652475"/>
              <a:ext cx="3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40"/>
            <p:cNvCxnSpPr>
              <a:stCxn id="882" idx="4"/>
              <a:endCxn id="907" idx="1"/>
            </p:cNvCxnSpPr>
            <p:nvPr/>
          </p:nvCxnSpPr>
          <p:spPr>
            <a:xfrm flipH="1">
              <a:off x="3581800" y="1652475"/>
              <a:ext cx="201900" cy="1815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40"/>
            <p:cNvCxnSpPr>
              <a:stCxn id="880" idx="4"/>
              <a:endCxn id="908" idx="0"/>
            </p:cNvCxnSpPr>
            <p:nvPr/>
          </p:nvCxnSpPr>
          <p:spPr>
            <a:xfrm flipH="1">
              <a:off x="3450050" y="1652475"/>
              <a:ext cx="3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40"/>
            <p:cNvCxnSpPr>
              <a:stCxn id="879" idx="4"/>
              <a:endCxn id="909" idx="0"/>
            </p:cNvCxnSpPr>
            <p:nvPr/>
          </p:nvCxnSpPr>
          <p:spPr>
            <a:xfrm flipH="1">
              <a:off x="3283075" y="1652475"/>
              <a:ext cx="6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40"/>
            <p:cNvCxnSpPr>
              <a:stCxn id="879" idx="4"/>
              <a:endCxn id="910" idx="0"/>
            </p:cNvCxnSpPr>
            <p:nvPr/>
          </p:nvCxnSpPr>
          <p:spPr>
            <a:xfrm flipH="1">
              <a:off x="3116275" y="1652475"/>
              <a:ext cx="1674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40"/>
            <p:cNvCxnSpPr>
              <a:stCxn id="877" idx="4"/>
              <a:endCxn id="912" idx="0"/>
            </p:cNvCxnSpPr>
            <p:nvPr/>
          </p:nvCxnSpPr>
          <p:spPr>
            <a:xfrm flipH="1">
              <a:off x="2639900" y="1652475"/>
              <a:ext cx="1485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40"/>
            <p:cNvCxnSpPr>
              <a:stCxn id="877" idx="4"/>
              <a:endCxn id="911" idx="0"/>
            </p:cNvCxnSpPr>
            <p:nvPr/>
          </p:nvCxnSpPr>
          <p:spPr>
            <a:xfrm flipH="1">
              <a:off x="2787500" y="1652475"/>
              <a:ext cx="9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Google Shape;922;p40"/>
            <p:cNvSpPr/>
            <p:nvPr/>
          </p:nvSpPr>
          <p:spPr>
            <a:xfrm>
              <a:off x="3064738" y="20859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065238" y="20859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231838" y="20859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3898638" y="20859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3398388" y="20859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3565213" y="20859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3231638" y="20859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3732038" y="20859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897838" y="20859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2585238" y="20859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2730938" y="20859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565038" y="208597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4" name="Google Shape;934;p40"/>
            <p:cNvCxnSpPr>
              <a:stCxn id="912" idx="4"/>
              <a:endCxn id="931" idx="0"/>
            </p:cNvCxnSpPr>
            <p:nvPr/>
          </p:nvCxnSpPr>
          <p:spPr>
            <a:xfrm flipH="1">
              <a:off x="2635150" y="1919175"/>
              <a:ext cx="4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0"/>
            <p:cNvCxnSpPr>
              <a:stCxn id="911" idx="4"/>
              <a:endCxn id="932" idx="0"/>
            </p:cNvCxnSpPr>
            <p:nvPr/>
          </p:nvCxnSpPr>
          <p:spPr>
            <a:xfrm flipH="1">
              <a:off x="2780900" y="1919175"/>
              <a:ext cx="66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0"/>
            <p:cNvCxnSpPr>
              <a:stCxn id="910" idx="4"/>
              <a:endCxn id="930" idx="0"/>
            </p:cNvCxnSpPr>
            <p:nvPr/>
          </p:nvCxnSpPr>
          <p:spPr>
            <a:xfrm flipH="1">
              <a:off x="2947725" y="1919175"/>
              <a:ext cx="1686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0"/>
            <p:cNvCxnSpPr>
              <a:stCxn id="910" idx="4"/>
              <a:endCxn id="922" idx="0"/>
            </p:cNvCxnSpPr>
            <p:nvPr/>
          </p:nvCxnSpPr>
          <p:spPr>
            <a:xfrm flipH="1">
              <a:off x="3114825" y="1919175"/>
              <a:ext cx="15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0"/>
            <p:cNvCxnSpPr>
              <a:stCxn id="909" idx="4"/>
              <a:endCxn id="928" idx="0"/>
            </p:cNvCxnSpPr>
            <p:nvPr/>
          </p:nvCxnSpPr>
          <p:spPr>
            <a:xfrm flipH="1">
              <a:off x="3281725" y="1919175"/>
              <a:ext cx="15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0"/>
            <p:cNvCxnSpPr>
              <a:stCxn id="909" idx="4"/>
              <a:endCxn id="926" idx="0"/>
            </p:cNvCxnSpPr>
            <p:nvPr/>
          </p:nvCxnSpPr>
          <p:spPr>
            <a:xfrm>
              <a:off x="3283225" y="1919175"/>
              <a:ext cx="1650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0"/>
            <p:cNvCxnSpPr>
              <a:stCxn id="927" idx="0"/>
              <a:endCxn id="906" idx="4"/>
            </p:cNvCxnSpPr>
            <p:nvPr/>
          </p:nvCxnSpPr>
          <p:spPr>
            <a:xfrm rot="10800000" flipH="1">
              <a:off x="3615163" y="1919175"/>
              <a:ext cx="1689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0"/>
            <p:cNvCxnSpPr>
              <a:stCxn id="906" idx="4"/>
              <a:endCxn id="929" idx="0"/>
            </p:cNvCxnSpPr>
            <p:nvPr/>
          </p:nvCxnSpPr>
          <p:spPr>
            <a:xfrm flipH="1">
              <a:off x="3782125" y="1919175"/>
              <a:ext cx="1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0"/>
            <p:cNvCxnSpPr>
              <a:stCxn id="906" idx="4"/>
              <a:endCxn id="925" idx="0"/>
            </p:cNvCxnSpPr>
            <p:nvPr/>
          </p:nvCxnSpPr>
          <p:spPr>
            <a:xfrm>
              <a:off x="3783925" y="1919175"/>
              <a:ext cx="1647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0"/>
            <p:cNvCxnSpPr>
              <a:stCxn id="886" idx="4"/>
              <a:endCxn id="923" idx="0"/>
            </p:cNvCxnSpPr>
            <p:nvPr/>
          </p:nvCxnSpPr>
          <p:spPr>
            <a:xfrm flipH="1">
              <a:off x="4115325" y="1919175"/>
              <a:ext cx="1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0"/>
            <p:cNvCxnSpPr>
              <a:stCxn id="924" idx="0"/>
              <a:endCxn id="887" idx="4"/>
            </p:cNvCxnSpPr>
            <p:nvPr/>
          </p:nvCxnSpPr>
          <p:spPr>
            <a:xfrm rot="10800000" flipH="1">
              <a:off x="4281788" y="1919175"/>
              <a:ext cx="1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0"/>
            <p:cNvCxnSpPr>
              <a:stCxn id="913" idx="4"/>
              <a:endCxn id="933" idx="0"/>
            </p:cNvCxnSpPr>
            <p:nvPr/>
          </p:nvCxnSpPr>
          <p:spPr>
            <a:xfrm flipH="1">
              <a:off x="4615125" y="1919175"/>
              <a:ext cx="1800" cy="1668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6" name="Google Shape;946;p40"/>
            <p:cNvSpPr/>
            <p:nvPr/>
          </p:nvSpPr>
          <p:spPr>
            <a:xfrm>
              <a:off x="4731650" y="208597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7" name="Google Shape;947;p40"/>
            <p:cNvCxnSpPr>
              <a:stCxn id="913" idx="5"/>
              <a:endCxn id="946" idx="0"/>
            </p:cNvCxnSpPr>
            <p:nvPr/>
          </p:nvCxnSpPr>
          <p:spPr>
            <a:xfrm>
              <a:off x="4652245" y="1904545"/>
              <a:ext cx="129300" cy="181500"/>
            </a:xfrm>
            <a:prstGeom prst="straightConnector1">
              <a:avLst/>
            </a:prstGeom>
            <a:noFill/>
            <a:ln w="9525" cap="flat" cmpd="sng">
              <a:solidFill>
                <a:srgbClr val="125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0"/>
            <p:cNvCxnSpPr/>
            <p:nvPr/>
          </p:nvCxnSpPr>
          <p:spPr>
            <a:xfrm>
              <a:off x="2597125" y="2376500"/>
              <a:ext cx="2205000" cy="0"/>
            </a:xfrm>
            <a:prstGeom prst="straightConnector1">
              <a:avLst/>
            </a:prstGeom>
            <a:noFill/>
            <a:ln w="28575" cap="flat" cmpd="sng">
              <a:solidFill>
                <a:srgbClr val="12588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9" name="Google Shape;949;p40"/>
            <p:cNvSpPr/>
            <p:nvPr/>
          </p:nvSpPr>
          <p:spPr>
            <a:xfrm>
              <a:off x="3073450" y="2547925"/>
              <a:ext cx="99900" cy="99900"/>
            </a:xfrm>
            <a:prstGeom prst="ellipse">
              <a:avLst/>
            </a:prstGeom>
            <a:solidFill>
              <a:srgbClr val="674E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4073950" y="254792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4240550" y="254792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907350" y="254792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3407100" y="254792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573925" y="254792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3240350" y="254792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3740750" y="254792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2593950" y="2547925"/>
              <a:ext cx="99900" cy="99900"/>
            </a:xfrm>
            <a:prstGeom prst="ellipse">
              <a:avLst/>
            </a:prstGeom>
            <a:solidFill>
              <a:srgbClr val="674E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2739650" y="2547925"/>
              <a:ext cx="99900" cy="999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573750" y="254792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740363" y="2547925"/>
              <a:ext cx="99900" cy="999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40"/>
          <p:cNvGrpSpPr/>
          <p:nvPr/>
        </p:nvGrpSpPr>
        <p:grpSpPr>
          <a:xfrm>
            <a:off x="2744463" y="3163311"/>
            <a:ext cx="4201423" cy="1770000"/>
            <a:chOff x="2990850" y="1601950"/>
            <a:chExt cx="4201423" cy="1770000"/>
          </a:xfrm>
        </p:grpSpPr>
        <p:sp>
          <p:nvSpPr>
            <p:cNvPr id="962" name="Google Shape;962;p40"/>
            <p:cNvSpPr/>
            <p:nvPr/>
          </p:nvSpPr>
          <p:spPr>
            <a:xfrm rot="-5400000">
              <a:off x="2970150" y="1626450"/>
              <a:ext cx="1765200" cy="1723800"/>
            </a:xfrm>
            <a:prstGeom prst="triangle">
              <a:avLst>
                <a:gd name="adj" fmla="val 50000"/>
              </a:avLst>
            </a:prstGeom>
            <a:solidFill>
              <a:srgbClr val="F40000">
                <a:alpha val="4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4714873" y="1601950"/>
              <a:ext cx="2477400" cy="1770000"/>
            </a:xfrm>
            <a:prstGeom prst="rect">
              <a:avLst/>
            </a:prstGeom>
            <a:solidFill>
              <a:srgbClr val="F40000">
                <a:alpha val="4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40"/>
          <p:cNvSpPr txBox="1"/>
          <p:nvPr/>
        </p:nvSpPr>
        <p:spPr>
          <a:xfrm>
            <a:off x="1620425" y="5392175"/>
            <a:ext cx="819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Oswald"/>
                <a:ea typeface="Oswald"/>
                <a:cs typeface="Oswald"/>
                <a:sym typeface="Oswald"/>
              </a:rPr>
              <a:t>68/100</a:t>
            </a:r>
            <a:endParaRPr sz="1400" b="1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65" name="Google Shape;965;p40"/>
          <p:cNvGrpSpPr/>
          <p:nvPr/>
        </p:nvGrpSpPr>
        <p:grpSpPr>
          <a:xfrm>
            <a:off x="3052700" y="2398675"/>
            <a:ext cx="5817588" cy="837703"/>
            <a:chOff x="3225950" y="1125725"/>
            <a:chExt cx="5817588" cy="837703"/>
          </a:xfrm>
        </p:grpSpPr>
        <p:grpSp>
          <p:nvGrpSpPr>
            <p:cNvPr id="966" name="Google Shape;966;p40"/>
            <p:cNvGrpSpPr/>
            <p:nvPr/>
          </p:nvGrpSpPr>
          <p:grpSpPr>
            <a:xfrm>
              <a:off x="3225950" y="1125725"/>
              <a:ext cx="4998300" cy="837703"/>
              <a:chOff x="3543175" y="2036538"/>
              <a:chExt cx="4998300" cy="837703"/>
            </a:xfrm>
          </p:grpSpPr>
          <p:sp>
            <p:nvSpPr>
              <p:cNvPr id="967" name="Google Shape;967;p40"/>
              <p:cNvSpPr/>
              <p:nvPr/>
            </p:nvSpPr>
            <p:spPr>
              <a:xfrm>
                <a:off x="4550025" y="2390041"/>
                <a:ext cx="484200" cy="484200"/>
              </a:xfrm>
              <a:prstGeom prst="ellipse">
                <a:avLst/>
              </a:prstGeom>
              <a:solidFill>
                <a:srgbClr val="CFE2F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968" name="Google Shape;968;p40"/>
              <p:cNvCxnSpPr>
                <a:endCxn id="967" idx="2"/>
              </p:cNvCxnSpPr>
              <p:nvPr/>
            </p:nvCxnSpPr>
            <p:spPr>
              <a:xfrm>
                <a:off x="3819825" y="2632141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9" name="Google Shape;969;p40"/>
              <p:cNvCxnSpPr>
                <a:stCxn id="967" idx="6"/>
                <a:endCxn id="970" idx="2"/>
              </p:cNvCxnSpPr>
              <p:nvPr/>
            </p:nvCxnSpPr>
            <p:spPr>
              <a:xfrm>
                <a:off x="5034225" y="2632141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1" name="Google Shape;971;p40"/>
              <p:cNvSpPr txBox="1"/>
              <p:nvPr/>
            </p:nvSpPr>
            <p:spPr>
              <a:xfrm>
                <a:off x="3543175" y="20365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216925" y="2390028"/>
                <a:ext cx="484200" cy="4842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973" name="Google Shape;973;p40"/>
              <p:cNvCxnSpPr>
                <a:endCxn id="972" idx="2"/>
              </p:cNvCxnSpPr>
              <p:nvPr/>
            </p:nvCxnSpPr>
            <p:spPr>
              <a:xfrm>
                <a:off x="5486725" y="2632128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4" name="Google Shape;974;p40"/>
              <p:cNvSpPr/>
              <p:nvPr/>
            </p:nvSpPr>
            <p:spPr>
              <a:xfrm>
                <a:off x="7050425" y="2390041"/>
                <a:ext cx="484200" cy="4842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975" name="Google Shape;975;p40"/>
              <p:cNvCxnSpPr>
                <a:stCxn id="972" idx="6"/>
                <a:endCxn id="974" idx="2"/>
              </p:cNvCxnSpPr>
              <p:nvPr/>
            </p:nvCxnSpPr>
            <p:spPr>
              <a:xfrm>
                <a:off x="6701125" y="2632128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76" name="Google Shape;976;p40"/>
              <p:cNvCxnSpPr>
                <a:endCxn id="977" idx="2"/>
              </p:cNvCxnSpPr>
              <p:nvPr/>
            </p:nvCxnSpPr>
            <p:spPr>
              <a:xfrm>
                <a:off x="7534675" y="2632141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8" name="Google Shape;978;p40"/>
              <p:cNvSpPr txBox="1"/>
              <p:nvPr/>
            </p:nvSpPr>
            <p:spPr>
              <a:xfrm>
                <a:off x="4376625" y="2036563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979" name="Google Shape;979;p40"/>
              <p:cNvSpPr txBox="1"/>
              <p:nvPr/>
            </p:nvSpPr>
            <p:spPr>
              <a:xfrm>
                <a:off x="5210075" y="2036563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4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980" name="Google Shape;980;p40"/>
              <p:cNvSpPr txBox="1"/>
              <p:nvPr/>
            </p:nvSpPr>
            <p:spPr>
              <a:xfrm>
                <a:off x="6042450" y="2036538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4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981" name="Google Shape;981;p40"/>
              <p:cNvSpPr txBox="1"/>
              <p:nvPr/>
            </p:nvSpPr>
            <p:spPr>
              <a:xfrm>
                <a:off x="6877000" y="20365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8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982" name="Google Shape;982;p40"/>
              <p:cNvSpPr txBox="1"/>
              <p:nvPr/>
            </p:nvSpPr>
            <p:spPr>
              <a:xfrm>
                <a:off x="7710475" y="20365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12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3716575" y="2390041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5383475" y="2390041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7883875" y="2390041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</p:grpSp>
        <p:sp>
          <p:nvSpPr>
            <p:cNvPr id="984" name="Google Shape;984;p40"/>
            <p:cNvSpPr txBox="1"/>
            <p:nvPr/>
          </p:nvSpPr>
          <p:spPr>
            <a:xfrm>
              <a:off x="8224238" y="1524025"/>
              <a:ext cx="819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latin typeface="Oswald"/>
                  <a:ea typeface="Oswald"/>
                  <a:cs typeface="Oswald"/>
                  <a:sym typeface="Oswald"/>
                </a:rPr>
                <a:t>89/100</a:t>
              </a:r>
              <a:endParaRPr sz="1400" b="1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85" name="Google Shape;985;p40"/>
          <p:cNvGrpSpPr/>
          <p:nvPr/>
        </p:nvGrpSpPr>
        <p:grpSpPr>
          <a:xfrm>
            <a:off x="3052700" y="3569638"/>
            <a:ext cx="5817588" cy="837703"/>
            <a:chOff x="3225950" y="2068088"/>
            <a:chExt cx="5817588" cy="837703"/>
          </a:xfrm>
        </p:grpSpPr>
        <p:grpSp>
          <p:nvGrpSpPr>
            <p:cNvPr id="986" name="Google Shape;986;p40"/>
            <p:cNvGrpSpPr/>
            <p:nvPr/>
          </p:nvGrpSpPr>
          <p:grpSpPr>
            <a:xfrm>
              <a:off x="3225950" y="2068088"/>
              <a:ext cx="4998300" cy="837703"/>
              <a:chOff x="3543175" y="2036538"/>
              <a:chExt cx="4998300" cy="837703"/>
            </a:xfrm>
          </p:grpSpPr>
          <p:sp>
            <p:nvSpPr>
              <p:cNvPr id="987" name="Google Shape;987;p40"/>
              <p:cNvSpPr/>
              <p:nvPr/>
            </p:nvSpPr>
            <p:spPr>
              <a:xfrm>
                <a:off x="4550025" y="2390041"/>
                <a:ext cx="484200" cy="484200"/>
              </a:xfrm>
              <a:prstGeom prst="ellipse">
                <a:avLst/>
              </a:prstGeom>
              <a:solidFill>
                <a:srgbClr val="CFE2F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988" name="Google Shape;988;p40"/>
              <p:cNvCxnSpPr>
                <a:endCxn id="987" idx="2"/>
              </p:cNvCxnSpPr>
              <p:nvPr/>
            </p:nvCxnSpPr>
            <p:spPr>
              <a:xfrm>
                <a:off x="3819825" y="2632141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89" name="Google Shape;989;p40"/>
              <p:cNvCxnSpPr>
                <a:stCxn id="987" idx="6"/>
                <a:endCxn id="990" idx="2"/>
              </p:cNvCxnSpPr>
              <p:nvPr/>
            </p:nvCxnSpPr>
            <p:spPr>
              <a:xfrm>
                <a:off x="5034225" y="2632141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1" name="Google Shape;991;p40"/>
              <p:cNvSpPr txBox="1"/>
              <p:nvPr/>
            </p:nvSpPr>
            <p:spPr>
              <a:xfrm>
                <a:off x="3543175" y="20365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216925" y="2390028"/>
                <a:ext cx="484200" cy="4842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993" name="Google Shape;993;p40"/>
              <p:cNvCxnSpPr>
                <a:endCxn id="992" idx="2"/>
              </p:cNvCxnSpPr>
              <p:nvPr/>
            </p:nvCxnSpPr>
            <p:spPr>
              <a:xfrm>
                <a:off x="5486725" y="2632128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4" name="Google Shape;994;p40"/>
              <p:cNvSpPr/>
              <p:nvPr/>
            </p:nvSpPr>
            <p:spPr>
              <a:xfrm>
                <a:off x="7050425" y="2390041"/>
                <a:ext cx="484200" cy="4842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995" name="Google Shape;995;p40"/>
              <p:cNvCxnSpPr>
                <a:stCxn id="992" idx="6"/>
                <a:endCxn id="994" idx="2"/>
              </p:cNvCxnSpPr>
              <p:nvPr/>
            </p:nvCxnSpPr>
            <p:spPr>
              <a:xfrm>
                <a:off x="6701125" y="2632128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96" name="Google Shape;996;p40"/>
              <p:cNvCxnSpPr>
                <a:endCxn id="997" idx="2"/>
              </p:cNvCxnSpPr>
              <p:nvPr/>
            </p:nvCxnSpPr>
            <p:spPr>
              <a:xfrm>
                <a:off x="7534675" y="2632141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8" name="Google Shape;998;p40"/>
              <p:cNvSpPr txBox="1"/>
              <p:nvPr/>
            </p:nvSpPr>
            <p:spPr>
              <a:xfrm>
                <a:off x="4376625" y="2036563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2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999" name="Google Shape;999;p40"/>
              <p:cNvSpPr txBox="1"/>
              <p:nvPr/>
            </p:nvSpPr>
            <p:spPr>
              <a:xfrm>
                <a:off x="5210075" y="2036563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4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00" name="Google Shape;1000;p40"/>
              <p:cNvSpPr txBox="1"/>
              <p:nvPr/>
            </p:nvSpPr>
            <p:spPr>
              <a:xfrm>
                <a:off x="6042450" y="2036538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6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01" name="Google Shape;1001;p40"/>
              <p:cNvSpPr txBox="1"/>
              <p:nvPr/>
            </p:nvSpPr>
            <p:spPr>
              <a:xfrm>
                <a:off x="6877000" y="20365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8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02" name="Google Shape;1002;p40"/>
              <p:cNvSpPr txBox="1"/>
              <p:nvPr/>
            </p:nvSpPr>
            <p:spPr>
              <a:xfrm>
                <a:off x="7710475" y="20365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3716575" y="2390041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5383475" y="2390041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7883875" y="2390041"/>
                <a:ext cx="484200" cy="4842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</p:grpSp>
        <p:sp>
          <p:nvSpPr>
            <p:cNvPr id="1004" name="Google Shape;1004;p40"/>
            <p:cNvSpPr txBox="1"/>
            <p:nvPr/>
          </p:nvSpPr>
          <p:spPr>
            <a:xfrm>
              <a:off x="8224238" y="2511725"/>
              <a:ext cx="819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latin typeface="Oswald"/>
                  <a:ea typeface="Oswald"/>
                  <a:cs typeface="Oswald"/>
                  <a:sym typeface="Oswald"/>
                </a:rPr>
                <a:t>92/100</a:t>
              </a:r>
              <a:endParaRPr sz="1400" b="1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3040500" y="4687213"/>
            <a:ext cx="5842012" cy="1193963"/>
            <a:chOff x="3213750" y="2957063"/>
            <a:chExt cx="5842012" cy="1193963"/>
          </a:xfrm>
        </p:grpSpPr>
        <p:grpSp>
          <p:nvGrpSpPr>
            <p:cNvPr id="1006" name="Google Shape;1006;p40"/>
            <p:cNvGrpSpPr/>
            <p:nvPr/>
          </p:nvGrpSpPr>
          <p:grpSpPr>
            <a:xfrm>
              <a:off x="3213750" y="2957063"/>
              <a:ext cx="5842012" cy="837703"/>
              <a:chOff x="1878800" y="3002938"/>
              <a:chExt cx="5842012" cy="837703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2885650" y="3356441"/>
                <a:ext cx="484200" cy="484200"/>
              </a:xfrm>
              <a:prstGeom prst="ellipse">
                <a:avLst/>
              </a:prstGeom>
              <a:solidFill>
                <a:srgbClr val="CFE2F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1008" name="Google Shape;1008;p40"/>
              <p:cNvCxnSpPr>
                <a:endCxn id="1007" idx="2"/>
              </p:cNvCxnSpPr>
              <p:nvPr/>
            </p:nvCxnSpPr>
            <p:spPr>
              <a:xfrm>
                <a:off x="2155450" y="3598541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9" name="Google Shape;1009;p40"/>
              <p:cNvCxnSpPr>
                <a:stCxn id="1007" idx="6"/>
                <a:endCxn id="1010" idx="2"/>
              </p:cNvCxnSpPr>
              <p:nvPr/>
            </p:nvCxnSpPr>
            <p:spPr>
              <a:xfrm>
                <a:off x="3369850" y="3598541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1" name="Google Shape;1011;p40"/>
              <p:cNvSpPr txBox="1"/>
              <p:nvPr/>
            </p:nvSpPr>
            <p:spPr>
              <a:xfrm>
                <a:off x="1878800" y="30029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5386000" y="3356428"/>
                <a:ext cx="484200" cy="4842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1013" name="Google Shape;1013;p40"/>
              <p:cNvCxnSpPr>
                <a:endCxn id="1012" idx="2"/>
              </p:cNvCxnSpPr>
              <p:nvPr/>
            </p:nvCxnSpPr>
            <p:spPr>
              <a:xfrm>
                <a:off x="4655800" y="3598528"/>
                <a:ext cx="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4" name="Google Shape;1014;p40"/>
              <p:cNvSpPr/>
              <p:nvPr/>
            </p:nvSpPr>
            <p:spPr>
              <a:xfrm>
                <a:off x="6219450" y="3356441"/>
                <a:ext cx="484200" cy="4842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E</a:t>
                </a:r>
                <a:endParaRPr sz="1400" b="1"/>
              </a:p>
            </p:txBody>
          </p:sp>
          <p:cxnSp>
            <p:nvCxnSpPr>
              <p:cNvPr id="1015" name="Google Shape;1015;p40"/>
              <p:cNvCxnSpPr>
                <a:stCxn id="1012" idx="6"/>
                <a:endCxn id="1014" idx="2"/>
              </p:cNvCxnSpPr>
              <p:nvPr/>
            </p:nvCxnSpPr>
            <p:spPr>
              <a:xfrm>
                <a:off x="5870200" y="3598528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16" name="Google Shape;1016;p40"/>
              <p:cNvCxnSpPr>
                <a:endCxn id="1017" idx="2"/>
              </p:cNvCxnSpPr>
              <p:nvPr/>
            </p:nvCxnSpPr>
            <p:spPr>
              <a:xfrm>
                <a:off x="6703700" y="3598541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8" name="Google Shape;1018;p40"/>
              <p:cNvSpPr txBox="1"/>
              <p:nvPr/>
            </p:nvSpPr>
            <p:spPr>
              <a:xfrm>
                <a:off x="2712250" y="3002963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19" name="Google Shape;1019;p40"/>
              <p:cNvSpPr txBox="1"/>
              <p:nvPr/>
            </p:nvSpPr>
            <p:spPr>
              <a:xfrm>
                <a:off x="4389412" y="3002963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3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20" name="Google Shape;1020;p40"/>
              <p:cNvSpPr txBox="1"/>
              <p:nvPr/>
            </p:nvSpPr>
            <p:spPr>
              <a:xfrm>
                <a:off x="5221787" y="3002938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5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21" name="Google Shape;1021;p40"/>
              <p:cNvSpPr txBox="1"/>
              <p:nvPr/>
            </p:nvSpPr>
            <p:spPr>
              <a:xfrm>
                <a:off x="6056337" y="30029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8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22" name="Google Shape;1022;p40"/>
              <p:cNvSpPr txBox="1"/>
              <p:nvPr/>
            </p:nvSpPr>
            <p:spPr>
              <a:xfrm>
                <a:off x="6889812" y="3002950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12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2052200" y="3356441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4552550" y="3356441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7052900" y="3356441"/>
                <a:ext cx="484200" cy="484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C</a:t>
                </a:r>
                <a:endParaRPr sz="1400" b="1"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3719100" y="3356441"/>
                <a:ext cx="484200" cy="484200"/>
              </a:xfrm>
              <a:prstGeom prst="ellipse">
                <a:avLst/>
              </a:prstGeom>
              <a:solidFill>
                <a:srgbClr val="B4A7D6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/>
                  <a:t>LI</a:t>
                </a:r>
                <a:endParaRPr sz="1400" b="1"/>
              </a:p>
            </p:txBody>
          </p:sp>
          <p:cxnSp>
            <p:nvCxnSpPr>
              <p:cNvPr id="1025" name="Google Shape;1025;p40"/>
              <p:cNvCxnSpPr>
                <a:stCxn id="1010" idx="6"/>
                <a:endCxn id="1024" idx="2"/>
              </p:cNvCxnSpPr>
              <p:nvPr/>
            </p:nvCxnSpPr>
            <p:spPr>
              <a:xfrm>
                <a:off x="4203300" y="3598541"/>
                <a:ext cx="349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26" name="Google Shape;1026;p40"/>
              <p:cNvSpPr txBox="1"/>
              <p:nvPr/>
            </p:nvSpPr>
            <p:spPr>
              <a:xfrm>
                <a:off x="3545700" y="3002963"/>
                <a:ext cx="831000" cy="3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990000"/>
                    </a:solidFill>
                  </a:rPr>
                  <a:t>Day 1</a:t>
                </a:r>
                <a:endParaRPr sz="1400" b="1">
                  <a:solidFill>
                    <a:srgbClr val="990000"/>
                  </a:solidFill>
                </a:endParaRPr>
              </a:p>
            </p:txBody>
          </p:sp>
        </p:grpSp>
        <p:sp>
          <p:nvSpPr>
            <p:cNvPr id="1027" name="Google Shape;1027;p40"/>
            <p:cNvSpPr txBox="1"/>
            <p:nvPr/>
          </p:nvSpPr>
          <p:spPr>
            <a:xfrm>
              <a:off x="8224238" y="3897225"/>
              <a:ext cx="819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latin typeface="Oswald"/>
                  <a:ea typeface="Oswald"/>
                  <a:cs typeface="Oswald"/>
                  <a:sym typeface="Oswald"/>
                </a:rPr>
                <a:t>88/100</a:t>
              </a:r>
              <a:endParaRPr sz="1400" b="1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28" name="Google Shape;1028;p40"/>
          <p:cNvSpPr/>
          <p:nvPr/>
        </p:nvSpPr>
        <p:spPr>
          <a:xfrm>
            <a:off x="3210912" y="2748763"/>
            <a:ext cx="3071100" cy="499800"/>
          </a:xfrm>
          <a:prstGeom prst="roundRect">
            <a:avLst>
              <a:gd name="adj" fmla="val 16667"/>
            </a:avLst>
          </a:prstGeom>
          <a:solidFill>
            <a:srgbClr val="FFFBC0">
              <a:alpha val="77690"/>
            </a:srgbClr>
          </a:solidFill>
          <a:ln w="28575" cap="flat" cmpd="sng">
            <a:solidFill>
              <a:srgbClr val="12588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Double Taps</a:t>
            </a:r>
            <a:endParaRPr sz="1400" b="1"/>
          </a:p>
        </p:txBody>
      </p:sp>
      <p:sp>
        <p:nvSpPr>
          <p:cNvPr id="1029" name="Google Shape;1029;p40"/>
          <p:cNvSpPr/>
          <p:nvPr/>
        </p:nvSpPr>
        <p:spPr>
          <a:xfrm>
            <a:off x="7087311" y="3922076"/>
            <a:ext cx="1052400" cy="499800"/>
          </a:xfrm>
          <a:prstGeom prst="roundRect">
            <a:avLst>
              <a:gd name="adj" fmla="val 16667"/>
            </a:avLst>
          </a:prstGeom>
          <a:solidFill>
            <a:srgbClr val="FFFBC0">
              <a:alpha val="77690"/>
            </a:srgbClr>
          </a:solidFill>
          <a:ln w="28575" cap="flat" cmpd="sng">
            <a:solidFill>
              <a:srgbClr val="12588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Channel Changes</a:t>
            </a:r>
            <a:endParaRPr sz="1400" b="1"/>
          </a:p>
        </p:txBody>
      </p:sp>
      <p:sp>
        <p:nvSpPr>
          <p:cNvPr id="1030" name="Google Shape;1030;p40"/>
          <p:cNvSpPr/>
          <p:nvPr/>
        </p:nvSpPr>
        <p:spPr>
          <a:xfrm>
            <a:off x="3195283" y="5034236"/>
            <a:ext cx="2222700" cy="499800"/>
          </a:xfrm>
          <a:prstGeom prst="roundRect">
            <a:avLst>
              <a:gd name="adj" fmla="val 16667"/>
            </a:avLst>
          </a:prstGeom>
          <a:solidFill>
            <a:srgbClr val="FFFBC0">
              <a:alpha val="77690"/>
            </a:srgbClr>
          </a:solidFill>
          <a:ln w="28575" cap="flat" cmpd="sng">
            <a:solidFill>
              <a:srgbClr val="12588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Social Triple-Tap</a:t>
            </a:r>
            <a:endParaRPr sz="1400" b="1"/>
          </a:p>
        </p:txBody>
      </p:sp>
      <p:sp>
        <p:nvSpPr>
          <p:cNvPr id="1031" name="Google Shape;1031;p40"/>
          <p:cNvSpPr/>
          <p:nvPr/>
        </p:nvSpPr>
        <p:spPr>
          <a:xfrm>
            <a:off x="3210912" y="2484213"/>
            <a:ext cx="4821300" cy="253800"/>
          </a:xfrm>
          <a:prstGeom prst="roundRect">
            <a:avLst>
              <a:gd name="adj" fmla="val 16667"/>
            </a:avLst>
          </a:prstGeom>
          <a:solidFill>
            <a:srgbClr val="FFFBC0">
              <a:alpha val="77690"/>
            </a:srgbClr>
          </a:solidFill>
          <a:ln w="28575" cap="flat" cmpd="sng">
            <a:solidFill>
              <a:srgbClr val="12588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Pacing</a:t>
            </a:r>
            <a:endParaRPr sz="1400" b="1"/>
          </a:p>
        </p:txBody>
      </p:sp>
      <p:sp>
        <p:nvSpPr>
          <p:cNvPr id="1032" name="Google Shape;1032;p40"/>
          <p:cNvSpPr/>
          <p:nvPr/>
        </p:nvSpPr>
        <p:spPr>
          <a:xfrm>
            <a:off x="3222036" y="3657538"/>
            <a:ext cx="4917600" cy="253800"/>
          </a:xfrm>
          <a:prstGeom prst="roundRect">
            <a:avLst>
              <a:gd name="adj" fmla="val 16667"/>
            </a:avLst>
          </a:prstGeom>
          <a:solidFill>
            <a:srgbClr val="FFFBC0">
              <a:alpha val="77690"/>
            </a:srgbClr>
          </a:solidFill>
          <a:ln w="28575" cap="flat" cmpd="sng">
            <a:solidFill>
              <a:srgbClr val="12588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Pacing</a:t>
            </a:r>
            <a:endParaRPr sz="1400" b="1"/>
          </a:p>
        </p:txBody>
      </p:sp>
      <p:sp>
        <p:nvSpPr>
          <p:cNvPr id="1033" name="Google Shape;1033;p40"/>
          <p:cNvSpPr/>
          <p:nvPr/>
        </p:nvSpPr>
        <p:spPr>
          <a:xfrm>
            <a:off x="3200174" y="4763701"/>
            <a:ext cx="5626800" cy="253800"/>
          </a:xfrm>
          <a:prstGeom prst="roundRect">
            <a:avLst>
              <a:gd name="adj" fmla="val 16667"/>
            </a:avLst>
          </a:prstGeom>
          <a:solidFill>
            <a:srgbClr val="FFFBC0">
              <a:alpha val="77690"/>
            </a:srgbClr>
          </a:solidFill>
          <a:ln w="28575" cap="flat" cmpd="sng">
            <a:solidFill>
              <a:srgbClr val="12588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Pacing</a:t>
            </a:r>
            <a:endParaRPr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7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B9770-DEFD-B746-9565-1BD242DAE0A7}"/>
              </a:ext>
            </a:extLst>
          </p:cNvPr>
          <p:cNvSpPr txBox="1"/>
          <p:nvPr/>
        </p:nvSpPr>
        <p:spPr>
          <a:xfrm>
            <a:off x="3787170" y="4104861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843565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taste</a:t>
            </a:r>
          </a:p>
        </p:txBody>
      </p:sp>
    </p:spTree>
    <p:extLst>
      <p:ext uri="{BB962C8B-B14F-4D97-AF65-F5344CB8AC3E}">
        <p14:creationId xmlns:p14="http://schemas.microsoft.com/office/powerpoint/2010/main" val="3741681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8F681-DC66-3440-A2DC-DE88F75D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0" y="3214517"/>
            <a:ext cx="1693794" cy="149345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FF1E0-2A61-A743-A3EC-1E9DCC9D5DF4}"/>
              </a:ext>
            </a:extLst>
          </p:cNvPr>
          <p:cNvGrpSpPr/>
          <p:nvPr/>
        </p:nvGrpSpPr>
        <p:grpSpPr>
          <a:xfrm>
            <a:off x="3801088" y="3253255"/>
            <a:ext cx="1581580" cy="1558374"/>
            <a:chOff x="3656817" y="2721914"/>
            <a:chExt cx="1581580" cy="15583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9BB2B-EA02-EE4E-A5D8-1D801A39DD06}"/>
                </a:ext>
              </a:extLst>
            </p:cNvPr>
            <p:cNvSpPr/>
            <p:nvPr/>
          </p:nvSpPr>
          <p:spPr>
            <a:xfrm>
              <a:off x="4447607" y="3244334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 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F956D6-B51B-2947-947D-B95F2C6E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7914" y="2721914"/>
              <a:ext cx="1239386" cy="14141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AE80F4-02C4-C544-A108-402DEC7E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6817" y="3991882"/>
              <a:ext cx="1581580" cy="28840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16E466-D435-0B4E-BAF9-7937D82EF3B9}"/>
              </a:ext>
            </a:extLst>
          </p:cNvPr>
          <p:cNvGrpSpPr/>
          <p:nvPr/>
        </p:nvGrpSpPr>
        <p:grpSpPr>
          <a:xfrm>
            <a:off x="6706675" y="1963225"/>
            <a:ext cx="1309581" cy="1883740"/>
            <a:chOff x="6649077" y="2721914"/>
            <a:chExt cx="1309581" cy="18837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AC0C65-5F3D-474B-8519-D71B53E1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688" y="2721914"/>
              <a:ext cx="1302969" cy="13166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0B1D4F-86B9-D048-97EF-DDEE3351E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9077" y="4012103"/>
              <a:ext cx="1309581" cy="593551"/>
            </a:xfrm>
            <a:prstGeom prst="rect">
              <a:avLst/>
            </a:prstGeom>
          </p:spPr>
        </p:pic>
      </p:grp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9788962F-122E-4C46-9C0C-181A363C351C}"/>
              </a:ext>
            </a:extLst>
          </p:cNvPr>
          <p:cNvSpPr/>
          <p:nvPr/>
        </p:nvSpPr>
        <p:spPr>
          <a:xfrm>
            <a:off x="1056829" y="2033311"/>
            <a:ext cx="1192695" cy="87178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CDD25027-6080-8F49-BA2D-2026C722BB63}"/>
              </a:ext>
            </a:extLst>
          </p:cNvPr>
          <p:cNvSpPr/>
          <p:nvPr/>
        </p:nvSpPr>
        <p:spPr>
          <a:xfrm>
            <a:off x="1056829" y="5004731"/>
            <a:ext cx="1158320" cy="1540566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38F62-2B51-B348-9390-616CCA301D96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1653177" y="2905095"/>
            <a:ext cx="0" cy="52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A4D447-BDE6-5D48-BEBC-38F5FACBE4FE}"/>
              </a:ext>
            </a:extLst>
          </p:cNvPr>
          <p:cNvSpPr txBox="1"/>
          <p:nvPr/>
        </p:nvSpPr>
        <p:spPr>
          <a:xfrm>
            <a:off x="1670364" y="2917756"/>
            <a:ext cx="75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Ingest</a:t>
            </a:r>
          </a:p>
        </p:txBody>
      </p:sp>
      <p:pic>
        <p:nvPicPr>
          <p:cNvPr id="73742" name="Picture 14" descr="Amazon Athena - Sisense">
            <a:extLst>
              <a:ext uri="{FF2B5EF4-FFF2-40B4-BE49-F238E27FC236}">
                <a16:creationId xmlns:a16="http://schemas.microsoft.com/office/drawing/2014/main" id="{5CF42074-CE82-3A4B-9053-A350E72A8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42" y="5442052"/>
            <a:ext cx="929309" cy="91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23D23-7FDE-9740-B6C3-BAD0AEBD2C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727446" y="5787407"/>
            <a:ext cx="1266542" cy="16831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A0190D-660C-BD44-B424-EF6D92930B72}"/>
              </a:ext>
            </a:extLst>
          </p:cNvPr>
          <p:cNvCxnSpPr>
            <a:cxnSpLocks/>
          </p:cNvCxnSpPr>
          <p:nvPr/>
        </p:nvCxnSpPr>
        <p:spPr>
          <a:xfrm>
            <a:off x="1635989" y="4606337"/>
            <a:ext cx="0" cy="52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50BD72-DF41-F443-99BC-3A02977405B7}"/>
              </a:ext>
            </a:extLst>
          </p:cNvPr>
          <p:cNvSpPr txBox="1"/>
          <p:nvPr/>
        </p:nvSpPr>
        <p:spPr>
          <a:xfrm>
            <a:off x="1653176" y="4615707"/>
            <a:ext cx="75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9D1EA2-755B-D54E-AAC7-31B85B94F89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500074" y="3960341"/>
            <a:ext cx="1472111" cy="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D6E72A-047B-C349-881A-A290376F6FA9}"/>
              </a:ext>
            </a:extLst>
          </p:cNvPr>
          <p:cNvSpPr txBox="1"/>
          <p:nvPr/>
        </p:nvSpPr>
        <p:spPr>
          <a:xfrm>
            <a:off x="2678997" y="3586037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Manipulate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79AEE-7EEB-904D-8F96-E5C7E0662E85}"/>
              </a:ext>
            </a:extLst>
          </p:cNvPr>
          <p:cNvSpPr txBox="1"/>
          <p:nvPr/>
        </p:nvSpPr>
        <p:spPr>
          <a:xfrm>
            <a:off x="5731565" y="2272550"/>
            <a:ext cx="71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1239E0-B5ED-1F42-8734-CD328C848A3D}"/>
              </a:ext>
            </a:extLst>
          </p:cNvPr>
          <p:cNvGrpSpPr/>
          <p:nvPr/>
        </p:nvGrpSpPr>
        <p:grpSpPr>
          <a:xfrm>
            <a:off x="6624048" y="4786179"/>
            <a:ext cx="1550707" cy="1365074"/>
            <a:chOff x="6105143" y="4676643"/>
            <a:chExt cx="1805056" cy="158897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752D511-29AF-9A48-B2BC-4E2F4135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7300" y="4676643"/>
              <a:ext cx="1257300" cy="12192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A497B7-2136-B146-9D51-51E15749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05143" y="5869545"/>
              <a:ext cx="1805056" cy="396073"/>
            </a:xfrm>
            <a:prstGeom prst="rect">
              <a:avLst/>
            </a:prstGeom>
          </p:spPr>
        </p:pic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B30C338-B796-5342-8F44-C92E6672FAA5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211571" y="2621567"/>
            <a:ext cx="1501715" cy="1338774"/>
          </a:xfrm>
          <a:prstGeom prst="bentConnector3">
            <a:avLst>
              <a:gd name="adj1" fmla="val 2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C40A99-FB31-A142-8979-7405A573F8D5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7361466" y="3846965"/>
            <a:ext cx="2094" cy="93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ECC491A-DED3-CD4E-8E44-2D374E430360}"/>
              </a:ext>
            </a:extLst>
          </p:cNvPr>
          <p:cNvSpPr txBox="1"/>
          <p:nvPr/>
        </p:nvSpPr>
        <p:spPr>
          <a:xfrm>
            <a:off x="7337190" y="3989644"/>
            <a:ext cx="1000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Expose,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138783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i="1"/>
              <a:t>Decision problem</a:t>
            </a:r>
            <a:r>
              <a:rPr lang="en-US" sz="2400"/>
              <a:t>: how to optimize behavior to maximize reward?</a:t>
            </a:r>
            <a:endParaRPr lang="en-US"/>
          </a:p>
          <a:p>
            <a:pPr marL="472440" lvl="1" indent="-229235">
              <a:buFont typeface="Wingdings" panose="05020102010507070707" pitchFamily="18" charset="2"/>
              <a:buChar char="Ø"/>
            </a:pPr>
            <a:r>
              <a:rPr lang="en-US" sz="2400"/>
              <a:t>Choose the action that has the best expected outcome</a:t>
            </a:r>
          </a:p>
        </p:txBody>
      </p:sp>
      <p:sp>
        <p:nvSpPr>
          <p:cNvPr id="21" name="Cloud 20"/>
          <p:cNvSpPr/>
          <p:nvPr/>
        </p:nvSpPr>
        <p:spPr>
          <a:xfrm>
            <a:off x="5029200" y="3733800"/>
            <a:ext cx="2362200" cy="1371600"/>
          </a:xfrm>
          <a:prstGeom prst="cloud">
            <a:avLst/>
          </a:prstGeom>
          <a:solidFill>
            <a:srgbClr val="FF9300"/>
          </a:solidFill>
          <a:ln>
            <a:solidFill>
              <a:srgbClr val="C672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Preferences</a:t>
            </a:r>
          </a:p>
        </p:txBody>
      </p:sp>
      <p:cxnSp>
        <p:nvCxnSpPr>
          <p:cNvPr id="22" name="Curved Connector 21"/>
          <p:cNvCxnSpPr>
            <a:stCxn id="22" idx="6"/>
            <a:endCxn id="23" idx="2"/>
          </p:cNvCxnSpPr>
          <p:nvPr/>
        </p:nvCxnSpPr>
        <p:spPr>
          <a:xfrm flipV="1">
            <a:off x="2705100" y="4419600"/>
            <a:ext cx="2331427" cy="22911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700" y="40219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cxnSp>
        <p:nvCxnSpPr>
          <p:cNvPr id="25" name="Curved Connector 24"/>
          <p:cNvCxnSpPr>
            <a:stCxn id="23" idx="1"/>
            <a:endCxn id="22" idx="4"/>
          </p:cNvCxnSpPr>
          <p:nvPr/>
        </p:nvCxnSpPr>
        <p:spPr>
          <a:xfrm rot="5400000" flipH="1">
            <a:off x="4126985" y="3020626"/>
            <a:ext cx="89929" cy="4076700"/>
          </a:xfrm>
          <a:prstGeom prst="curvedConnector3">
            <a:avLst>
              <a:gd name="adj1" fmla="val -255824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97186" y="5374551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030A0"/>
                </a:solidFill>
              </a:rPr>
              <a:t>Reward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0467" y="508630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9300"/>
                </a:solidFill>
              </a:rPr>
              <a:t>R(a)</a:t>
            </a:r>
          </a:p>
        </p:txBody>
      </p:sp>
      <p:sp>
        <p:nvSpPr>
          <p:cNvPr id="20" name="Oval 19"/>
          <p:cNvSpPr/>
          <p:nvPr/>
        </p:nvSpPr>
        <p:spPr>
          <a:xfrm>
            <a:off x="1562100" y="3871011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6233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/>
              <a:t>Rewards may be based on more than just the action, but also the </a:t>
            </a:r>
            <a:r>
              <a:rPr lang="en-US" i="1"/>
              <a:t>physical state</a:t>
            </a:r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5105400" y="4695517"/>
            <a:ext cx="2362200" cy="1371600"/>
          </a:xfrm>
          <a:prstGeom prst="cloud">
            <a:avLst/>
          </a:prstGeom>
          <a:solidFill>
            <a:srgbClr val="FF9300"/>
          </a:solidFill>
          <a:ln>
            <a:solidFill>
              <a:srgbClr val="C672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Preferences</a:t>
            </a:r>
          </a:p>
        </p:txBody>
      </p:sp>
      <p:cxnSp>
        <p:nvCxnSpPr>
          <p:cNvPr id="8" name="Curved Connector 7"/>
          <p:cNvCxnSpPr>
            <a:stCxn id="4" idx="6"/>
            <a:endCxn id="5" idx="2"/>
          </p:cNvCxnSpPr>
          <p:nvPr/>
        </p:nvCxnSpPr>
        <p:spPr>
          <a:xfrm flipV="1">
            <a:off x="2781300" y="5381317"/>
            <a:ext cx="2331427" cy="22911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3649" y="49984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cxnSp>
        <p:nvCxnSpPr>
          <p:cNvPr id="12" name="Curved Connector 11"/>
          <p:cNvCxnSpPr>
            <a:stCxn id="5" idx="1"/>
            <a:endCxn id="4" idx="4"/>
          </p:cNvCxnSpPr>
          <p:nvPr/>
        </p:nvCxnSpPr>
        <p:spPr>
          <a:xfrm rot="5400000" flipH="1">
            <a:off x="4203185" y="3982343"/>
            <a:ext cx="89929" cy="4076700"/>
          </a:xfrm>
          <a:prstGeom prst="curvedConnector3">
            <a:avLst>
              <a:gd name="adj1" fmla="val -255824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73386" y="6336268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Reward</a:t>
            </a:r>
          </a:p>
        </p:txBody>
      </p:sp>
      <p:sp>
        <p:nvSpPr>
          <p:cNvPr id="6" name="Oval 5"/>
          <p:cNvSpPr/>
          <p:nvPr/>
        </p:nvSpPr>
        <p:spPr>
          <a:xfrm>
            <a:off x="5212080" y="3124200"/>
            <a:ext cx="2179320" cy="838200"/>
          </a:xfrm>
          <a:prstGeom prst="ellipse">
            <a:avLst/>
          </a:prstGeom>
          <a:solidFill>
            <a:srgbClr val="E9E500"/>
          </a:solidFill>
          <a:ln>
            <a:solidFill>
              <a:srgbClr val="D0CC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Physical State</a:t>
            </a:r>
          </a:p>
        </p:txBody>
      </p:sp>
      <p:cxnSp>
        <p:nvCxnSpPr>
          <p:cNvPr id="11" name="Curved Connector 10"/>
          <p:cNvCxnSpPr>
            <a:stCxn id="4" idx="6"/>
            <a:endCxn id="6" idx="2"/>
          </p:cNvCxnSpPr>
          <p:nvPr/>
        </p:nvCxnSpPr>
        <p:spPr>
          <a:xfrm flipV="1">
            <a:off x="2781300" y="3543300"/>
            <a:ext cx="2430780" cy="1860928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5" idx="3"/>
          </p:cNvCxnSpPr>
          <p:nvPr/>
        </p:nvCxnSpPr>
        <p:spPr>
          <a:xfrm flipH="1">
            <a:off x="6286500" y="3962400"/>
            <a:ext cx="15240" cy="811540"/>
          </a:xfrm>
          <a:prstGeom prst="straightConnector1">
            <a:avLst/>
          </a:prstGeom>
          <a:ln w="34925">
            <a:solidFill>
              <a:srgbClr val="D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2800" y="6031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R(</a:t>
            </a:r>
            <a:r>
              <a:rPr lang="en-US" b="1" err="1">
                <a:solidFill>
                  <a:srgbClr val="FFC000"/>
                </a:solidFill>
              </a:rPr>
              <a:t>s,a</a:t>
            </a:r>
            <a:r>
              <a:rPr lang="en-US" b="1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58014" y="45744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4" name="Oval 3"/>
          <p:cNvSpPr/>
          <p:nvPr/>
        </p:nvSpPr>
        <p:spPr>
          <a:xfrm>
            <a:off x="1638300" y="4832728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2A0ED7-6341-426D-93AF-41C24371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533950"/>
            <a:ext cx="1204531" cy="48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3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/>
              <a:t>Sometimes the physical state is unknown, but the agent gets a clue as to where they are</a:t>
            </a:r>
          </a:p>
        </p:txBody>
      </p:sp>
      <p:cxnSp>
        <p:nvCxnSpPr>
          <p:cNvPr id="8" name="Curved Connector 7"/>
          <p:cNvCxnSpPr>
            <a:stCxn id="4" idx="6"/>
          </p:cNvCxnSpPr>
          <p:nvPr/>
        </p:nvCxnSpPr>
        <p:spPr>
          <a:xfrm flipV="1">
            <a:off x="2781300" y="5381317"/>
            <a:ext cx="2331427" cy="22911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3649" y="49984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cxnSp>
        <p:nvCxnSpPr>
          <p:cNvPr id="12" name="Curved Connector 11"/>
          <p:cNvCxnSpPr>
            <a:endCxn id="4" idx="4"/>
          </p:cNvCxnSpPr>
          <p:nvPr/>
        </p:nvCxnSpPr>
        <p:spPr>
          <a:xfrm rot="5400000" flipH="1">
            <a:off x="4203185" y="3982343"/>
            <a:ext cx="89929" cy="4076700"/>
          </a:xfrm>
          <a:prstGeom prst="curvedConnector3">
            <a:avLst>
              <a:gd name="adj1" fmla="val -255824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73386" y="6336268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Reward</a:t>
            </a:r>
          </a:p>
        </p:txBody>
      </p:sp>
      <p:sp>
        <p:nvSpPr>
          <p:cNvPr id="6" name="Oval 5"/>
          <p:cNvSpPr/>
          <p:nvPr/>
        </p:nvSpPr>
        <p:spPr>
          <a:xfrm>
            <a:off x="5212080" y="3124200"/>
            <a:ext cx="2179320" cy="838200"/>
          </a:xfrm>
          <a:prstGeom prst="ellipse">
            <a:avLst/>
          </a:prstGeom>
          <a:solidFill>
            <a:srgbClr val="E9E500">
              <a:alpha val="40000"/>
            </a:srgbClr>
          </a:solidFill>
          <a:ln>
            <a:solidFill>
              <a:srgbClr val="D0CC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Physical State</a:t>
            </a:r>
          </a:p>
        </p:txBody>
      </p:sp>
      <p:cxnSp>
        <p:nvCxnSpPr>
          <p:cNvPr id="11" name="Curved Connector 10"/>
          <p:cNvCxnSpPr>
            <a:stCxn id="4" idx="6"/>
            <a:endCxn id="6" idx="2"/>
          </p:cNvCxnSpPr>
          <p:nvPr/>
        </p:nvCxnSpPr>
        <p:spPr>
          <a:xfrm flipV="1">
            <a:off x="2781300" y="3543300"/>
            <a:ext cx="2430780" cy="1860928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</p:cNvCxnSpPr>
          <p:nvPr/>
        </p:nvCxnSpPr>
        <p:spPr>
          <a:xfrm flipH="1">
            <a:off x="6286500" y="3962400"/>
            <a:ext cx="15240" cy="811540"/>
          </a:xfrm>
          <a:prstGeom prst="straightConnector1">
            <a:avLst/>
          </a:prstGeom>
          <a:ln w="34925">
            <a:solidFill>
              <a:srgbClr val="D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4" idx="0"/>
          </p:cNvCxnSpPr>
          <p:nvPr/>
        </p:nvCxnSpPr>
        <p:spPr>
          <a:xfrm rot="10800000" flipV="1">
            <a:off x="2209800" y="3543300"/>
            <a:ext cx="3002280" cy="1289428"/>
          </a:xfrm>
          <a:prstGeom prst="curvedConnector2">
            <a:avLst/>
          </a:prstGeom>
          <a:ln w="34925">
            <a:solidFill>
              <a:srgbClr val="D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147279">
            <a:off x="2389635" y="3633708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Observation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8014" y="45744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18" name="Cloud 17"/>
          <p:cNvSpPr/>
          <p:nvPr/>
        </p:nvSpPr>
        <p:spPr>
          <a:xfrm>
            <a:off x="5105400" y="4695517"/>
            <a:ext cx="2362200" cy="1371600"/>
          </a:xfrm>
          <a:prstGeom prst="cloud">
            <a:avLst/>
          </a:prstGeom>
          <a:solidFill>
            <a:srgbClr val="FF9300"/>
          </a:solidFill>
          <a:ln>
            <a:solidFill>
              <a:srgbClr val="C672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Preferences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2800" y="6031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R(</a:t>
            </a:r>
            <a:r>
              <a:rPr lang="en-US" b="1" err="1">
                <a:solidFill>
                  <a:srgbClr val="FFC000"/>
                </a:solidFill>
              </a:rPr>
              <a:t>s,a</a:t>
            </a:r>
            <a:r>
              <a:rPr lang="en-US" b="1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1638300" y="4832728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9705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10017"/>
            <a:ext cx="8272211" cy="3678303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i="1" dirty="0"/>
              <a:t>multiagent</a:t>
            </a:r>
            <a:r>
              <a:rPr lang="en-US" dirty="0"/>
              <a:t> setting, additional agents affect the reward for each agent and the state</a:t>
            </a:r>
          </a:p>
        </p:txBody>
      </p:sp>
      <p:cxnSp>
        <p:nvCxnSpPr>
          <p:cNvPr id="8" name="Curved Connector 7"/>
          <p:cNvCxnSpPr>
            <a:stCxn id="4" idx="6"/>
          </p:cNvCxnSpPr>
          <p:nvPr/>
        </p:nvCxnSpPr>
        <p:spPr>
          <a:xfrm>
            <a:off x="1905000" y="5404228"/>
            <a:ext cx="1302727" cy="5972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8400" y="49984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cxnSp>
        <p:nvCxnSpPr>
          <p:cNvPr id="12" name="Curved Connector 11"/>
          <p:cNvCxnSpPr>
            <a:endCxn id="4" idx="4"/>
          </p:cNvCxnSpPr>
          <p:nvPr/>
        </p:nvCxnSpPr>
        <p:spPr>
          <a:xfrm rot="5400000" flipH="1">
            <a:off x="2798094" y="4511134"/>
            <a:ext cx="118812" cy="3048000"/>
          </a:xfrm>
          <a:prstGeom prst="curvedConnector3">
            <a:avLst>
              <a:gd name="adj1" fmla="val -193634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6336268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Reward</a:t>
            </a:r>
          </a:p>
        </p:txBody>
      </p:sp>
      <p:sp>
        <p:nvSpPr>
          <p:cNvPr id="6" name="Oval 5"/>
          <p:cNvSpPr/>
          <p:nvPr/>
        </p:nvSpPr>
        <p:spPr>
          <a:xfrm>
            <a:off x="3307080" y="3124200"/>
            <a:ext cx="2179320" cy="838200"/>
          </a:xfrm>
          <a:prstGeom prst="ellipse">
            <a:avLst/>
          </a:prstGeom>
          <a:solidFill>
            <a:srgbClr val="E9E500">
              <a:alpha val="40000"/>
            </a:srgbClr>
          </a:solidFill>
          <a:ln>
            <a:solidFill>
              <a:srgbClr val="D0CC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Physical State</a:t>
            </a:r>
          </a:p>
        </p:txBody>
      </p:sp>
      <p:cxnSp>
        <p:nvCxnSpPr>
          <p:cNvPr id="11" name="Curved Connector 10"/>
          <p:cNvCxnSpPr>
            <a:stCxn id="4" idx="6"/>
            <a:endCxn id="6" idx="2"/>
          </p:cNvCxnSpPr>
          <p:nvPr/>
        </p:nvCxnSpPr>
        <p:spPr>
          <a:xfrm flipV="1">
            <a:off x="1905000" y="3543300"/>
            <a:ext cx="1402080" cy="1860928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</p:cNvCxnSpPr>
          <p:nvPr/>
        </p:nvCxnSpPr>
        <p:spPr>
          <a:xfrm flipH="1">
            <a:off x="4381500" y="3962400"/>
            <a:ext cx="15240" cy="840423"/>
          </a:xfrm>
          <a:prstGeom prst="straightConnector1">
            <a:avLst/>
          </a:prstGeom>
          <a:ln w="34925">
            <a:solidFill>
              <a:srgbClr val="D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4" idx="0"/>
          </p:cNvCxnSpPr>
          <p:nvPr/>
        </p:nvCxnSpPr>
        <p:spPr>
          <a:xfrm rot="10800000" flipV="1">
            <a:off x="1333500" y="3543300"/>
            <a:ext cx="1973580" cy="1289428"/>
          </a:xfrm>
          <a:prstGeom prst="curvedConnector2">
            <a:avLst/>
          </a:prstGeom>
          <a:ln w="34925">
            <a:solidFill>
              <a:srgbClr val="D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147279">
            <a:off x="1473776" y="3489332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Observation</a:t>
            </a:r>
          </a:p>
        </p:txBody>
      </p:sp>
      <p:cxnSp>
        <p:nvCxnSpPr>
          <p:cNvPr id="19" name="Curved Connector 18"/>
          <p:cNvCxnSpPr>
            <a:endCxn id="18" idx="4"/>
          </p:cNvCxnSpPr>
          <p:nvPr/>
        </p:nvCxnSpPr>
        <p:spPr>
          <a:xfrm rot="5400000" flipH="1" flipV="1">
            <a:off x="5992766" y="4353006"/>
            <a:ext cx="130268" cy="3352800"/>
          </a:xfrm>
          <a:prstGeom prst="curvedConnector3">
            <a:avLst>
              <a:gd name="adj1" fmla="val -176605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8" idx="2"/>
          </p:cNvCxnSpPr>
          <p:nvPr/>
        </p:nvCxnSpPr>
        <p:spPr>
          <a:xfrm rot="10800000" flipV="1">
            <a:off x="5560632" y="5392772"/>
            <a:ext cx="1602168" cy="17428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8" idx="2"/>
            <a:endCxn id="6" idx="6"/>
          </p:cNvCxnSpPr>
          <p:nvPr/>
        </p:nvCxnSpPr>
        <p:spPr>
          <a:xfrm rot="10800000">
            <a:off x="5486400" y="3543300"/>
            <a:ext cx="1676400" cy="1849472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6"/>
            <a:endCxn id="18" idx="0"/>
          </p:cNvCxnSpPr>
          <p:nvPr/>
        </p:nvCxnSpPr>
        <p:spPr>
          <a:xfrm>
            <a:off x="5486400" y="3543300"/>
            <a:ext cx="2247900" cy="1277972"/>
          </a:xfrm>
          <a:prstGeom prst="curvedConnector2">
            <a:avLst/>
          </a:prstGeom>
          <a:ln w="34925">
            <a:solidFill>
              <a:srgbClr val="D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5103" y="49984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9079" y="6312063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Reward</a:t>
            </a:r>
          </a:p>
        </p:txBody>
      </p:sp>
      <p:sp>
        <p:nvSpPr>
          <p:cNvPr id="32" name="TextBox 31"/>
          <p:cNvSpPr txBox="1"/>
          <p:nvPr/>
        </p:nvSpPr>
        <p:spPr>
          <a:xfrm rot="1484485">
            <a:off x="6199166" y="3537614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Observation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6251" y="44619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3800" y="4469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28" name="Cloud 27"/>
          <p:cNvSpPr/>
          <p:nvPr/>
        </p:nvSpPr>
        <p:spPr>
          <a:xfrm>
            <a:off x="3230431" y="4753508"/>
            <a:ext cx="2362200" cy="1371600"/>
          </a:xfrm>
          <a:prstGeom prst="cloud">
            <a:avLst/>
          </a:prstGeom>
          <a:solidFill>
            <a:srgbClr val="FF9300"/>
          </a:solidFill>
          <a:ln>
            <a:solidFill>
              <a:srgbClr val="C672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(Joint)</a:t>
            </a:r>
          </a:p>
          <a:p>
            <a:pPr algn="ctr"/>
            <a:r>
              <a:rPr lang="en-US"/>
              <a:t>Preferences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0" y="630359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R(s, </a:t>
            </a:r>
            <a:r>
              <a:rPr lang="en-US" b="1" err="1">
                <a:solidFill>
                  <a:srgbClr val="FFC000"/>
                </a:solidFill>
              </a:rPr>
              <a:t>a</a:t>
            </a:r>
            <a:r>
              <a:rPr lang="en-US" b="1" baseline="-25000" err="1">
                <a:solidFill>
                  <a:srgbClr val="FFC000"/>
                </a:solidFill>
              </a:rPr>
              <a:t>i</a:t>
            </a:r>
            <a:r>
              <a:rPr lang="en-US" b="1">
                <a:solidFill>
                  <a:srgbClr val="FFC000"/>
                </a:solidFill>
              </a:rPr>
              <a:t>, </a:t>
            </a:r>
            <a:r>
              <a:rPr lang="en-US" b="1" err="1">
                <a:solidFill>
                  <a:srgbClr val="FFC000"/>
                </a:solidFill>
              </a:rPr>
              <a:t>a</a:t>
            </a:r>
            <a:r>
              <a:rPr lang="en-US" b="1" baseline="-25000" err="1">
                <a:solidFill>
                  <a:srgbClr val="FFC000"/>
                </a:solidFill>
              </a:rPr>
              <a:t>j</a:t>
            </a:r>
            <a:r>
              <a:rPr lang="en-US" b="1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4832728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Agent </a:t>
            </a:r>
            <a:r>
              <a:rPr lang="en-US" i="1" err="1"/>
              <a:t>i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62800" y="4821272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Agent </a:t>
            </a:r>
            <a:r>
              <a:rPr lang="en-US" i="1"/>
              <a:t>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Markov Decision Process</a:t>
            </a:r>
            <a:r>
              <a:rPr lang="en-US" sz="2000" dirty="0"/>
              <a:t> (MDP)</a:t>
            </a:r>
            <a:br>
              <a:rPr lang="en-US" sz="2000" dirty="0"/>
            </a:br>
            <a:r>
              <a:rPr lang="en-US" sz="2000" dirty="0"/>
              <a:t>&lt;S,A,T,R&gt;</a:t>
            </a:r>
          </a:p>
          <a:p>
            <a:pPr marL="700405" lvl="1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S:</a:t>
            </a:r>
            <a:r>
              <a:rPr lang="en-US" sz="2000" dirty="0"/>
              <a:t> Set of physical states</a:t>
            </a:r>
          </a:p>
          <a:p>
            <a:pPr marL="700405" lvl="1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A:</a:t>
            </a:r>
            <a:r>
              <a:rPr lang="en-US" sz="2000" dirty="0"/>
              <a:t> Set of actions</a:t>
            </a:r>
          </a:p>
          <a:p>
            <a:pPr marL="700405" lvl="1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</a:t>
            </a:r>
            <a:r>
              <a:rPr lang="en-US" sz="2000" b="1" dirty="0">
                <a:sym typeface="Wingdings"/>
              </a:rPr>
              <a:t>: S x A x S  [0,1]</a:t>
            </a:r>
            <a:r>
              <a:rPr lang="en-US" sz="2000" dirty="0">
                <a:sym typeface="Wingdings"/>
              </a:rPr>
              <a:t>: State transition function</a:t>
            </a:r>
            <a:endParaRPr lang="en-US" sz="2000" dirty="0"/>
          </a:p>
          <a:p>
            <a:pPr marL="700405" lvl="1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ym typeface="Wingdings"/>
              </a:rPr>
              <a:t>R: S x A  R</a:t>
            </a:r>
            <a:r>
              <a:rPr lang="en-US" sz="2000" dirty="0">
                <a:sym typeface="Wingdings"/>
              </a:rPr>
              <a:t>: Reward function</a:t>
            </a:r>
            <a:endParaRPr lang="en-US" sz="2000" b="1" dirty="0"/>
          </a:p>
          <a:p>
            <a:pPr marL="472440" lvl="1" indent="-229235"/>
            <a:endParaRPr lang="en-US" sz="2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22F0AF-5570-444F-B250-0D8C06EFCB82}"/>
              </a:ext>
            </a:extLst>
          </p:cNvPr>
          <p:cNvGrpSpPr/>
          <p:nvPr/>
        </p:nvGrpSpPr>
        <p:grpSpPr>
          <a:xfrm>
            <a:off x="5823404" y="4665307"/>
            <a:ext cx="2865950" cy="1735494"/>
            <a:chOff x="6858000" y="5291813"/>
            <a:chExt cx="1831353" cy="1108987"/>
          </a:xfrm>
        </p:grpSpPr>
        <p:sp>
          <p:nvSpPr>
            <p:cNvPr id="4" name="Oval 3"/>
            <p:cNvSpPr/>
            <p:nvPr/>
          </p:nvSpPr>
          <p:spPr>
            <a:xfrm>
              <a:off x="6858000" y="5900016"/>
              <a:ext cx="500784" cy="5007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/>
            <p:cNvSpPr/>
            <p:nvPr/>
          </p:nvSpPr>
          <p:spPr>
            <a:xfrm>
              <a:off x="7859452" y="5910564"/>
              <a:ext cx="829901" cy="481878"/>
            </a:xfrm>
            <a:prstGeom prst="cloud">
              <a:avLst/>
            </a:prstGeom>
            <a:solidFill>
              <a:srgbClr val="FF9300"/>
            </a:solidFill>
            <a:ln>
              <a:solidFill>
                <a:srgbClr val="C672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/>
            <p:cNvCxnSpPr>
              <a:stCxn id="5" idx="1"/>
              <a:endCxn id="4" idx="4"/>
            </p:cNvCxnSpPr>
            <p:nvPr/>
          </p:nvCxnSpPr>
          <p:spPr>
            <a:xfrm rot="5400000">
              <a:off x="7686963" y="5813359"/>
              <a:ext cx="8871" cy="1166011"/>
            </a:xfrm>
            <a:prstGeom prst="curvedConnector3">
              <a:avLst>
                <a:gd name="adj1" fmla="val 2676936"/>
              </a:avLst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946742" y="5291813"/>
              <a:ext cx="655320" cy="252046"/>
            </a:xfrm>
            <a:prstGeom prst="ellipse">
              <a:avLst/>
            </a:prstGeom>
            <a:solidFill>
              <a:srgbClr val="E9E500"/>
            </a:solidFill>
            <a:ln>
              <a:solidFill>
                <a:srgbClr val="D0CC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1" name="Curved Connector 10"/>
            <p:cNvCxnSpPr>
              <a:stCxn id="4" idx="6"/>
              <a:endCxn id="10" idx="2"/>
            </p:cNvCxnSpPr>
            <p:nvPr/>
          </p:nvCxnSpPr>
          <p:spPr>
            <a:xfrm flipV="1">
              <a:off x="7358784" y="5417836"/>
              <a:ext cx="587958" cy="732572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4"/>
              <a:endCxn id="5" idx="3"/>
            </p:cNvCxnSpPr>
            <p:nvPr/>
          </p:nvCxnSpPr>
          <p:spPr>
            <a:xfrm>
              <a:off x="8274402" y="5543859"/>
              <a:ext cx="1" cy="394257"/>
            </a:xfrm>
            <a:prstGeom prst="straightConnector1">
              <a:avLst/>
            </a:prstGeom>
            <a:ln w="34925">
              <a:solidFill>
                <a:srgbClr val="D0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urved Connector 180"/>
            <p:cNvCxnSpPr>
              <a:stCxn id="4" idx="6"/>
              <a:endCxn id="5" idx="2"/>
            </p:cNvCxnSpPr>
            <p:nvPr/>
          </p:nvCxnSpPr>
          <p:spPr>
            <a:xfrm>
              <a:off x="7358784" y="6150408"/>
              <a:ext cx="503242" cy="109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28608"/>
      </p:ext>
    </p:extLst>
  </p:cSld>
  <p:clrMapOvr>
    <a:masterClrMapping/>
  </p:clrMapOvr>
</p:sld>
</file>

<file path=ppt/theme/theme1.xml><?xml version="1.0" encoding="utf-8"?>
<a:theme xmlns:a="http://schemas.openxmlformats.org/drawingml/2006/main" name="Boysenber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ectus" id="{E7ADE173-A86B-3E49-8903-E08B5938E36F}" vid="{9E64F92E-98D0-E44C-AA8B-57E3470B5F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Prospectus</Template>
  <TotalTime>6413</TotalTime>
  <Words>1606</Words>
  <Application>Microsoft Macintosh PowerPoint</Application>
  <PresentationFormat>On-screen Show (4:3)</PresentationFormat>
  <Paragraphs>530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Gill Sans MT</vt:lpstr>
      <vt:lpstr>Gujarati MT</vt:lpstr>
      <vt:lpstr>Oswald</vt:lpstr>
      <vt:lpstr>Wingdings</vt:lpstr>
      <vt:lpstr>Wingdings 2</vt:lpstr>
      <vt:lpstr>Boysenberry</vt:lpstr>
      <vt:lpstr>Reinforcement learning</vt:lpstr>
      <vt:lpstr>Outline</vt:lpstr>
      <vt:lpstr>Reinforcement learning</vt:lpstr>
      <vt:lpstr>RL Background</vt:lpstr>
      <vt:lpstr>Decision processes</vt:lpstr>
      <vt:lpstr>Decision processes</vt:lpstr>
      <vt:lpstr>Decision processes</vt:lpstr>
      <vt:lpstr>Decision processes</vt:lpstr>
      <vt:lpstr>Decision processes</vt:lpstr>
      <vt:lpstr>Decision processes</vt:lpstr>
      <vt:lpstr>Decision processes</vt:lpstr>
      <vt:lpstr>DECISION PROCESSES</vt:lpstr>
      <vt:lpstr>Decision processes</vt:lpstr>
      <vt:lpstr>Q-learning</vt:lpstr>
      <vt:lpstr>Q-learning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Q-learning: MONTE CARLO EXPLORING STARTS</vt:lpstr>
      <vt:lpstr>PAC LEARNING</vt:lpstr>
      <vt:lpstr>PAC LEARNING</vt:lpstr>
      <vt:lpstr>PAC LEARNING</vt:lpstr>
      <vt:lpstr>PAC LEARNING</vt:lpstr>
      <vt:lpstr>PAC LEARNING</vt:lpstr>
      <vt:lpstr>Reinforcement learning</vt:lpstr>
      <vt:lpstr>Data Science Process</vt:lpstr>
      <vt:lpstr>The sales domain</vt:lpstr>
      <vt:lpstr>SALES ENGAGEMENT</vt:lpstr>
      <vt:lpstr>Derived Cadences - The Journey</vt:lpstr>
      <vt:lpstr>Derived Cadences - The Process</vt:lpstr>
      <vt:lpstr>Derived Cadences - The Process</vt:lpstr>
      <vt:lpstr>Derived Cadences - The Process</vt:lpstr>
      <vt:lpstr>Derived Cadences - The Process</vt:lpstr>
      <vt:lpstr>Derived Cadences - Actionable Insights</vt:lpstr>
      <vt:lpstr>PowerPoint Presentation</vt:lpstr>
      <vt:lpstr>AWS</vt:lpstr>
      <vt:lpstr>Common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Model-Free Reinforcement Learning</dc:title>
  <dc:creator>Roi Israel Ceren</dc:creator>
  <cp:keywords>MIPC;AAAI;2016</cp:keywords>
  <cp:lastModifiedBy>Ceren, Roi (CAI - Atlanta)</cp:lastModifiedBy>
  <cp:revision>71</cp:revision>
  <cp:lastPrinted>2016-04-29T16:52:29Z</cp:lastPrinted>
  <dcterms:created xsi:type="dcterms:W3CDTF">2017-05-01T14:09:17Z</dcterms:created>
  <dcterms:modified xsi:type="dcterms:W3CDTF">2021-09-30T19:38:00Z</dcterms:modified>
</cp:coreProperties>
</file>