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90" r:id="rId26"/>
    <p:sldId id="291" r:id="rId27"/>
    <p:sldId id="292" r:id="rId28"/>
    <p:sldId id="293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2" r:id="rId43"/>
    <p:sldId id="333" r:id="rId44"/>
    <p:sldId id="334" r:id="rId45"/>
    <p:sldId id="335" r:id="rId46"/>
    <p:sldId id="336" r:id="rId47"/>
    <p:sldId id="341" r:id="rId48"/>
    <p:sldId id="342" r:id="rId49"/>
    <p:sldId id="343" r:id="rId50"/>
    <p:sldId id="344" r:id="rId51"/>
    <p:sldId id="345" r:id="rId52"/>
    <p:sldId id="346" r:id="rId53"/>
    <p:sldId id="34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/>
    <p:restoredTop sz="74966"/>
  </p:normalViewPr>
  <p:slideViewPr>
    <p:cSldViewPr snapToGrid="0" snapToObjects="1">
      <p:cViewPr varScale="1">
        <p:scale>
          <a:sx n="94" d="100"/>
          <a:sy n="94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C780-C502-3C40-8582-751C26C551D3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98D8-DBE5-7549-AE2B-EEFD864B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8783B-3160-480B-80FE-B96696625CB6}" type="slidenum">
              <a:rPr lang="en-IE">
                <a:latin typeface="Arial" pitchFamily="34" charset="0"/>
              </a:rPr>
              <a:pPr/>
              <a:t>29</a:t>
            </a:fld>
            <a:endParaRPr lang="en-IE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D0AC9C-B6C5-FD4E-A612-06C2623B631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ftaliharris.com/blog/visualizing-k-means-cluster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hamburg.de/ML/contents/people/luxburg/publications/Luxburg07_tutori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891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Space of all CDs:</a:t>
            </a:r>
          </a:p>
          <a:p>
            <a:r>
              <a:rPr lang="en-US" dirty="0"/>
              <a:t>Think of a space with one dimension for 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CD is a point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pPr lvl="8"/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Find clusters of similar CDs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br>
              <a:rPr lang="en-US" b="1" dirty="0"/>
            </a:br>
            <a:r>
              <a:rPr lang="en-US" b="1" dirty="0"/>
              <a:t>may be about the same topic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As with CDs we have a choice when we think of documents as sets of words or shingles: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Measure similarity by the </a:t>
            </a:r>
            <a:r>
              <a:rPr lang="en-US" b="1" dirty="0"/>
              <a:t>cosine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Measure similarity by the </a:t>
            </a:r>
            <a:r>
              <a:rPr lang="en-US" b="1" dirty="0" err="1"/>
              <a:t>Jaccard</a:t>
            </a:r>
            <a:r>
              <a:rPr lang="en-US" b="1" dirty="0"/>
              <a:t>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Measure similarity by </a:t>
            </a:r>
            <a:r>
              <a:rPr lang="en-US" b="1" dirty="0"/>
              <a:t>Euclidean distance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sz="2600" dirty="0"/>
              <a:t>Initially, each point is a cluster</a:t>
            </a:r>
          </a:p>
          <a:p>
            <a:pPr lvl="2"/>
            <a:r>
              <a:rPr lang="en-US" sz="2600" dirty="0"/>
              <a:t>Repeatedly combine the two </a:t>
            </a:r>
            <a:br>
              <a:rPr lang="en-US" sz="2600" dirty="0"/>
            </a:br>
            <a:r>
              <a:rPr lang="en-US" sz="2600" dirty="0"/>
              <a:t>“nearest” clusters into one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13</a:t>
            </a:fld>
            <a:endParaRPr lang="en-US"/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83" y="1751979"/>
            <a:ext cx="3388125" cy="2034048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240" y="4004673"/>
            <a:ext cx="2856567" cy="2307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4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/>
              <a:t>Repeatedly combine </a:t>
            </a:r>
            <a:br>
              <a:rPr lang="en-US" b="1" dirty="0"/>
            </a:br>
            <a:r>
              <a:rPr lang="en-US" b="1" dirty="0"/>
              <a:t>two nearest clusters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Three important questions:</a:t>
            </a:r>
          </a:p>
          <a:p>
            <a:pPr lvl="1"/>
            <a:r>
              <a:rPr lang="en-US" b="1" dirty="0"/>
              <a:t>1)</a:t>
            </a:r>
            <a:r>
              <a:rPr lang="en-US" dirty="0"/>
              <a:t>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b="1" dirty="0"/>
              <a:t>2)</a:t>
            </a:r>
            <a:r>
              <a:rPr lang="en-US" dirty="0"/>
              <a:t> How do you determine the “nearness” of clusters?</a:t>
            </a:r>
          </a:p>
          <a:p>
            <a:pPr lvl="1"/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9932" y="1646238"/>
            <a:ext cx="4289061" cy="2574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/>
              <a:t>Repeatedly combine two nearest clusters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b="1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7725" y="1787526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840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468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638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86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1981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124201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562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522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8305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40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23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058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42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7848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8229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8485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9193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9269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9334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8382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8915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8720" y="5190069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9873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58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76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67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676399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958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676399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(2) How do you determine the “nearness” of clusters?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10600" y="4165600"/>
            <a:ext cx="1915827" cy="895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b="1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50654"/>
              </p:ext>
            </p:extLst>
          </p:nvPr>
        </p:nvGraphicFramePr>
        <p:xfrm>
          <a:off x="8661399" y="4310002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399" y="4310002"/>
                        <a:ext cx="1785492" cy="642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26946" y="51146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existing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3048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8942" y="54380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118" y="6002407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7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75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7000" y="5246133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781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598943" y="5703333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683" grpId="0" uiExpand="1" build="p"/>
      <p:bldP spid="2" grpId="0"/>
      <p:bldP spid="9" grpId="0" animBg="1"/>
      <p:bldP spid="11" grpId="0" animBg="1"/>
      <p:bldP spid="16" grpId="0" animBg="1"/>
      <p:bldP spid="18" grpId="0" animBg="1"/>
      <p:bldP spid="3" grpId="0"/>
      <p:bldP spid="5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(2) How do you determine the “nearness” of clusters? 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Approach 2:</a:t>
            </a:r>
            <a:r>
              <a:rPr lang="en-US" dirty="0">
                <a:solidFill>
                  <a:srgbClr val="D60093"/>
                </a:solidFill>
              </a:rPr>
              <a:t> 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b="1" dirty="0" err="1"/>
              <a:t>Intercluster</a:t>
            </a:r>
            <a:r>
              <a:rPr lang="en-US" b="1" dirty="0"/>
              <a:t> distance </a:t>
            </a:r>
            <a:r>
              <a:rPr lang="en-US" dirty="0"/>
              <a:t>= minimum of the distances between any two points, one from each cluster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Approach 3:</a:t>
            </a:r>
            <a:br>
              <a:rPr lang="en-US" b="1" dirty="0">
                <a:solidFill>
                  <a:srgbClr val="33CC33"/>
                </a:solidFill>
              </a:rPr>
            </a:br>
            <a:r>
              <a:rPr lang="en-US" dirty="0"/>
              <a:t>Pick a notion of “</a:t>
            </a:r>
            <a:r>
              <a:rPr lang="en-US" b="1" dirty="0">
                <a:solidFill>
                  <a:srgbClr val="008000"/>
                </a:solidFill>
              </a:rPr>
              <a:t>cohesion</a:t>
            </a:r>
            <a:r>
              <a:rPr lang="en-US" dirty="0"/>
              <a:t>” of clusters, </a:t>
            </a:r>
            <a:r>
              <a:rPr lang="en-US" i="1" dirty="0"/>
              <a:t>e.g.</a:t>
            </a:r>
            <a:r>
              <a:rPr lang="en-US" dirty="0"/>
              <a:t>, maximum distance from the </a:t>
            </a:r>
            <a:r>
              <a:rPr lang="en-US" dirty="0" err="1"/>
              <a:t>clustroid</a:t>
            </a:r>
            <a:endParaRPr lang="en-US" dirty="0"/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Given a cloud of data points we want to understand its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8674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2850078" y="2434971"/>
            <a:ext cx="6963888" cy="38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2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/>
              <a:t>Take the diameter or avg. distance, e.g., and divide by the number of points in the cluster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Naïve implementation of hierarchical clustering:</a:t>
            </a:r>
          </a:p>
          <a:p>
            <a:pPr lvl="1"/>
            <a:r>
              <a:rPr lang="en-US" dirty="0"/>
              <a:t>At each step, compute pairwise distances </a:t>
            </a:r>
            <a:br>
              <a:rPr lang="en-US" dirty="0"/>
            </a:br>
            <a:r>
              <a:rPr lang="en-US" dirty="0"/>
              <a:t>between all pairs of clusters, then merge</a:t>
            </a:r>
          </a:p>
          <a:p>
            <a:pPr lvl="1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8"/>
            <a:endParaRPr lang="en-US" dirty="0"/>
          </a:p>
          <a:p>
            <a:r>
              <a:rPr lang="en-US" dirty="0"/>
              <a:t>Careful implementation using priority queue can reduce time to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Still too expensive for really big datasets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that do not fit in memory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–means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/>
              <a:t>k</a:t>
            </a:r>
            <a:r>
              <a:rPr lang="en-US" b="1" dirty="0"/>
              <a:t>-1 </a:t>
            </a:r>
            <a:r>
              <a:rPr lang="en-US" dirty="0"/>
              <a:t>other points, each as far away as possible from the previous points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1) </a:t>
            </a:r>
            <a:r>
              <a:rPr lang="en-US" dirty="0"/>
              <a:t>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b="1" dirty="0"/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b="1" dirty="0"/>
              <a:t>3) </a:t>
            </a:r>
            <a:r>
              <a:rPr lang="en-US" dirty="0"/>
              <a:t>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between clusters and centroids stabilize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FFFF00"/>
                </a:solidFill>
              </a:rPr>
              <a:t>How to select </a:t>
            </a:r>
            <a:r>
              <a:rPr lang="en-US" b="1" i="1" dirty="0">
                <a:solidFill>
                  <a:srgbClr val="FFFF00"/>
                </a:solidFill>
              </a:rPr>
              <a:t>k</a:t>
            </a:r>
            <a:r>
              <a:rPr lang="en-US" b="1" dirty="0">
                <a:solidFill>
                  <a:srgbClr val="FFFF00"/>
                </a:solidFill>
              </a:rPr>
              <a:t>?</a:t>
            </a:r>
          </a:p>
          <a:p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8200" y="4222750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09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Freeform 7"/>
          <p:cNvSpPr/>
          <p:nvPr/>
        </p:nvSpPr>
        <p:spPr>
          <a:xfrm>
            <a:off x="5942688" y="4123014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25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962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65326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22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267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172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93926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0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4343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553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7391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17726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525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K-means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www.naftaliharris.com</a:t>
            </a:r>
            <a:r>
              <a:rPr lang="en-US" dirty="0">
                <a:hlinkClick r:id="rId2"/>
              </a:rPr>
              <a:t>/blog/visualizing-k-means-clustering/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4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Partitioning</a:t>
            </a:r>
            <a:endParaRPr lang="en-US" dirty="0"/>
          </a:p>
        </p:txBody>
      </p:sp>
      <p:sp>
        <p:nvSpPr>
          <p:cNvPr id="9933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/>
              <a:t>Undirected graph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/>
          </a:p>
          <a:p>
            <a:pPr>
              <a:defRPr/>
            </a:pPr>
            <a:r>
              <a:rPr lang="en-IE" b="1" dirty="0">
                <a:solidFill>
                  <a:srgbClr val="FFFF00"/>
                </a:solidFill>
              </a:rPr>
              <a:t>Bi-partitioning task:</a:t>
            </a:r>
          </a:p>
          <a:p>
            <a:pPr lvl="1">
              <a:defRPr/>
            </a:pPr>
            <a:r>
              <a:rPr lang="en-IE" dirty="0"/>
              <a:t>Divide vertices into two disjoint groups </a:t>
            </a:r>
            <a:endParaRPr lang="en-IE" b="1" dirty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0066"/>
                </a:solidFill>
              </a:rPr>
              <a:t>Questions: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How can we define a “good” partition of 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How can we efficiently identify such a partition?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733800" y="3429000"/>
            <a:ext cx="5104632" cy="1371600"/>
            <a:chOff x="2209800" y="3647326"/>
            <a:chExt cx="5104632" cy="1371600"/>
          </a:xfrm>
        </p:grpSpPr>
        <p:sp>
          <p:nvSpPr>
            <p:cNvPr id="95" name="Oval 94"/>
            <p:cNvSpPr/>
            <p:nvPr/>
          </p:nvSpPr>
          <p:spPr>
            <a:xfrm>
              <a:off x="5029200" y="3647326"/>
              <a:ext cx="1884452" cy="1371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Oval 92"/>
            <p:cNvSpPr/>
            <p:nvPr/>
          </p:nvSpPr>
          <p:spPr>
            <a:xfrm>
              <a:off x="2667000" y="3713252"/>
              <a:ext cx="1828800" cy="12954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Oval 86"/>
            <p:cNvSpPr/>
            <p:nvPr/>
          </p:nvSpPr>
          <p:spPr>
            <a:xfrm>
              <a:off x="3429000" y="3810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3505200" y="4495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895600" y="4191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715000" y="3733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5410200" y="4419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172200" y="4267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09800" y="3657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4200" y="3657600"/>
              <a:ext cx="38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cxnSp>
        <p:nvCxnSpPr>
          <p:cNvPr id="32" name="Straight Connector 31"/>
          <p:cNvCxnSpPr>
            <a:stCxn id="40" idx="3"/>
            <a:endCxn id="42" idx="7"/>
          </p:cNvCxnSpPr>
          <p:nvPr/>
        </p:nvCxnSpPr>
        <p:spPr>
          <a:xfrm flipH="1">
            <a:off x="7411804" y="15825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2" idx="5"/>
            <a:endCxn id="41" idx="1"/>
          </p:cNvCxnSpPr>
          <p:nvPr/>
        </p:nvCxnSpPr>
        <p:spPr>
          <a:xfrm>
            <a:off x="7411804" y="20397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0" idx="4"/>
            <a:endCxn id="41" idx="0"/>
          </p:cNvCxnSpPr>
          <p:nvPr/>
        </p:nvCxnSpPr>
        <p:spPr>
          <a:xfrm>
            <a:off x="7886700" y="1638300"/>
            <a:ext cx="0" cy="533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6"/>
            <a:endCxn id="43" idx="2"/>
          </p:cNvCxnSpPr>
          <p:nvPr/>
        </p:nvCxnSpPr>
        <p:spPr>
          <a:xfrm flipV="1">
            <a:off x="8077200" y="1333500"/>
            <a:ext cx="1488886" cy="1143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6"/>
            <a:endCxn id="44" idx="2"/>
          </p:cNvCxnSpPr>
          <p:nvPr/>
        </p:nvCxnSpPr>
        <p:spPr>
          <a:xfrm flipV="1">
            <a:off x="8077200" y="2171700"/>
            <a:ext cx="1184086" cy="190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3" idx="5"/>
            <a:endCxn id="45" idx="1"/>
          </p:cNvCxnSpPr>
          <p:nvPr/>
        </p:nvCxnSpPr>
        <p:spPr>
          <a:xfrm rot="16200000" flipH="1">
            <a:off x="9853190" y="1506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6"/>
            <a:endCxn id="45" idx="2"/>
          </p:cNvCxnSpPr>
          <p:nvPr/>
        </p:nvCxnSpPr>
        <p:spPr>
          <a:xfrm flipV="1">
            <a:off x="9642286" y="2019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3" idx="3"/>
            <a:endCxn id="44" idx="0"/>
          </p:cNvCxnSpPr>
          <p:nvPr/>
        </p:nvCxnSpPr>
        <p:spPr>
          <a:xfrm rot="5400000">
            <a:off x="9280336" y="1639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96200" y="12573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21717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7086600" y="17145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9566086" y="114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4" name="Oval 43"/>
          <p:cNvSpPr/>
          <p:nvPr/>
        </p:nvSpPr>
        <p:spPr>
          <a:xfrm>
            <a:off x="9261286" y="1981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>
          <a:xfrm>
            <a:off x="10175686" y="182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28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uiExpand="1" build="p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</a:t>
            </a:r>
            <a:r>
              <a:rPr lang="en-US" dirty="0" err="1"/>
              <a:t>Jaccard</a:t>
            </a:r>
            <a:r>
              <a:rPr lang="en-US" dirty="0"/>
              <a:t>, edit distance, 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31975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What makes a good partition?</a:t>
            </a:r>
          </a:p>
          <a:p>
            <a:pPr lvl="1"/>
            <a:r>
              <a:rPr lang="en-US" dirty="0"/>
              <a:t>Maximize the number of within-group </a:t>
            </a:r>
            <a:br>
              <a:rPr lang="en-US" dirty="0"/>
            </a:br>
            <a:r>
              <a:rPr lang="en-US" dirty="0"/>
              <a:t>connections</a:t>
            </a:r>
          </a:p>
          <a:p>
            <a:pPr lvl="1"/>
            <a:r>
              <a:rPr lang="en-US" dirty="0"/>
              <a:t>Minimize the number of between-group connections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51" name="Straight Connector 50"/>
          <p:cNvCxnSpPr>
            <a:stCxn id="59" idx="3"/>
            <a:endCxn id="61" idx="7"/>
          </p:cNvCxnSpPr>
          <p:nvPr/>
        </p:nvCxnSpPr>
        <p:spPr>
          <a:xfrm rot="5400000">
            <a:off x="4363804" y="45162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5"/>
            <a:endCxn id="60" idx="1"/>
          </p:cNvCxnSpPr>
          <p:nvPr/>
        </p:nvCxnSpPr>
        <p:spPr>
          <a:xfrm rot="16200000" flipH="1">
            <a:off x="4363804" y="49734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4"/>
            <a:endCxn id="60" idx="0"/>
          </p:cNvCxnSpPr>
          <p:nvPr/>
        </p:nvCxnSpPr>
        <p:spPr>
          <a:xfrm rot="5400000">
            <a:off x="4495800" y="4914900"/>
            <a:ext cx="533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9" idx="6"/>
            <a:endCxn id="62" idx="2"/>
          </p:cNvCxnSpPr>
          <p:nvPr/>
        </p:nvCxnSpPr>
        <p:spPr>
          <a:xfrm flipV="1">
            <a:off x="4953000" y="4305300"/>
            <a:ext cx="1828800" cy="152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0" idx="6"/>
            <a:endCxn id="63" idx="2"/>
          </p:cNvCxnSpPr>
          <p:nvPr/>
        </p:nvCxnSpPr>
        <p:spPr>
          <a:xfrm flipV="1">
            <a:off x="4953000" y="51435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2" idx="5"/>
            <a:endCxn id="64" idx="1"/>
          </p:cNvCxnSpPr>
          <p:nvPr/>
        </p:nvCxnSpPr>
        <p:spPr>
          <a:xfrm rot="16200000" flipH="1">
            <a:off x="7068904" y="44781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6"/>
            <a:endCxn id="64" idx="2"/>
          </p:cNvCxnSpPr>
          <p:nvPr/>
        </p:nvCxnSpPr>
        <p:spPr>
          <a:xfrm flipV="1">
            <a:off x="6858000" y="49911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2" idx="3"/>
            <a:endCxn id="63" idx="0"/>
          </p:cNvCxnSpPr>
          <p:nvPr/>
        </p:nvCxnSpPr>
        <p:spPr>
          <a:xfrm rot="5400000">
            <a:off x="6496050" y="46114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72000" y="4267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572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1" name="Oval 60"/>
          <p:cNvSpPr/>
          <p:nvPr/>
        </p:nvSpPr>
        <p:spPr>
          <a:xfrm>
            <a:off x="3962400" y="4724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781800" y="4114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495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7391400" y="4800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5714999" y="3886200"/>
            <a:ext cx="457200" cy="2155825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3400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5722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4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1" grpId="0" animBg="1"/>
      <p:bldP spid="7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938" y="3437467"/>
            <a:ext cx="3310995" cy="124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24400" y="4495800"/>
            <a:ext cx="1981200" cy="1524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362200" y="4637926"/>
            <a:ext cx="1981200" cy="1534274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308" y="450607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3200" y="4419600"/>
            <a:ext cx="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b="1" dirty="0"/>
              <a:t>Express partitioning objectives as a function of the “edge cut” of the partition</a:t>
            </a:r>
          </a:p>
          <a:p>
            <a:pPr>
              <a:spcBef>
                <a:spcPct val="30000"/>
              </a:spcBef>
              <a:defRPr/>
            </a:pPr>
            <a:r>
              <a:rPr lang="en-IE" b="1" dirty="0">
                <a:solidFill>
                  <a:srgbClr val="FF0066"/>
                </a:solidFill>
              </a:rPr>
              <a:t>Cut:</a:t>
            </a:r>
            <a:r>
              <a:rPr lang="en-IE" dirty="0">
                <a:solidFill>
                  <a:schemeClr val="accent3"/>
                </a:solidFill>
              </a:rPr>
              <a:t> </a:t>
            </a:r>
            <a:r>
              <a:rPr lang="en-IE" dirty="0"/>
              <a:t>Set of edges with only one vertex in a group:</a:t>
            </a:r>
          </a:p>
          <a:p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7034213" y="4824414"/>
            <a:ext cx="3022600" cy="630237"/>
            <a:chOff x="3471" y="3039"/>
            <a:chExt cx="1904" cy="397"/>
          </a:xfrm>
        </p:grpSpPr>
        <p:sp>
          <p:nvSpPr>
            <p:cNvPr id="2055" name="AutoShape 49"/>
            <p:cNvSpPr>
              <a:spLocks noChangeArrowheads="1"/>
            </p:cNvSpPr>
            <p:nvPr/>
          </p:nvSpPr>
          <p:spPr bwMode="auto">
            <a:xfrm>
              <a:off x="3471" y="3039"/>
              <a:ext cx="470" cy="397"/>
            </a:xfrm>
            <a:prstGeom prst="rightArrow">
              <a:avLst>
                <a:gd name="adj1" fmla="val 50000"/>
                <a:gd name="adj2" fmla="val 42475"/>
              </a:avLst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Text Box 82"/>
            <p:cNvSpPr txBox="1">
              <a:spLocks noChangeArrowheads="1"/>
            </p:cNvSpPr>
            <p:nvPr/>
          </p:nvSpPr>
          <p:spPr bwMode="auto">
            <a:xfrm>
              <a:off x="4005" y="3089"/>
              <a:ext cx="13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IE" sz="2600" i="1" dirty="0">
                  <a:latin typeface="Times New Roman" pitchFamily="18" charset="0"/>
                </a:rPr>
                <a:t>cut(A,B) = 2</a:t>
              </a:r>
              <a:endParaRPr lang="el-GR" sz="2600" i="1" dirty="0">
                <a:latin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>
            <a:stCxn id="43" idx="3"/>
            <a:endCxn id="45" idx="7"/>
          </p:cNvCxnSpPr>
          <p:nvPr/>
        </p:nvCxnSpPr>
        <p:spPr>
          <a:xfrm flipH="1">
            <a:off x="2992204" y="5083736"/>
            <a:ext cx="340192" cy="15366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5"/>
            <a:endCxn id="44" idx="1"/>
          </p:cNvCxnSpPr>
          <p:nvPr/>
        </p:nvCxnSpPr>
        <p:spPr>
          <a:xfrm rot="16200000" flipH="1">
            <a:off x="3068404" y="54306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4"/>
            <a:endCxn id="44" idx="0"/>
          </p:cNvCxnSpPr>
          <p:nvPr/>
        </p:nvCxnSpPr>
        <p:spPr>
          <a:xfrm>
            <a:off x="3467100" y="5139532"/>
            <a:ext cx="0" cy="49926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3" idx="6"/>
            <a:endCxn id="46" idx="2"/>
          </p:cNvCxnSpPr>
          <p:nvPr/>
        </p:nvCxnSpPr>
        <p:spPr>
          <a:xfrm flipV="1">
            <a:off x="3657600" y="4762501"/>
            <a:ext cx="1828800" cy="186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47" idx="2"/>
          </p:cNvCxnSpPr>
          <p:nvPr/>
        </p:nvCxnSpPr>
        <p:spPr>
          <a:xfrm flipV="1">
            <a:off x="3657600" y="56007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6" idx="5"/>
            <a:endCxn id="48" idx="1"/>
          </p:cNvCxnSpPr>
          <p:nvPr/>
        </p:nvCxnSpPr>
        <p:spPr>
          <a:xfrm rot="16200000" flipH="1">
            <a:off x="5773504" y="4935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7" idx="6"/>
            <a:endCxn id="48" idx="2"/>
          </p:cNvCxnSpPr>
          <p:nvPr/>
        </p:nvCxnSpPr>
        <p:spPr>
          <a:xfrm flipV="1">
            <a:off x="5562600" y="5448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3"/>
            <a:endCxn id="47" idx="0"/>
          </p:cNvCxnSpPr>
          <p:nvPr/>
        </p:nvCxnSpPr>
        <p:spPr>
          <a:xfrm rot="5400000">
            <a:off x="5200650" y="5068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475853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3276600" y="563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2667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5486400" y="4572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6096000" y="5257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366751"/>
              </p:ext>
            </p:extLst>
          </p:nvPr>
        </p:nvGraphicFramePr>
        <p:xfrm>
          <a:off x="7947800" y="3646840"/>
          <a:ext cx="306977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8641614" imgH="8524943" progId="Equation.3">
                  <p:embed/>
                </p:oleObj>
              </mc:Choice>
              <mc:Fallback>
                <p:oleObj name="Equation" r:id="rId3" imgW="28641614" imgH="852494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800" y="3646840"/>
                        <a:ext cx="306977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7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  <p:bldP spid="51" grpId="0"/>
      <p:bldP spid="52" grpId="0"/>
      <p:bldP spid="4" grpId="0" uiExpand="1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 Criterion</a:t>
            </a:r>
            <a:endParaRPr lang="en-IE" sz="24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/>
              <a:t>Criterion: </a:t>
            </a:r>
            <a:r>
              <a:rPr lang="en-IE" b="1" dirty="0">
                <a:solidFill>
                  <a:srgbClr val="FFFF00"/>
                </a:solidFill>
              </a:rPr>
              <a:t>Minimum-cut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dirty="0"/>
              <a:t>Minimize weight of connections between groups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r>
              <a:rPr lang="en-IE" b="1" dirty="0">
                <a:solidFill>
                  <a:srgbClr val="FFFF00"/>
                </a:solidFill>
              </a:rPr>
              <a:t>Degenerate case:</a:t>
            </a:r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r>
              <a:rPr lang="en-IE" b="1" dirty="0">
                <a:solidFill>
                  <a:srgbClr val="FF0066"/>
                </a:solidFill>
              </a:rPr>
              <a:t>Problem: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/>
              <a:t>Only considers external cluster 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/>
              <a:t>Does not consider internal cluster connectivity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6249" y="1825625"/>
            <a:ext cx="3858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IE" sz="3200" b="1" dirty="0" err="1">
                <a:latin typeface="Times New Roman" pitchFamily="18" charset="0"/>
              </a:rPr>
              <a:t>arg</a:t>
            </a:r>
            <a:r>
              <a:rPr lang="en-IE" sz="3200" b="1" dirty="0">
                <a:latin typeface="Times New Roman" pitchFamily="18" charset="0"/>
              </a:rPr>
              <a:t> </a:t>
            </a:r>
            <a:r>
              <a:rPr lang="en-IE" sz="3200" b="1" dirty="0" err="1">
                <a:latin typeface="Times New Roman" pitchFamily="18" charset="0"/>
              </a:rPr>
              <a:t>min</a:t>
            </a:r>
            <a:r>
              <a:rPr lang="en-IE" sz="3200" b="1" baseline="-25000" dirty="0" err="1">
                <a:latin typeface="Times New Roman" pitchFamily="18" charset="0"/>
              </a:rPr>
              <a:t>A,B</a:t>
            </a:r>
            <a:r>
              <a:rPr lang="en-IE" sz="3200" b="1" i="1" dirty="0">
                <a:latin typeface="Times New Roman" pitchFamily="18" charset="0"/>
              </a:rPr>
              <a:t> cut(A,B)</a:t>
            </a:r>
            <a:endParaRPr lang="el-GR" sz="3200" b="1" i="1" dirty="0"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751" y="3134576"/>
            <a:ext cx="4616759" cy="1799375"/>
            <a:chOff x="3841751" y="3134576"/>
            <a:chExt cx="4616759" cy="1799375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004561" y="3960598"/>
              <a:ext cx="17781" cy="5352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75327" y="3986213"/>
              <a:ext cx="43662" cy="4678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019801" y="3940755"/>
              <a:ext cx="390947" cy="36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019043" y="3686175"/>
              <a:ext cx="7937" cy="496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10025" y="4159650"/>
              <a:ext cx="514350" cy="169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63" name="Text Box 26"/>
            <p:cNvSpPr txBox="1">
              <a:spLocks noChangeArrowheads="1"/>
            </p:cNvSpPr>
            <p:nvPr/>
          </p:nvSpPr>
          <p:spPr bwMode="auto">
            <a:xfrm>
              <a:off x="5257800" y="3134576"/>
              <a:ext cx="1590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FF00"/>
                  </a:solidFill>
                  <a:latin typeface="Tahoma" pitchFamily="34" charset="0"/>
                </a:rPr>
                <a:t>“Optimal cut”</a:t>
              </a: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6939272" y="3386554"/>
              <a:ext cx="1519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0000"/>
                  </a:solidFill>
                  <a:latin typeface="Tahoma" pitchFamily="34" charset="0"/>
                </a:rPr>
                <a:t>Minimum cut</a:t>
              </a:r>
            </a:p>
          </p:txBody>
        </p:sp>
        <p:sp>
          <p:nvSpPr>
            <p:cNvPr id="18452" name="Oval 18"/>
            <p:cNvSpPr>
              <a:spLocks noChangeArrowheads="1"/>
            </p:cNvSpPr>
            <p:nvPr/>
          </p:nvSpPr>
          <p:spPr bwMode="auto">
            <a:xfrm>
              <a:off x="5913120" y="3841750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6381751" y="38433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Oval 21"/>
            <p:cNvSpPr>
              <a:spLocks noChangeArrowheads="1"/>
            </p:cNvSpPr>
            <p:nvPr/>
          </p:nvSpPr>
          <p:spPr bwMode="auto">
            <a:xfrm>
              <a:off x="6888164" y="4595813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22"/>
            <p:cNvSpPr>
              <a:spLocks noChangeArrowheads="1"/>
            </p:cNvSpPr>
            <p:nvPr/>
          </p:nvSpPr>
          <p:spPr bwMode="auto">
            <a:xfrm>
              <a:off x="7189789" y="39068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6981383" y="3988886"/>
              <a:ext cx="328407" cy="754643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1" y="3737770"/>
              <a:ext cx="561975" cy="492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7714" y="3745494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26759" y="3730626"/>
              <a:ext cx="3333" cy="6889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037153" y="3899985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24302" y="3749674"/>
              <a:ext cx="647699" cy="5937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2400" y="4114801"/>
              <a:ext cx="435498" cy="6784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0326" y="4637883"/>
              <a:ext cx="539275" cy="131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96137" y="4153113"/>
              <a:ext cx="211662" cy="573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73104" y="4700802"/>
              <a:ext cx="308497" cy="175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524376" y="4355017"/>
              <a:ext cx="399509" cy="5038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388804" y="4188331"/>
              <a:ext cx="669606" cy="5932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30092" y="3777167"/>
              <a:ext cx="510111" cy="445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8" name="Oval 13"/>
            <p:cNvSpPr>
              <a:spLocks noChangeArrowheads="1"/>
            </p:cNvSpPr>
            <p:nvPr/>
          </p:nvSpPr>
          <p:spPr bwMode="auto">
            <a:xfrm>
              <a:off x="4297364" y="467677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6"/>
            <p:cNvSpPr>
              <a:spLocks noChangeArrowheads="1"/>
            </p:cNvSpPr>
            <p:nvPr/>
          </p:nvSpPr>
          <p:spPr bwMode="auto">
            <a:xfrm>
              <a:off x="4792664" y="47482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3876676" y="36449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4943476" y="3602038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5084764" y="4606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022342" y="3962110"/>
              <a:ext cx="522811" cy="5784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73192" y="3926896"/>
              <a:ext cx="534659" cy="7538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945903" y="3996640"/>
              <a:ext cx="335327" cy="6951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546850" y="4542052"/>
              <a:ext cx="463550" cy="1823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59488" y="4475958"/>
              <a:ext cx="493713" cy="36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18449" idx="6"/>
            </p:cNvCxnSpPr>
            <p:nvPr/>
          </p:nvCxnSpPr>
          <p:spPr>
            <a:xfrm flipH="1" flipV="1">
              <a:off x="5126356" y="3694907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5084764" y="4220950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988595" y="4370757"/>
              <a:ext cx="505459" cy="2549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3" name="Oval 19"/>
            <p:cNvSpPr>
              <a:spLocks noChangeArrowheads="1"/>
            </p:cNvSpPr>
            <p:nvPr/>
          </p:nvSpPr>
          <p:spPr bwMode="auto">
            <a:xfrm>
              <a:off x="5930901" y="438308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6424614" y="4419601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8"/>
            <p:cNvSpPr>
              <a:spLocks noChangeArrowheads="1"/>
            </p:cNvSpPr>
            <p:nvPr/>
          </p:nvSpPr>
          <p:spPr bwMode="auto">
            <a:xfrm>
              <a:off x="5913120" y="3847886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6381751" y="38494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6888164" y="4601949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2"/>
            <p:cNvSpPr>
              <a:spLocks noChangeArrowheads="1"/>
            </p:cNvSpPr>
            <p:nvPr/>
          </p:nvSpPr>
          <p:spPr bwMode="auto">
            <a:xfrm>
              <a:off x="7189789" y="39129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4437064" y="42513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4935539" y="4098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2"/>
            <p:cNvSpPr>
              <a:spLocks noChangeArrowheads="1"/>
            </p:cNvSpPr>
            <p:nvPr/>
          </p:nvSpPr>
          <p:spPr bwMode="auto">
            <a:xfrm>
              <a:off x="3841751" y="45450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3998196" y="3809362"/>
              <a:ext cx="515937" cy="369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3922714" y="40640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4438651" y="36941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57" name="Freeform 121856"/>
            <p:cNvSpPr/>
            <p:nvPr/>
          </p:nvSpPr>
          <p:spPr>
            <a:xfrm>
              <a:off x="6973542" y="3684656"/>
              <a:ext cx="1125302" cy="794387"/>
            </a:xfrm>
            <a:custGeom>
              <a:avLst/>
              <a:gdLst>
                <a:gd name="connsiteX0" fmla="*/ 9808 w 1054063"/>
                <a:gd name="connsiteY0" fmla="*/ 0 h 794387"/>
                <a:gd name="connsiteX1" fmla="*/ 20629 w 1054063"/>
                <a:gd name="connsiteY1" fmla="*/ 330049 h 794387"/>
                <a:gd name="connsiteX2" fmla="*/ 193770 w 1054063"/>
                <a:gd name="connsiteY2" fmla="*/ 633046 h 794387"/>
                <a:gd name="connsiteX3" fmla="*/ 567105 w 1054063"/>
                <a:gd name="connsiteY3" fmla="*/ 789955 h 794387"/>
                <a:gd name="connsiteX4" fmla="*/ 1054063 w 1054063"/>
                <a:gd name="connsiteY4" fmla="*/ 735848 h 7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063" h="794387">
                  <a:moveTo>
                    <a:pt x="9808" y="0"/>
                  </a:moveTo>
                  <a:cubicBezTo>
                    <a:pt x="-112" y="112270"/>
                    <a:pt x="-10031" y="224541"/>
                    <a:pt x="20629" y="330049"/>
                  </a:cubicBezTo>
                  <a:cubicBezTo>
                    <a:pt x="51289" y="435557"/>
                    <a:pt x="102691" y="556395"/>
                    <a:pt x="193770" y="633046"/>
                  </a:cubicBezTo>
                  <a:cubicBezTo>
                    <a:pt x="284849" y="709697"/>
                    <a:pt x="423723" y="772821"/>
                    <a:pt x="567105" y="789955"/>
                  </a:cubicBezTo>
                  <a:cubicBezTo>
                    <a:pt x="710487" y="807089"/>
                    <a:pt x="882275" y="771468"/>
                    <a:pt x="1054063" y="735848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62" name="Freeform 121861"/>
            <p:cNvSpPr/>
            <p:nvPr/>
          </p:nvSpPr>
          <p:spPr>
            <a:xfrm>
              <a:off x="5480508" y="3446139"/>
              <a:ext cx="485634" cy="1367879"/>
            </a:xfrm>
            <a:custGeom>
              <a:avLst/>
              <a:gdLst>
                <a:gd name="connsiteX0" fmla="*/ 69013 w 485634"/>
                <a:gd name="connsiteY0" fmla="*/ 0 h 1504161"/>
                <a:gd name="connsiteX1" fmla="*/ 14907 w 485634"/>
                <a:gd name="connsiteY1" fmla="*/ 286765 h 1504161"/>
                <a:gd name="connsiteX2" fmla="*/ 4086 w 485634"/>
                <a:gd name="connsiteY2" fmla="*/ 703385 h 1504161"/>
                <a:gd name="connsiteX3" fmla="*/ 74424 w 485634"/>
                <a:gd name="connsiteY3" fmla="*/ 936043 h 1504161"/>
                <a:gd name="connsiteX4" fmla="*/ 290850 w 485634"/>
                <a:gd name="connsiteY4" fmla="*/ 1363484 h 1504161"/>
                <a:gd name="connsiteX5" fmla="*/ 485634 w 485634"/>
                <a:gd name="connsiteY5" fmla="*/ 1504161 h 150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634" h="1504161">
                  <a:moveTo>
                    <a:pt x="69013" y="0"/>
                  </a:moveTo>
                  <a:cubicBezTo>
                    <a:pt x="47370" y="84767"/>
                    <a:pt x="25728" y="169534"/>
                    <a:pt x="14907" y="286765"/>
                  </a:cubicBezTo>
                  <a:cubicBezTo>
                    <a:pt x="4086" y="403996"/>
                    <a:pt x="-5833" y="595172"/>
                    <a:pt x="4086" y="703385"/>
                  </a:cubicBezTo>
                  <a:cubicBezTo>
                    <a:pt x="14005" y="811598"/>
                    <a:pt x="26630" y="826027"/>
                    <a:pt x="74424" y="936043"/>
                  </a:cubicBezTo>
                  <a:cubicBezTo>
                    <a:pt x="122218" y="1046060"/>
                    <a:pt x="222315" y="1268798"/>
                    <a:pt x="290850" y="1363484"/>
                  </a:cubicBezTo>
                  <a:cubicBezTo>
                    <a:pt x="359385" y="1458170"/>
                    <a:pt x="422509" y="1481165"/>
                    <a:pt x="485634" y="1504161"/>
                  </a:cubicBezTo>
                </a:path>
              </a:pathLst>
            </a:custGeom>
            <a:noFill/>
            <a:ln w="38100" cap="sq">
              <a:solidFill>
                <a:srgbClr val="FFFF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0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184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1600" y="2641600"/>
            <a:ext cx="4699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 Criteria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b="1" dirty="0"/>
              <a:t>Criterion:</a:t>
            </a:r>
            <a:r>
              <a:rPr lang="en-IE" dirty="0"/>
              <a:t> </a:t>
            </a:r>
            <a:r>
              <a:rPr lang="en-IE" b="1" dirty="0">
                <a:solidFill>
                  <a:srgbClr val="FFFF00"/>
                </a:solidFill>
              </a:rPr>
              <a:t>Normalized-cut</a:t>
            </a:r>
            <a:r>
              <a:rPr lang="en-IE" dirty="0">
                <a:solidFill>
                  <a:srgbClr val="FFFF00"/>
                </a:solidFill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[Shi-Malik, ’97]</a:t>
            </a:r>
          </a:p>
          <a:p>
            <a:pPr lvl="1">
              <a:defRPr/>
            </a:pPr>
            <a:r>
              <a:rPr lang="en-IE" dirty="0"/>
              <a:t>Connectivity between groups relative to the density of each group</a:t>
            </a:r>
          </a:p>
          <a:p>
            <a:pPr lvl="1">
              <a:defRPr/>
            </a:pPr>
            <a:endParaRPr lang="en-IE" dirty="0"/>
          </a:p>
          <a:p>
            <a:pPr marL="2242566" lvl="8" indent="-285750">
              <a:buSzPct val="70000"/>
              <a:buFont typeface="Wingdings" pitchFamily="2" charset="2"/>
              <a:buChar char="n"/>
              <a:defRPr/>
            </a:pPr>
            <a:endParaRPr lang="en-IE" dirty="0"/>
          </a:p>
          <a:p>
            <a:pPr marL="1008126" lvl="2" indent="-285750">
              <a:buSzPct val="70000"/>
              <a:buNone/>
              <a:defRPr/>
            </a:pPr>
            <a:r>
              <a:rPr lang="en-IE" dirty="0"/>
              <a:t>	</a:t>
            </a:r>
            <a:r>
              <a:rPr lang="en-IE" b="1" dirty="0"/>
              <a:t>:</a:t>
            </a:r>
            <a:r>
              <a:rPr lang="en-IE" dirty="0"/>
              <a:t> total weight of the edges with at least </a:t>
            </a:r>
            <a:br>
              <a:rPr lang="en-IE" dirty="0"/>
            </a:br>
            <a:r>
              <a:rPr lang="en-IE" dirty="0"/>
              <a:t>one endpoint in : </a:t>
            </a:r>
            <a:endParaRPr lang="en-IE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450342" indent="-285750">
              <a:buSzPct val="70000"/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FF00"/>
                </a:solidFill>
              </a:rPr>
              <a:t>Why use this criterion?</a:t>
            </a:r>
          </a:p>
          <a:p>
            <a:pPr marL="742950" lvl="1" indent="-285750">
              <a:buSzPct val="70000"/>
              <a:buFont typeface="Wingdings" pitchFamily="2" charset="2"/>
              <a:buChar char="n"/>
              <a:defRPr/>
            </a:pPr>
            <a:r>
              <a:rPr lang="en-US" dirty="0"/>
              <a:t>Produces more balanced partitions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How do we efficiently find a good partition?</a:t>
            </a:r>
          </a:p>
          <a:p>
            <a:pPr lvl="1"/>
            <a:r>
              <a:rPr lang="en-US" b="1" dirty="0"/>
              <a:t>Problem: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Computing optimal cut is NP-hard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057400" y="4572000"/>
            <a:ext cx="80756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IE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9867270"/>
              </p:ext>
            </p:extLst>
          </p:nvPr>
        </p:nvGraphicFramePr>
        <p:xfrm>
          <a:off x="4134831" y="2641600"/>
          <a:ext cx="4204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2133360" imgH="419040" progId="Equation.3">
                  <p:embed/>
                </p:oleObj>
              </mc:Choice>
              <mc:Fallback>
                <p:oleObj name="Equation" r:id="rId3" imgW="21333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31" y="2641600"/>
                        <a:ext cx="42041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759199"/>
            <a:ext cx="8466667" cy="1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: adjacency matrix of undirected </a:t>
            </a:r>
            <a:r>
              <a:rPr lang="en-US" b="1" dirty="0"/>
              <a:t>G</a:t>
            </a:r>
          </a:p>
          <a:p>
            <a:pPr lvl="1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/>
              <a:t> </a:t>
            </a:r>
            <a:r>
              <a:rPr lang="en-US" b="1" dirty="0"/>
              <a:t>=1</a:t>
            </a:r>
            <a:r>
              <a:rPr lang="en-US" dirty="0"/>
              <a:t> 	if  is an edge, else </a:t>
            </a:r>
            <a:r>
              <a:rPr lang="en-US" b="1" dirty="0"/>
              <a:t>0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a vector in </a:t>
            </a:r>
            <a:r>
              <a:rPr lang="en-US" dirty="0">
                <a:sym typeface="Symbol"/>
              </a:rPr>
              <a:t>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with 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Think of it as a label/value of each node of </a:t>
            </a:r>
            <a:endParaRPr lang="en-US" b="1" dirty="0"/>
          </a:p>
          <a:p>
            <a:r>
              <a:rPr lang="en-US" b="1" dirty="0">
                <a:solidFill>
                  <a:srgbClr val="FFFF00"/>
                </a:solidFill>
              </a:rPr>
              <a:t>What is the meaning of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FFFF00"/>
                </a:solidFill>
              </a:rPr>
              <a:t>?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 lvl="5"/>
            <a:endParaRPr lang="en-US" dirty="0">
              <a:solidFill>
                <a:schemeClr val="accent4"/>
              </a:solidFill>
            </a:endParaRPr>
          </a:p>
          <a:p>
            <a:pPr lvl="8"/>
            <a:endParaRPr lang="en-US" dirty="0">
              <a:solidFill>
                <a:schemeClr val="accent4"/>
              </a:solidFill>
            </a:endParaRPr>
          </a:p>
          <a:p>
            <a:r>
              <a:rPr lang="en-IE" b="1" dirty="0">
                <a:solidFill>
                  <a:srgbClr val="D60093"/>
                </a:solidFill>
              </a:rPr>
              <a:t>Entry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b="1" i="1" baseline="-25000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b="1" dirty="0">
                <a:solidFill>
                  <a:srgbClr val="D60093"/>
                </a:solidFill>
              </a:rPr>
              <a:t> is a sum of labels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b="1" i="1" baseline="-25000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dirty="0">
                <a:solidFill>
                  <a:srgbClr val="D60093"/>
                </a:solidFill>
              </a:rPr>
              <a:t> of </a:t>
            </a:r>
            <a:r>
              <a:rPr lang="en-US" b="1" dirty="0">
                <a:solidFill>
                  <a:srgbClr val="D60093"/>
                </a:solidFill>
              </a:rPr>
              <a:t>neighbors of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34939"/>
              </p:ext>
            </p:extLst>
          </p:nvPr>
        </p:nvGraphicFramePr>
        <p:xfrm>
          <a:off x="2497667" y="3899694"/>
          <a:ext cx="40179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3" imgW="1663560" imgH="711000" progId="Equation.3">
                  <p:embed/>
                </p:oleObj>
              </mc:Choice>
              <mc:Fallback>
                <p:oleObj name="Equation" r:id="rId3" imgW="1663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67" y="3899694"/>
                        <a:ext cx="401796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09716"/>
              </p:ext>
            </p:extLst>
          </p:nvPr>
        </p:nvGraphicFramePr>
        <p:xfrm>
          <a:off x="7591426" y="4204494"/>
          <a:ext cx="2944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5" imgW="1320480" imgH="444240" progId="Equation.3">
                  <p:embed/>
                </p:oleObj>
              </mc:Choice>
              <mc:Fallback>
                <p:oleObj name="Equation" r:id="rId5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6" y="4204494"/>
                        <a:ext cx="29448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3400" y="3696495"/>
            <a:ext cx="3024732" cy="1131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9867" y="1286286"/>
            <a:ext cx="4183987" cy="154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meaning of </a:t>
            </a:r>
            <a:r>
              <a:rPr lang="en-IE" i="1" dirty="0" err="1"/>
              <a:t>Ax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i="1" baseline="300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E" b="1" dirty="0">
                <a:solidFill>
                  <a:srgbClr val="FFFF00"/>
                </a:solidFill>
              </a:rPr>
              <a:t> coordinate of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dirty="0"/>
              <a:t>:</a:t>
            </a:r>
            <a:r>
              <a:rPr lang="en-IE" b="1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IE" dirty="0"/>
              <a:t>Sum of the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/>
              <a:t>-values of </a:t>
            </a:r>
            <a:r>
              <a:rPr lang="en-US" dirty="0"/>
              <a:t>neighbors</a:t>
            </a:r>
            <a:r>
              <a:rPr lang="en-IE" dirty="0"/>
              <a:t> of</a:t>
            </a:r>
            <a:r>
              <a:rPr lang="en-IE" b="1" dirty="0"/>
              <a:t>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/>
          </a:p>
          <a:p>
            <a:pPr lvl="1"/>
            <a:r>
              <a:rPr lang="en-IE" dirty="0"/>
              <a:t>Make this a new value at node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/>
          </a:p>
          <a:p>
            <a:r>
              <a:rPr lang="en-US" b="1" dirty="0">
                <a:solidFill>
                  <a:srgbClr val="008000"/>
                </a:solidFill>
              </a:rPr>
              <a:t>Spectral Graph Theory:</a:t>
            </a:r>
          </a:p>
          <a:p>
            <a:pPr lvl="1"/>
            <a:r>
              <a:rPr lang="en-US" dirty="0"/>
              <a:t>Analyze the “spectrum” of matrix representing </a:t>
            </a:r>
            <a:endParaRPr lang="en-US" b="1" dirty="0"/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Spectrum:</a:t>
            </a:r>
            <a:r>
              <a:rPr lang="en-US" dirty="0"/>
              <a:t> Eigenvectors  of a graph, ordered </a:t>
            </a:r>
            <a:br>
              <a:rPr lang="en-US" dirty="0"/>
            </a:br>
            <a:r>
              <a:rPr lang="en-US" dirty="0"/>
              <a:t>by the magnitude (strength) of their </a:t>
            </a:r>
            <a:br>
              <a:rPr lang="en-US" dirty="0"/>
            </a:br>
            <a:r>
              <a:rPr lang="en-US" dirty="0"/>
              <a:t>corresponding eigenvalues :</a:t>
            </a:r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671"/>
              </p:ext>
            </p:extLst>
          </p:nvPr>
        </p:nvGraphicFramePr>
        <p:xfrm>
          <a:off x="7523298" y="1286286"/>
          <a:ext cx="40605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3" imgW="1765080" imgH="711000" progId="Equation.3">
                  <p:embed/>
                </p:oleObj>
              </mc:Choice>
              <mc:Fallback>
                <p:oleObj name="Equation" r:id="rId3" imgW="1765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298" y="1286286"/>
                        <a:ext cx="4060556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4819"/>
              </p:ext>
            </p:extLst>
          </p:nvPr>
        </p:nvGraphicFramePr>
        <p:xfrm>
          <a:off x="8153400" y="3696494"/>
          <a:ext cx="30247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696494"/>
                        <a:ext cx="302473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30114"/>
              </p:ext>
            </p:extLst>
          </p:nvPr>
        </p:nvGraphicFramePr>
        <p:xfrm>
          <a:off x="8610600" y="4359624"/>
          <a:ext cx="2057400" cy="4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359624"/>
                        <a:ext cx="2057400" cy="4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𝑨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𝝀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</m:oMath>
                  </m:oMathPara>
                </a14:m>
                <a:endParaRPr lang="en-US" sz="32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" grpId="0" uiExpand="1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FFFF00"/>
                </a:solidFill>
              </a:rPr>
              <a:t>Adjacency matrix (</a:t>
            </a:r>
            <a:r>
              <a:rPr lang="en-IE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dirty="0">
                <a:solidFill>
                  <a:srgbClr val="FFFF00"/>
                </a:solidFill>
              </a:rPr>
              <a:t>):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matrix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if edge between node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dirty="0"/>
              <a:t> and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>
              <a:spcBef>
                <a:spcPct val="5000"/>
              </a:spcBef>
              <a:defRPr/>
            </a:pPr>
            <a:r>
              <a:rPr lang="en-US" b="1" dirty="0">
                <a:solidFill>
                  <a:srgbClr val="D60093"/>
                </a:solidFill>
              </a:rPr>
              <a:t>Important properties: 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Symmetric matrix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 Eigenvectors are real and orthogonal</a:t>
            </a:r>
          </a:p>
          <a:p>
            <a:pPr>
              <a:spcBef>
                <a:spcPct val="5000"/>
              </a:spcBef>
              <a:defRPr/>
            </a:pPr>
            <a:endParaRPr lang="en-I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J. Leskovec, A. Rajaraman, J. Ullman: Mining of Massive Datasets, http://www.mmds.org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EC7F-91ED-4963-9679-B59929A1CB23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  <p:sp>
        <p:nvSpPr>
          <p:cNvPr id="75125" name="AutoShape 373"/>
          <p:cNvSpPr>
            <a:spLocks noChangeArrowheads="1"/>
          </p:cNvSpPr>
          <p:nvPr/>
        </p:nvSpPr>
        <p:spPr bwMode="auto">
          <a:xfrm>
            <a:off x="6096001" y="3700464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62200" y="3200400"/>
            <a:ext cx="3276600" cy="1447800"/>
            <a:chOff x="838200" y="3505200"/>
            <a:chExt cx="3276600" cy="1447800"/>
          </a:xfrm>
        </p:grpSpPr>
        <p:cxnSp>
          <p:nvCxnSpPr>
            <p:cNvPr id="25" name="Straight Connector 24"/>
            <p:cNvCxnSpPr>
              <a:stCxn id="33" idx="3"/>
              <a:endCxn id="38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8" idx="5"/>
              <a:endCxn id="37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3" idx="4"/>
              <a:endCxn id="37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3" idx="6"/>
              <a:endCxn id="39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5"/>
              <a:endCxn id="41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1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3"/>
              <a:endCxn id="40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43" name="Group 372"/>
          <p:cNvGraphicFramePr>
            <a:graphicFrameLocks/>
          </p:cNvGraphicFramePr>
          <p:nvPr/>
        </p:nvGraphicFramePr>
        <p:xfrm>
          <a:off x="7094538" y="2895601"/>
          <a:ext cx="3116262" cy="2561533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  <p:bldP spid="751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  <a:endParaRPr lang="en-IE" sz="2400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D60093"/>
                </a:solidFill>
              </a:rPr>
              <a:t>Degree matrix (D):</a:t>
            </a:r>
          </a:p>
          <a:p>
            <a:pPr lvl="1">
              <a:spcBef>
                <a:spcPct val="10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/>
              <a:t>  diagonal matrix</a:t>
            </a:r>
          </a:p>
          <a:p>
            <a:pPr lvl="1">
              <a:spcBef>
                <a:spcPct val="30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D=[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degree of node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IE" b="1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4812" name="AutoShape 364"/>
          <p:cNvSpPr>
            <a:spLocks noChangeArrowheads="1"/>
          </p:cNvSpPr>
          <p:nvPr/>
        </p:nvSpPr>
        <p:spPr bwMode="auto">
          <a:xfrm>
            <a:off x="6070601" y="4114801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362200" y="3581400"/>
            <a:ext cx="3276600" cy="1447800"/>
            <a:chOff x="838200" y="3505200"/>
            <a:chExt cx="3276600" cy="1447800"/>
          </a:xfrm>
        </p:grpSpPr>
        <p:cxnSp>
          <p:nvCxnSpPr>
            <p:cNvPr id="26" name="Straight Connector 25"/>
            <p:cNvCxnSpPr>
              <a:stCxn id="37" idx="3"/>
              <a:endCxn id="39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9" idx="5"/>
              <a:endCxn id="38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7" idx="4"/>
              <a:endCxn id="38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6"/>
              <a:endCxn id="41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5"/>
              <a:endCxn id="42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1" idx="6"/>
              <a:endCxn id="42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0" idx="3"/>
              <a:endCxn id="41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24" name="Group 363"/>
          <p:cNvGraphicFramePr>
            <a:graphicFrameLocks noGrp="1"/>
          </p:cNvGraphicFramePr>
          <p:nvPr/>
        </p:nvGraphicFramePr>
        <p:xfrm>
          <a:off x="7096126" y="3124201"/>
          <a:ext cx="3116263" cy="2561533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3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  <a:endParaRPr lang="en-IE" sz="2400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D60093"/>
                </a:solidFill>
              </a:rPr>
              <a:t>Laplacian matrix (L):</a:t>
            </a:r>
          </a:p>
          <a:p>
            <a:pPr lvl="1"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/>
              <a:t> symmetric matrix</a:t>
            </a:r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US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What is trivial </a:t>
            </a:r>
            <a:r>
              <a:rPr lang="en-US" b="1" dirty="0" err="1">
                <a:solidFill>
                  <a:srgbClr val="FFFF00"/>
                </a:solidFill>
              </a:rPr>
              <a:t>eigenpair</a:t>
            </a:r>
            <a:r>
              <a:rPr lang="en-US" b="1" dirty="0">
                <a:solidFill>
                  <a:srgbClr val="FFFF00"/>
                </a:solidFill>
              </a:rPr>
              <a:t>?</a:t>
            </a:r>
          </a:p>
          <a:p>
            <a:pPr>
              <a:defRPr/>
            </a:pPr>
            <a:r>
              <a:rPr lang="en-US" b="1" dirty="0">
                <a:solidFill>
                  <a:srgbClr val="008000"/>
                </a:solidFill>
              </a:rPr>
              <a:t>Important properties:</a:t>
            </a:r>
          </a:p>
          <a:p>
            <a:pPr lvl="1">
              <a:defRPr/>
            </a:pPr>
            <a:r>
              <a:rPr lang="en-US" b="1" dirty="0" err="1"/>
              <a:t>Eigenvalues</a:t>
            </a:r>
            <a:r>
              <a:rPr lang="en-US" dirty="0"/>
              <a:t> are non-negative real numbers</a:t>
            </a:r>
          </a:p>
          <a:p>
            <a:pPr lvl="1">
              <a:defRPr/>
            </a:pPr>
            <a:r>
              <a:rPr lang="en-US" b="1" dirty="0"/>
              <a:t>Eigenvectors</a:t>
            </a:r>
            <a:r>
              <a:rPr lang="en-US" dirty="0"/>
              <a:t> are real and orthogonal</a:t>
            </a:r>
            <a:endParaRPr lang="en-I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J. Leskovec, A. Rajaraman, J. Ullman: Mining of Massive Datasets, http://www.mmds.org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2157-1A3D-4543-BB36-318E47FF2E9F}" type="slidenum">
              <a:rPr lang="en-IE" smtClean="0"/>
              <a:pPr>
                <a:defRPr/>
              </a:pPr>
              <a:t>38</a:t>
            </a:fld>
            <a:endParaRPr lang="en-IE"/>
          </a:p>
        </p:txBody>
      </p:sp>
      <p:sp>
        <p:nvSpPr>
          <p:cNvPr id="112735" name="AutoShape 95"/>
          <p:cNvSpPr>
            <a:spLocks noChangeArrowheads="1"/>
          </p:cNvSpPr>
          <p:nvPr/>
        </p:nvSpPr>
        <p:spPr bwMode="auto">
          <a:xfrm>
            <a:off x="6032501" y="2782957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0" name="Text Box 97"/>
              <p:cNvSpPr txBox="1">
                <a:spLocks noChangeArrowheads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𝑳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 = 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𝑫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E" sz="3200" b="1" i="1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10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93601" y="2590800"/>
            <a:ext cx="2971800" cy="1219200"/>
            <a:chOff x="838200" y="3505200"/>
            <a:chExt cx="3276600" cy="1447800"/>
          </a:xfrm>
        </p:grpSpPr>
        <p:cxnSp>
          <p:nvCxnSpPr>
            <p:cNvPr id="27" name="Straight Connector 26"/>
            <p:cNvCxnSpPr>
              <a:stCxn id="39" idx="3"/>
              <a:endCxn id="41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1" idx="5"/>
              <a:endCxn id="40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9" idx="4"/>
              <a:endCxn id="40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6"/>
              <a:endCxn id="42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3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2" idx="5"/>
              <a:endCxn id="44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3" idx="6"/>
              <a:endCxn id="44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3"/>
              <a:endCxn id="43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45" name="Group 4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166828"/>
              </p:ext>
            </p:extLst>
          </p:nvPr>
        </p:nvGraphicFramePr>
        <p:xfrm>
          <a:off x="7284382" y="1405326"/>
          <a:ext cx="3071379" cy="2627622"/>
        </p:xfrm>
        <a:graphic>
          <a:graphicData uri="http://schemas.openxmlformats.org/drawingml/2006/table">
            <a:tbl>
              <a:tblPr/>
              <a:tblGrid>
                <a:gridCol w="43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37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= Matrix</a:t>
            </a:r>
          </a:p>
          <a:p>
            <a:pPr lvl="1"/>
            <a:r>
              <a:rPr lang="en-US" dirty="0"/>
              <a:t>W*v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  <a:r>
              <a:rPr lang="en-US" dirty="0"/>
              <a:t> “</a:t>
            </a:r>
            <a:r>
              <a:rPr lang="en-US" dirty="0" err="1"/>
              <a:t>propogates</a:t>
            </a:r>
            <a:r>
              <a:rPr lang="en-US" dirty="0"/>
              <a:t> weights from neighbors”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8569325" y="1217613"/>
            <a:ext cx="305752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5591037" y="6311900"/>
            <a:ext cx="2750222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[Shi &amp; </a:t>
            </a:r>
            <a:r>
              <a:rPr lang="en-US" dirty="0" err="1"/>
              <a:t>Meila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2002</a:t>
            </a:r>
            <a:r>
              <a:rPr lang="en-US" dirty="0"/>
              <a:t>]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8417718" y="3692527"/>
            <a:ext cx="33607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043988" y="4868863"/>
            <a:ext cx="317500" cy="330200"/>
          </a:xfrm>
          <a:prstGeom prst="rect">
            <a:avLst/>
          </a:prstGeom>
          <a:noFill/>
        </p:spPr>
        <p:txBody>
          <a:bodyPr wrap="none" lIns="82287" tIns="41143" rIns="82287" bIns="41143"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e</a:t>
            </a:r>
            <a:r>
              <a:rPr lang="en-US" sz="1300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27654" name="TextBox 20"/>
          <p:cNvSpPr txBox="1">
            <a:spLocks noChangeArrowheads="1"/>
          </p:cNvSpPr>
          <p:nvPr/>
        </p:nvSpPr>
        <p:spPr bwMode="auto">
          <a:xfrm>
            <a:off x="9113839" y="4252914"/>
            <a:ext cx="342511" cy="3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300" baseline="-250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2196" y="2921445"/>
            <a:ext cx="4498054" cy="3894836"/>
            <a:chOff x="1774825" y="1441451"/>
            <a:chExt cx="4498054" cy="3894836"/>
          </a:xfrm>
        </p:grpSpPr>
        <p:cxnSp>
          <p:nvCxnSpPr>
            <p:cNvPr id="27655" name="Straight Arrow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849313" y="3327401"/>
              <a:ext cx="32226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56" name="Straight Arrow Connector 25"/>
            <p:cNvCxnSpPr>
              <a:cxnSpLocks noChangeShapeType="1"/>
            </p:cNvCxnSpPr>
            <p:nvPr/>
          </p:nvCxnSpPr>
          <p:spPr bwMode="auto">
            <a:xfrm>
              <a:off x="2460626" y="4938714"/>
              <a:ext cx="36353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7" name="TextBox 27"/>
            <p:cNvSpPr txBox="1">
              <a:spLocks noChangeArrowheads="1"/>
            </p:cNvSpPr>
            <p:nvPr/>
          </p:nvSpPr>
          <p:spPr bwMode="auto">
            <a:xfrm>
              <a:off x="2940051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58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1130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9" name="TextBox 38"/>
            <p:cNvSpPr txBox="1">
              <a:spLocks noChangeArrowheads="1"/>
            </p:cNvSpPr>
            <p:nvPr/>
          </p:nvSpPr>
          <p:spPr bwMode="auto">
            <a:xfrm>
              <a:off x="3832226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0" name="Straight Connector 39"/>
            <p:cNvCxnSpPr>
              <a:cxnSpLocks noChangeShapeType="1"/>
            </p:cNvCxnSpPr>
            <p:nvPr/>
          </p:nvCxnSpPr>
          <p:spPr bwMode="auto">
            <a:xfrm rot="5400000" flipH="1" flipV="1">
              <a:off x="4004470" y="4902995"/>
              <a:ext cx="206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1" name="TextBox 40"/>
            <p:cNvSpPr txBox="1">
              <a:spLocks noChangeArrowheads="1"/>
            </p:cNvSpPr>
            <p:nvPr/>
          </p:nvSpPr>
          <p:spPr bwMode="auto">
            <a:xfrm>
              <a:off x="4792664" y="5006976"/>
              <a:ext cx="27999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cxnSp>
          <p:nvCxnSpPr>
            <p:cNvPr id="27662" name="Straight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48275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3" name="TextBox 42"/>
            <p:cNvSpPr txBox="1">
              <a:spLocks noChangeArrowheads="1"/>
            </p:cNvSpPr>
            <p:nvPr/>
          </p:nvSpPr>
          <p:spPr bwMode="auto">
            <a:xfrm>
              <a:off x="5478463" y="500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64" name="Straight Connector 43"/>
            <p:cNvCxnSpPr>
              <a:cxnSpLocks noChangeShapeType="1"/>
            </p:cNvCxnSpPr>
            <p:nvPr/>
          </p:nvCxnSpPr>
          <p:spPr bwMode="auto">
            <a:xfrm rot="5400000" flipH="1" flipV="1">
              <a:off x="5650707" y="4902994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5" name="Straight Connector 45"/>
            <p:cNvCxnSpPr>
              <a:cxnSpLocks noChangeShapeType="1"/>
            </p:cNvCxnSpPr>
            <p:nvPr/>
          </p:nvCxnSpPr>
          <p:spPr bwMode="auto">
            <a:xfrm>
              <a:off x="2322514" y="45243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6" name="TextBox 46"/>
            <p:cNvSpPr txBox="1">
              <a:spLocks noChangeArrowheads="1"/>
            </p:cNvSpPr>
            <p:nvPr/>
          </p:nvSpPr>
          <p:spPr bwMode="auto">
            <a:xfrm>
              <a:off x="1774826" y="43211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67" name="Straight Connector 47"/>
            <p:cNvCxnSpPr>
              <a:cxnSpLocks noChangeShapeType="1"/>
            </p:cNvCxnSpPr>
            <p:nvPr/>
          </p:nvCxnSpPr>
          <p:spPr bwMode="auto">
            <a:xfrm>
              <a:off x="2322514" y="38385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8" name="TextBox 48"/>
            <p:cNvSpPr txBox="1">
              <a:spLocks noChangeArrowheads="1"/>
            </p:cNvSpPr>
            <p:nvPr/>
          </p:nvSpPr>
          <p:spPr bwMode="auto">
            <a:xfrm>
              <a:off x="1774826" y="3700464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9" name="Straight Connector 49"/>
            <p:cNvCxnSpPr>
              <a:cxnSpLocks noChangeShapeType="1"/>
            </p:cNvCxnSpPr>
            <p:nvPr/>
          </p:nvCxnSpPr>
          <p:spPr bwMode="auto">
            <a:xfrm>
              <a:off x="2322514" y="32321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0" name="TextBox 50"/>
            <p:cNvSpPr txBox="1">
              <a:spLocks noChangeArrowheads="1"/>
            </p:cNvSpPr>
            <p:nvPr/>
          </p:nvSpPr>
          <p:spPr bwMode="auto">
            <a:xfrm>
              <a:off x="1774825" y="309562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0.0</a:t>
              </a:r>
            </a:p>
          </p:txBody>
        </p:sp>
        <p:cxnSp>
          <p:nvCxnSpPr>
            <p:cNvPr id="27671" name="Straight Connector 51"/>
            <p:cNvCxnSpPr>
              <a:cxnSpLocks noChangeShapeType="1"/>
            </p:cNvCxnSpPr>
            <p:nvPr/>
          </p:nvCxnSpPr>
          <p:spPr bwMode="auto">
            <a:xfrm>
              <a:off x="2322514" y="26035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2" name="TextBox 52"/>
            <p:cNvSpPr txBox="1">
              <a:spLocks noChangeArrowheads="1"/>
            </p:cNvSpPr>
            <p:nvPr/>
          </p:nvSpPr>
          <p:spPr bwMode="auto">
            <a:xfrm>
              <a:off x="1774825" y="246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73" name="Straight Connector 54"/>
            <p:cNvCxnSpPr>
              <a:cxnSpLocks noChangeShapeType="1"/>
            </p:cNvCxnSpPr>
            <p:nvPr/>
          </p:nvCxnSpPr>
          <p:spPr bwMode="auto">
            <a:xfrm>
              <a:off x="2322514" y="19875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4" name="TextBox 55"/>
            <p:cNvSpPr txBox="1">
              <a:spLocks noChangeArrowheads="1"/>
            </p:cNvSpPr>
            <p:nvPr/>
          </p:nvSpPr>
          <p:spPr bwMode="auto">
            <a:xfrm>
              <a:off x="1774825" y="17938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0.4</a:t>
              </a:r>
            </a:p>
          </p:txBody>
        </p:sp>
        <p:sp>
          <p:nvSpPr>
            <p:cNvPr id="27675" name="TextBox 56"/>
            <p:cNvSpPr txBox="1">
              <a:spLocks noChangeArrowheads="1"/>
            </p:cNvSpPr>
            <p:nvPr/>
          </p:nvSpPr>
          <p:spPr bwMode="auto">
            <a:xfrm>
              <a:off x="5683251" y="3157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6" name="TextBox 57"/>
            <p:cNvSpPr txBox="1">
              <a:spLocks noChangeArrowheads="1"/>
            </p:cNvSpPr>
            <p:nvPr/>
          </p:nvSpPr>
          <p:spPr bwMode="auto">
            <a:xfrm>
              <a:off x="5478464" y="30892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7" name="TextBox 58"/>
            <p:cNvSpPr txBox="1">
              <a:spLocks noChangeArrowheads="1"/>
            </p:cNvSpPr>
            <p:nvPr/>
          </p:nvSpPr>
          <p:spPr bwMode="auto">
            <a:xfrm>
              <a:off x="5683251" y="30210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8" name="TextBox 59"/>
            <p:cNvSpPr txBox="1">
              <a:spLocks noChangeArrowheads="1"/>
            </p:cNvSpPr>
            <p:nvPr/>
          </p:nvSpPr>
          <p:spPr bwMode="auto">
            <a:xfrm>
              <a:off x="5927726" y="29495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9" name="TextBox 60"/>
            <p:cNvSpPr txBox="1">
              <a:spLocks noChangeArrowheads="1"/>
            </p:cNvSpPr>
            <p:nvPr/>
          </p:nvSpPr>
          <p:spPr bwMode="auto">
            <a:xfrm>
              <a:off x="5722939" y="28813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0" name="TextBox 61"/>
            <p:cNvSpPr txBox="1">
              <a:spLocks noChangeArrowheads="1"/>
            </p:cNvSpPr>
            <p:nvPr/>
          </p:nvSpPr>
          <p:spPr bwMode="auto">
            <a:xfrm>
              <a:off x="5927726" y="28130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1" name="TextBox 62"/>
            <p:cNvSpPr txBox="1">
              <a:spLocks noChangeArrowheads="1"/>
            </p:cNvSpPr>
            <p:nvPr/>
          </p:nvSpPr>
          <p:spPr bwMode="auto">
            <a:xfrm>
              <a:off x="444976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2" name="TextBox 63"/>
            <p:cNvSpPr txBox="1">
              <a:spLocks noChangeArrowheads="1"/>
            </p:cNvSpPr>
            <p:nvPr/>
          </p:nvSpPr>
          <p:spPr bwMode="auto">
            <a:xfrm>
              <a:off x="4586289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3" name="TextBox 64"/>
            <p:cNvSpPr txBox="1">
              <a:spLocks noChangeArrowheads="1"/>
            </p:cNvSpPr>
            <p:nvPr/>
          </p:nvSpPr>
          <p:spPr bwMode="auto">
            <a:xfrm>
              <a:off x="4311651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4" name="TextBox 65"/>
            <p:cNvSpPr txBox="1">
              <a:spLocks noChangeArrowheads="1"/>
            </p:cNvSpPr>
            <p:nvPr/>
          </p:nvSpPr>
          <p:spPr bwMode="auto">
            <a:xfrm>
              <a:off x="4175126" y="44577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5" name="TextBox 66"/>
            <p:cNvSpPr txBox="1">
              <a:spLocks noChangeArrowheads="1"/>
            </p:cNvSpPr>
            <p:nvPr/>
          </p:nvSpPr>
          <p:spPr bwMode="auto">
            <a:xfrm>
              <a:off x="4449764" y="4046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6" name="TextBox 67"/>
            <p:cNvSpPr txBox="1">
              <a:spLocks noChangeArrowheads="1"/>
            </p:cNvSpPr>
            <p:nvPr/>
          </p:nvSpPr>
          <p:spPr bwMode="auto">
            <a:xfrm>
              <a:off x="5683251" y="28844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7" name="TextBox 68"/>
            <p:cNvSpPr txBox="1">
              <a:spLocks noChangeArrowheads="1"/>
            </p:cNvSpPr>
            <p:nvPr/>
          </p:nvSpPr>
          <p:spPr bwMode="auto">
            <a:xfrm>
              <a:off x="5478464" y="28162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8" name="TextBox 69"/>
            <p:cNvSpPr txBox="1">
              <a:spLocks noChangeArrowheads="1"/>
            </p:cNvSpPr>
            <p:nvPr/>
          </p:nvSpPr>
          <p:spPr bwMode="auto">
            <a:xfrm>
              <a:off x="5683251" y="27463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9" name="TextBox 70"/>
            <p:cNvSpPr txBox="1">
              <a:spLocks noChangeArrowheads="1"/>
            </p:cNvSpPr>
            <p:nvPr/>
          </p:nvSpPr>
          <p:spPr bwMode="auto">
            <a:xfrm>
              <a:off x="5584826" y="28082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0" name="TextBox 71"/>
            <p:cNvSpPr txBox="1">
              <a:spLocks noChangeArrowheads="1"/>
            </p:cNvSpPr>
            <p:nvPr/>
          </p:nvSpPr>
          <p:spPr bwMode="auto">
            <a:xfrm>
              <a:off x="5478464" y="29448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1" name="TextBox 72"/>
            <p:cNvSpPr txBox="1">
              <a:spLocks noChangeArrowheads="1"/>
            </p:cNvSpPr>
            <p:nvPr/>
          </p:nvSpPr>
          <p:spPr bwMode="auto">
            <a:xfrm>
              <a:off x="5821364" y="30861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2" name="TextBox 73"/>
            <p:cNvSpPr txBox="1">
              <a:spLocks noChangeArrowheads="1"/>
            </p:cNvSpPr>
            <p:nvPr/>
          </p:nvSpPr>
          <p:spPr bwMode="auto">
            <a:xfrm>
              <a:off x="5340351" y="43894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3" name="TextBox 74"/>
            <p:cNvSpPr txBox="1">
              <a:spLocks noChangeArrowheads="1"/>
            </p:cNvSpPr>
            <p:nvPr/>
          </p:nvSpPr>
          <p:spPr bwMode="auto">
            <a:xfrm>
              <a:off x="54086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4" name="TextBox 75"/>
            <p:cNvSpPr txBox="1">
              <a:spLocks noChangeArrowheads="1"/>
            </p:cNvSpPr>
            <p:nvPr/>
          </p:nvSpPr>
          <p:spPr bwMode="auto">
            <a:xfrm>
              <a:off x="5203826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5" name="TextBox 76"/>
            <p:cNvSpPr txBox="1">
              <a:spLocks noChangeArrowheads="1"/>
            </p:cNvSpPr>
            <p:nvPr/>
          </p:nvSpPr>
          <p:spPr bwMode="auto">
            <a:xfrm>
              <a:off x="5326064" y="41148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6" name="TextBox 77"/>
            <p:cNvSpPr txBox="1">
              <a:spLocks noChangeArrowheads="1"/>
            </p:cNvSpPr>
            <p:nvPr/>
          </p:nvSpPr>
          <p:spPr bwMode="auto">
            <a:xfrm>
              <a:off x="50657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7" name="TextBox 78"/>
            <p:cNvSpPr txBox="1">
              <a:spLocks noChangeArrowheads="1"/>
            </p:cNvSpPr>
            <p:nvPr/>
          </p:nvSpPr>
          <p:spPr bwMode="auto">
            <a:xfrm>
              <a:off x="5408614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8" name="TextBox 79"/>
            <p:cNvSpPr txBox="1">
              <a:spLocks noChangeArrowheads="1"/>
            </p:cNvSpPr>
            <p:nvPr/>
          </p:nvSpPr>
          <p:spPr bwMode="auto">
            <a:xfrm>
              <a:off x="53403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9" name="TextBox 80"/>
            <p:cNvSpPr txBox="1">
              <a:spLocks noChangeArrowheads="1"/>
            </p:cNvSpPr>
            <p:nvPr/>
          </p:nvSpPr>
          <p:spPr bwMode="auto">
            <a:xfrm>
              <a:off x="5135564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0" name="TextBox 81"/>
            <p:cNvSpPr txBox="1">
              <a:spLocks noChangeArrowheads="1"/>
            </p:cNvSpPr>
            <p:nvPr/>
          </p:nvSpPr>
          <p:spPr bwMode="auto">
            <a:xfrm>
              <a:off x="5257801" y="42481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1" name="TextBox 82"/>
            <p:cNvSpPr txBox="1">
              <a:spLocks noChangeArrowheads="1"/>
            </p:cNvSpPr>
            <p:nvPr/>
          </p:nvSpPr>
          <p:spPr bwMode="auto">
            <a:xfrm>
              <a:off x="49974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2" name="TextBox 83"/>
            <p:cNvSpPr txBox="1">
              <a:spLocks noChangeArrowheads="1"/>
            </p:cNvSpPr>
            <p:nvPr/>
          </p:nvSpPr>
          <p:spPr bwMode="auto">
            <a:xfrm>
              <a:off x="5340351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3" name="TextBox 85"/>
            <p:cNvSpPr txBox="1">
              <a:spLocks noChangeArrowheads="1"/>
            </p:cNvSpPr>
            <p:nvPr/>
          </p:nvSpPr>
          <p:spPr bwMode="auto">
            <a:xfrm>
              <a:off x="5821363" y="45275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27704" name="TextBox 86"/>
            <p:cNvSpPr txBox="1">
              <a:spLocks noChangeArrowheads="1"/>
            </p:cNvSpPr>
            <p:nvPr/>
          </p:nvSpPr>
          <p:spPr bwMode="auto">
            <a:xfrm>
              <a:off x="2047875" y="14414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76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95801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12462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077201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34401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8252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825625"/>
            <a:ext cx="6076667" cy="3372908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W</a:t>
            </a:r>
            <a:r>
              <a:rPr lang="en-US" dirty="0"/>
              <a:t> is connected but roughly block diagonal with </a:t>
            </a:r>
            <a:r>
              <a:rPr lang="en-US" i="1" dirty="0"/>
              <a:t>k </a:t>
            </a:r>
            <a:r>
              <a:rPr lang="en-US" dirty="0"/>
              <a:t>blocks, then</a:t>
            </a:r>
          </a:p>
          <a:p>
            <a:pPr>
              <a:buFont typeface="Arial" charset="0"/>
              <a:buChar char="•"/>
            </a:pPr>
            <a:r>
              <a:rPr lang="en-US" dirty="0"/>
              <a:t>the top eigenvector is a constant vector </a:t>
            </a:r>
          </a:p>
          <a:p>
            <a:pPr>
              <a:buFont typeface="Arial" charset="0"/>
              <a:buChar char="•"/>
            </a:pPr>
            <a:r>
              <a:rPr lang="en-US" dirty="0"/>
              <a:t>the next </a:t>
            </a:r>
            <a:r>
              <a:rPr lang="en-US" i="1" dirty="0"/>
              <a:t>k </a:t>
            </a:r>
            <a:r>
              <a:rPr lang="en-US" dirty="0"/>
              <a:t>eigenvectors are roughly piecewise constant with “pieces” corresponding to blocks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7363353" y="3292780"/>
            <a:ext cx="4032778" cy="34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7422622" y="183328"/>
            <a:ext cx="3931178" cy="30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of the algorithm: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top </a:t>
            </a:r>
            <a:r>
              <a:rPr lang="en-US" i="1" dirty="0"/>
              <a:t>k+1 </a:t>
            </a:r>
            <a:r>
              <a:rPr lang="en-US" dirty="0"/>
              <a:t>eigenvectors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="1" dirty="0"/>
              <a:t>v</a:t>
            </a:r>
            <a:r>
              <a:rPr lang="en-US" baseline="-25000" dirty="0"/>
              <a:t>k+1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Discard the “top” one (the “trivial pair”)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every node </a:t>
            </a:r>
            <a:r>
              <a:rPr lang="en-US" i="1" dirty="0"/>
              <a:t>a </a:t>
            </a:r>
            <a:r>
              <a:rPr lang="en-US" dirty="0"/>
              <a:t>with </a:t>
            </a:r>
            <a:r>
              <a:rPr lang="en-US" i="1" dirty="0"/>
              <a:t>k</a:t>
            </a:r>
            <a:r>
              <a:rPr lang="en-US" dirty="0"/>
              <a:t>-dimensional vector </a:t>
            </a:r>
            <a:r>
              <a:rPr lang="en-US" i="1" dirty="0" err="1">
                <a:solidFill>
                  <a:schemeClr val="tx1"/>
                </a:solidFill>
              </a:rPr>
              <a:t>x</a:t>
            </a:r>
            <a:r>
              <a:rPr lang="en-US" i="1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= &lt;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),…,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k+1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with </a:t>
            </a:r>
            <a:r>
              <a:rPr lang="en-US" i="1" dirty="0"/>
              <a:t>k</a:t>
            </a:r>
            <a:r>
              <a:rPr lang="en-US" dirty="0"/>
              <a:t>-means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42" y="1524000"/>
            <a:ext cx="281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44" y="1743075"/>
            <a:ext cx="507515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96200" y="579120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348453" y="3340595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5269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5255" y="586293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657508" y="3412330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63" y="2134997"/>
            <a:ext cx="4572000" cy="37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34627" y="1537064"/>
            <a:ext cx="279262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Components of </a:t>
            </a: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425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5"/>
          <a:stretch/>
        </p:blipFill>
        <p:spPr bwMode="auto">
          <a:xfrm>
            <a:off x="6400801" y="1143001"/>
            <a:ext cx="3167063" cy="20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85075" y="11430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1"/>
            <a:ext cx="3124200" cy="2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37475" y="63246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459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k-Way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D60093"/>
                </a:solidFill>
              </a:rPr>
              <a:t>How do we partition a graph into </a:t>
            </a:r>
            <a:r>
              <a:rPr lang="en-IE" b="1" i="1" dirty="0">
                <a:solidFill>
                  <a:srgbClr val="D60093"/>
                </a:solidFill>
                <a:latin typeface="Times New Roman" pitchFamily="18" charset="0"/>
              </a:rPr>
              <a:t>k</a:t>
            </a:r>
            <a:r>
              <a:rPr lang="en-IE" b="1" dirty="0">
                <a:solidFill>
                  <a:srgbClr val="D60093"/>
                </a:solidFill>
              </a:rPr>
              <a:t> clusters?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Two basic approaches:</a:t>
            </a:r>
          </a:p>
          <a:p>
            <a:pPr lvl="1"/>
            <a:r>
              <a:rPr lang="en-US" b="1" dirty="0"/>
              <a:t>Recursive bi-partitioning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[Hagen et al., ’92]</a:t>
            </a:r>
          </a:p>
          <a:p>
            <a:pPr lvl="2"/>
            <a:r>
              <a:rPr lang="en-US" dirty="0"/>
              <a:t>Recursively apply bi-partitioning algorithm in a hierarchical divisive manner</a:t>
            </a:r>
          </a:p>
          <a:p>
            <a:pPr lvl="2"/>
            <a:r>
              <a:rPr lang="en-US" dirty="0"/>
              <a:t>Disadvantages: Inefficient, unstable</a:t>
            </a:r>
          </a:p>
          <a:p>
            <a:pPr lvl="1"/>
            <a:r>
              <a:rPr lang="en-US" b="1" dirty="0"/>
              <a:t>Cluster multiple eigenvectors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2"/>
            <a:r>
              <a:rPr lang="en-US" dirty="0"/>
              <a:t>Build a reduced space from multiple eigenvectors</a:t>
            </a:r>
          </a:p>
          <a:p>
            <a:pPr lvl="2"/>
            <a:r>
              <a:rPr lang="en-US" dirty="0"/>
              <a:t>Commonly used in recent papers</a:t>
            </a:r>
          </a:p>
          <a:p>
            <a:pPr lvl="2"/>
            <a:r>
              <a:rPr lang="en-US" dirty="0"/>
              <a:t>A preferable approach…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multiple eigenvectors?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Approximates the optimal cut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1"/>
            <a:r>
              <a:rPr lang="en-US" dirty="0"/>
              <a:t>Can be used to approximate optimal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-way normalized cut</a:t>
            </a:r>
          </a:p>
          <a:p>
            <a:r>
              <a:rPr lang="en-US" b="1" dirty="0"/>
              <a:t>Emphasizes cohesive clusters</a:t>
            </a:r>
          </a:p>
          <a:p>
            <a:pPr lvl="1"/>
            <a:r>
              <a:rPr lang="en-US" dirty="0"/>
              <a:t>Increases the unevenness in the distribution of the data</a:t>
            </a:r>
          </a:p>
          <a:p>
            <a:pPr lvl="1"/>
            <a:r>
              <a:rPr lang="en-US" dirty="0"/>
              <a:t>Associations between similar points are amplified, associations between dissimilar points are attenuated</a:t>
            </a:r>
          </a:p>
          <a:p>
            <a:pPr lvl="1"/>
            <a:r>
              <a:rPr lang="en-US" dirty="0"/>
              <a:t>The data begins to “approximate a clustering”</a:t>
            </a:r>
          </a:p>
          <a:p>
            <a:r>
              <a:rPr lang="en-US" b="1" dirty="0"/>
              <a:t>Well-separated space</a:t>
            </a:r>
          </a:p>
          <a:p>
            <a:pPr lvl="1"/>
            <a:r>
              <a:rPr lang="en-US" dirty="0"/>
              <a:t>Transforms data to a new “embedded space”, </a:t>
            </a:r>
            <a:br>
              <a:rPr lang="en-US" dirty="0"/>
            </a:br>
            <a:r>
              <a:rPr lang="en-US" dirty="0"/>
              <a:t>consisting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 orthogonal basis vectors</a:t>
            </a:r>
          </a:p>
          <a:p>
            <a:r>
              <a:rPr lang="en-US" dirty="0"/>
              <a:t>Multiple eigenvectors prevent instability due to information loss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A is an adjacency matrix (maybe weighted) and D is a (diagonal) matrix giving the degree of each node</a:t>
            </a:r>
          </a:p>
          <a:p>
            <a:pPr>
              <a:defRPr/>
            </a:pPr>
            <a:r>
              <a:rPr lang="en-US" dirty="0"/>
              <a:t>Then L</a:t>
            </a:r>
            <a:r>
              <a:rPr lang="en-US" baseline="-25000" dirty="0"/>
              <a:t>u</a:t>
            </a:r>
            <a:r>
              <a:rPr lang="en-US" dirty="0"/>
              <a:t> = D - A is the </a:t>
            </a:r>
            <a:r>
              <a:rPr lang="en-US" i="1" dirty="0"/>
              <a:t>(</a:t>
            </a:r>
            <a:r>
              <a:rPr lang="en-US" i="1" dirty="0" err="1"/>
              <a:t>unnormalized</a:t>
            </a:r>
            <a:r>
              <a:rPr lang="en-US" i="1" dirty="0"/>
              <a:t>) Laplacian</a:t>
            </a:r>
          </a:p>
          <a:p>
            <a:pPr lvl="1">
              <a:defRPr/>
            </a:pPr>
            <a:r>
              <a:rPr lang="en-US" dirty="0"/>
              <a:t>W=AD</a:t>
            </a:r>
            <a:r>
              <a:rPr lang="en-US" baseline="30000" dirty="0"/>
              <a:t>-1 </a:t>
            </a:r>
            <a:r>
              <a:rPr lang="en-US" dirty="0"/>
              <a:t>is a </a:t>
            </a:r>
            <a:r>
              <a:rPr lang="en-US" i="1" dirty="0"/>
              <a:t>probabilistic adjacency matrix</a:t>
            </a:r>
          </a:p>
          <a:p>
            <a:pPr>
              <a:defRPr/>
            </a:pPr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 = I - D</a:t>
            </a:r>
            <a:r>
              <a:rPr lang="en-US" baseline="30000" dirty="0"/>
              <a:t>-1/2</a:t>
            </a:r>
            <a:r>
              <a:rPr lang="en-US" dirty="0"/>
              <a:t>AD</a:t>
            </a:r>
            <a:r>
              <a:rPr lang="en-US" baseline="30000" dirty="0"/>
              <a:t>-1/2</a:t>
            </a:r>
            <a:r>
              <a:rPr lang="en-US" dirty="0"/>
              <a:t> is the </a:t>
            </a:r>
            <a:r>
              <a:rPr lang="en-US" i="1" dirty="0"/>
              <a:t>(normalized or random-walk) Laplacian</a:t>
            </a:r>
          </a:p>
          <a:p>
            <a:pPr>
              <a:defRPr/>
            </a:pPr>
            <a:r>
              <a:rPr lang="en-US" dirty="0"/>
              <a:t>The largest eigenvectors of </a:t>
            </a:r>
            <a:r>
              <a:rPr lang="en-US" i="1" dirty="0"/>
              <a:t>W</a:t>
            </a:r>
            <a:r>
              <a:rPr lang="en-US" dirty="0"/>
              <a:t> correspond to the smallest eigenvectors of L</a:t>
            </a:r>
            <a:r>
              <a:rPr lang="en-US" baseline="-25000" dirty="0"/>
              <a:t>n</a:t>
            </a:r>
            <a:endParaRPr lang="en-US" dirty="0"/>
          </a:p>
          <a:p>
            <a:pPr lvl="1">
              <a:defRPr/>
            </a:pPr>
            <a:r>
              <a:rPr lang="en-US" dirty="0"/>
              <a:t>So sometimes people talk about “</a:t>
            </a:r>
            <a:r>
              <a:rPr lang="en-US" i="1" dirty="0"/>
              <a:t>bottom eigenvectors of the </a:t>
            </a:r>
            <a:r>
              <a:rPr lang="en-US" i="1" dirty="0" err="1"/>
              <a:t>Laplacian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0" t="40117" r="26666" b="4272"/>
          <a:stretch>
            <a:fillRect/>
          </a:stretch>
        </p:blipFill>
        <p:spPr bwMode="auto">
          <a:xfrm>
            <a:off x="723900" y="496888"/>
            <a:ext cx="7620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9144000" y="1981201"/>
            <a:ext cx="17091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graph</a:t>
            </a:r>
          </a:p>
          <a:p>
            <a:pPr eaLnBrk="1" hangingPunct="1"/>
            <a:r>
              <a:rPr lang="en-US" dirty="0"/>
              <a:t>(easy)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9067800" y="3124200"/>
            <a:ext cx="1600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Fully connected graph,</a:t>
            </a:r>
          </a:p>
          <a:p>
            <a:pPr eaLnBrk="1" hangingPunct="1"/>
            <a:r>
              <a:rPr lang="en-US" sz="2000"/>
              <a:t>weighted by distance</a:t>
            </a:r>
          </a:p>
        </p:txBody>
      </p:sp>
      <p:cxnSp>
        <p:nvCxnSpPr>
          <p:cNvPr id="13" name="Straight Arrow Connector 12"/>
          <p:cNvCxnSpPr>
            <a:stCxn id="26631" idx="1"/>
          </p:cNvCxnSpPr>
          <p:nvPr/>
        </p:nvCxnSpPr>
        <p:spPr>
          <a:xfrm flipH="1" flipV="1">
            <a:off x="8382000" y="1828801"/>
            <a:ext cx="762000" cy="567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631" idx="1"/>
          </p:cNvCxnSpPr>
          <p:nvPr/>
        </p:nvCxnSpPr>
        <p:spPr>
          <a:xfrm flipH="1" flipV="1">
            <a:off x="8305800" y="2209801"/>
            <a:ext cx="838200" cy="186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6632" idx="1"/>
          </p:cNvCxnSpPr>
          <p:nvPr/>
        </p:nvCxnSpPr>
        <p:spPr>
          <a:xfrm flipH="1" flipV="1">
            <a:off x="8458200" y="3352801"/>
            <a:ext cx="609600" cy="58737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32" idx="1"/>
          </p:cNvCxnSpPr>
          <p:nvPr/>
        </p:nvCxnSpPr>
        <p:spPr>
          <a:xfrm flipH="1">
            <a:off x="8382000" y="3940176"/>
            <a:ext cx="685800" cy="2508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68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8" y="1934292"/>
            <a:ext cx="9459383" cy="46006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from Data</a:t>
            </a:r>
          </a:p>
        </p:txBody>
      </p:sp>
    </p:spTree>
    <p:extLst>
      <p:ext uri="{BB962C8B-B14F-4D97-AF65-F5344CB8AC3E}">
        <p14:creationId xmlns:p14="http://schemas.microsoft.com/office/powerpoint/2010/main" val="18304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4057618" y="1366870"/>
            <a:ext cx="4418047" cy="50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91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9"/>
          <a:stretch/>
        </p:blipFill>
        <p:spPr>
          <a:xfrm>
            <a:off x="2986616" y="1427063"/>
            <a:ext cx="6218767" cy="51769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Graphs for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12933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Spectral Clustering: Pros and Cons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Elegant, and well-founded mathematically</a:t>
            </a:r>
          </a:p>
          <a:p>
            <a:pPr eaLnBrk="1" hangingPunct="1">
              <a:defRPr/>
            </a:pPr>
            <a:r>
              <a:rPr lang="en-US" dirty="0"/>
              <a:t>Works quite well when relations are approximately transitive (like similarity)</a:t>
            </a:r>
          </a:p>
          <a:p>
            <a:pPr eaLnBrk="1" hangingPunct="1">
              <a:defRPr/>
            </a:pPr>
            <a:r>
              <a:rPr lang="en-US" dirty="0"/>
              <a:t>Does not assume any form of the data (compare to K-means)</a:t>
            </a:r>
          </a:p>
          <a:p>
            <a:pPr eaLnBrk="1" hangingPunct="1">
              <a:defRPr/>
            </a:pPr>
            <a:r>
              <a:rPr lang="en-US" dirty="0"/>
              <a:t>Very noisy datasets cause problems</a:t>
            </a:r>
          </a:p>
          <a:p>
            <a:pPr lvl="1" eaLnBrk="1" hangingPunct="1">
              <a:defRPr/>
            </a:pPr>
            <a:r>
              <a:rPr lang="en-US" dirty="0"/>
              <a:t>“Informative” eigenvectors need not be in top few</a:t>
            </a:r>
          </a:p>
          <a:p>
            <a:pPr lvl="1" eaLnBrk="1" hangingPunct="1">
              <a:defRPr/>
            </a:pPr>
            <a:r>
              <a:rPr lang="en-US" dirty="0"/>
              <a:t>Performance can drop suddenly from good to terrible</a:t>
            </a:r>
          </a:p>
          <a:p>
            <a:pPr eaLnBrk="1" hangingPunct="1">
              <a:defRPr/>
            </a:pPr>
            <a:r>
              <a:rPr lang="en-US" dirty="0"/>
              <a:t>Expensive for very large datasets</a:t>
            </a:r>
          </a:p>
          <a:p>
            <a:pPr lvl="1" eaLnBrk="1" hangingPunct="1">
              <a:defRPr/>
            </a:pPr>
            <a:r>
              <a:rPr lang="en-US" dirty="0"/>
              <a:t>Computing eigenvectors is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18622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4 at 10.03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04" y="711239"/>
            <a:ext cx="1353262" cy="5808248"/>
          </a:xfrm>
          <a:prstGeom prst="rect">
            <a:avLst/>
          </a:prstGeom>
        </p:spPr>
      </p:pic>
      <p:pic>
        <p:nvPicPr>
          <p:cNvPr id="3" name="Picture 2" descr="Screen Shot 2015-02-04 at 10.03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50" y="711239"/>
            <a:ext cx="1421684" cy="58082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cases and runtimes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</a:t>
            </a:r>
          </a:p>
          <a:p>
            <a:pPr lvl="1"/>
            <a:r>
              <a:rPr lang="en-US" i="1" dirty="0"/>
              <a:t>Fast</a:t>
            </a:r>
          </a:p>
          <a:p>
            <a:pPr lvl="1"/>
            <a:r>
              <a:rPr lang="en-US" dirty="0"/>
              <a:t>“Embarrassingly parallel”</a:t>
            </a:r>
          </a:p>
          <a:p>
            <a:pPr lvl="1"/>
            <a:r>
              <a:rPr lang="en-US" dirty="0"/>
              <a:t>Not very useful on anisotropic data</a:t>
            </a:r>
          </a:p>
          <a:p>
            <a:r>
              <a:rPr lang="en-US" dirty="0"/>
              <a:t>Spectral clustering</a:t>
            </a:r>
          </a:p>
          <a:p>
            <a:pPr lvl="1"/>
            <a:r>
              <a:rPr lang="en-US" dirty="0"/>
              <a:t>Excellent quality under many different data forms</a:t>
            </a:r>
          </a:p>
          <a:p>
            <a:pPr lvl="1"/>
            <a:r>
              <a:rPr lang="en-US" dirty="0"/>
              <a:t>Much slower than K-Means</a:t>
            </a:r>
          </a:p>
        </p:txBody>
      </p:sp>
    </p:spTree>
    <p:extLst>
      <p:ext uri="{BB962C8B-B14F-4D97-AF65-F5344CB8AC3E}">
        <p14:creationId xmlns:p14="http://schemas.microsoft.com/office/powerpoint/2010/main" val="9233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Clustering Tutorial: </a:t>
            </a:r>
            <a:r>
              <a:rPr lang="en-US" dirty="0">
                <a:hlinkClick r:id="rId2"/>
              </a:rPr>
              <a:t>http://www.informatik.uni-hamburg.de/ML/contents/people/luxburg/publications/Luxburg07_tutorial.pdf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78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“Vastness” of Euclidean space</a:t>
            </a:r>
          </a:p>
        </p:txBody>
      </p:sp>
      <p:pic>
        <p:nvPicPr>
          <p:cNvPr id="4" name="Picture 3" descr="Screen Shot 2015-01-29 at 10.29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6" y="2525352"/>
            <a:ext cx="10148207" cy="36516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611780"/>
            <a:ext cx="7090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link.springer.com</a:t>
            </a:r>
            <a:r>
              <a:rPr lang="en-US" sz="1000" dirty="0"/>
              <a:t>/</a:t>
            </a:r>
            <a:r>
              <a:rPr lang="en-US" sz="1000" dirty="0" err="1"/>
              <a:t>referenceworkentry</a:t>
            </a:r>
            <a:r>
              <a:rPr lang="en-US" sz="1000" dirty="0"/>
              <a:t>/10.1007%2F978-0-387-30164-8_192</a:t>
            </a:r>
          </a:p>
        </p:txBody>
      </p:sp>
    </p:spTree>
    <p:extLst>
      <p:ext uri="{BB962C8B-B14F-4D97-AF65-F5344CB8AC3E}">
        <p14:creationId xmlns:p14="http://schemas.microsoft.com/office/powerpoint/2010/main" val="17148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Galaxies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r>
              <a:rPr lang="en-US" b="1" dirty="0"/>
              <a:t>Sloan Digital Sky Survey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2830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CD by a set of customers who bought it:</a:t>
            </a:r>
          </a:p>
          <a:p>
            <a:pPr lvl="1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Similar CDs have similar sets of customers, and 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1330</TotalTime>
  <Words>3781</Words>
  <Application>Microsoft Macintosh PowerPoint</Application>
  <PresentationFormat>Widescreen</PresentationFormat>
  <Paragraphs>758</Paragraphs>
  <Slides>53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Corbel</vt:lpstr>
      <vt:lpstr>Tahoma</vt:lpstr>
      <vt:lpstr>Times New Roman</vt:lpstr>
      <vt:lpstr>Wingdings</vt:lpstr>
      <vt:lpstr>Depth</vt:lpstr>
      <vt:lpstr>Equation</vt:lpstr>
      <vt:lpstr>Spectral Clustering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Curse of dimensionality</vt:lpstr>
      <vt:lpstr>Clustering Problem: Galaxies</vt:lpstr>
      <vt:lpstr>Clustering Problem: Music CDs</vt:lpstr>
      <vt:lpstr>Clustering Problem: Music CDs</vt:lpstr>
      <vt:lpstr>Clustering Problem: Documents</vt:lpstr>
      <vt:lpstr>Cosine, Jaccard, and Euclidean</vt:lpstr>
      <vt:lpstr>Overview: Methods of Clustering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k–means Algorithm(s)</vt:lpstr>
      <vt:lpstr>Populating Clusters</vt:lpstr>
      <vt:lpstr>Getting the k right</vt:lpstr>
      <vt:lpstr>Example: Picking k</vt:lpstr>
      <vt:lpstr>Example: Picking k</vt:lpstr>
      <vt:lpstr>Example: Picking k</vt:lpstr>
      <vt:lpstr>More K-means examples</vt:lpstr>
      <vt:lpstr>Graph Partitioning</vt:lpstr>
      <vt:lpstr>Graph Partitioning</vt:lpstr>
      <vt:lpstr>Graph Cuts</vt:lpstr>
      <vt:lpstr>Graph Cut Criterion</vt:lpstr>
      <vt:lpstr>Graph Cut Criteria</vt:lpstr>
      <vt:lpstr>Spectral Graph Partitioning</vt:lpstr>
      <vt:lpstr>What is the meaning of Ax?</vt:lpstr>
      <vt:lpstr>Matrix Representations</vt:lpstr>
      <vt:lpstr>Matrix Representations</vt:lpstr>
      <vt:lpstr>Matrix Representations</vt:lpstr>
      <vt:lpstr>Spectral Clustering</vt:lpstr>
      <vt:lpstr>Spectral Clustering</vt:lpstr>
      <vt:lpstr>Spectral Clustering</vt:lpstr>
      <vt:lpstr>Example: Spectral Partitioning</vt:lpstr>
      <vt:lpstr>Example: Spectral Partitioning</vt:lpstr>
      <vt:lpstr>Example: Spectral partitioning</vt:lpstr>
      <vt:lpstr>k-Way Spectral Clustering</vt:lpstr>
      <vt:lpstr>Why use multiple eigenvectors?</vt:lpstr>
      <vt:lpstr>More terms</vt:lpstr>
      <vt:lpstr>PowerPoint Presentation</vt:lpstr>
      <vt:lpstr>Spectrum from Data</vt:lpstr>
      <vt:lpstr>Similarity Graphs for Spectral Clustering</vt:lpstr>
      <vt:lpstr>Spectral Clustering: Pros and Cons</vt:lpstr>
      <vt:lpstr>Use cases and runtimes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Quinn</dc:creator>
  <cp:lastModifiedBy>Shannon Quinn</cp:lastModifiedBy>
  <cp:revision>32</cp:revision>
  <dcterms:created xsi:type="dcterms:W3CDTF">2017-09-24T23:19:53Z</dcterms:created>
  <dcterms:modified xsi:type="dcterms:W3CDTF">2021-10-07T18:20:26Z</dcterms:modified>
</cp:coreProperties>
</file>