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7"/>
  </p:notesMasterIdLst>
  <p:sldIdLst>
    <p:sldId id="256" r:id="rId2"/>
    <p:sldId id="257" r:id="rId3"/>
    <p:sldId id="291" r:id="rId4"/>
    <p:sldId id="289" r:id="rId5"/>
    <p:sldId id="292" r:id="rId6"/>
    <p:sldId id="293" r:id="rId7"/>
    <p:sldId id="294" r:id="rId8"/>
    <p:sldId id="322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1" r:id="rId32"/>
    <p:sldId id="260" r:id="rId33"/>
    <p:sldId id="261" r:id="rId34"/>
    <p:sldId id="263" r:id="rId35"/>
    <p:sldId id="265" r:id="rId36"/>
    <p:sldId id="266" r:id="rId37"/>
    <p:sldId id="324" r:id="rId38"/>
    <p:sldId id="267" r:id="rId39"/>
    <p:sldId id="320" r:id="rId40"/>
    <p:sldId id="319" r:id="rId41"/>
    <p:sldId id="288" r:id="rId42"/>
    <p:sldId id="323" r:id="rId43"/>
    <p:sldId id="271" r:id="rId44"/>
    <p:sldId id="272" r:id="rId45"/>
    <p:sldId id="273" r:id="rId46"/>
    <p:sldId id="274" r:id="rId47"/>
    <p:sldId id="275" r:id="rId48"/>
    <p:sldId id="276" r:id="rId49"/>
    <p:sldId id="278" r:id="rId50"/>
    <p:sldId id="279" r:id="rId51"/>
    <p:sldId id="280" r:id="rId52"/>
    <p:sldId id="281" r:id="rId53"/>
    <p:sldId id="282" r:id="rId54"/>
    <p:sldId id="283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/>
    <p:restoredTop sz="87075"/>
  </p:normalViewPr>
  <p:slideViewPr>
    <p:cSldViewPr snapToGrid="0" snapToObjects="1">
      <p:cViewPr varScale="1">
        <p:scale>
          <a:sx n="111" d="100"/>
          <a:sy n="111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DB1B-05F0-6E4E-AC7C-D44F8A83C4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7D93-0DFE-B14F-91CE-082B33A7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homework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(sketch</a:t>
            </a:r>
            <a:r>
              <a:rPr lang="en-US" baseline="0" dirty="0"/>
              <a:t> small proof of eigenvalue decay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(sketch</a:t>
            </a:r>
            <a:r>
              <a:rPr lang="en-US" baseline="0" dirty="0"/>
              <a:t> small proof of eigenvalue decay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 low dimensional subspace that approximates the range of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-Matrix</a:t>
            </a:r>
            <a:r>
              <a:rPr lang="en-US" baseline="0" dirty="0"/>
              <a:t> A is m by n</a:t>
            </a:r>
          </a:p>
          <a:p>
            <a:r>
              <a:rPr lang="en-US" dirty="0"/>
              <a:t>-k is the desired number</a:t>
            </a:r>
            <a:r>
              <a:rPr lang="en-US" baseline="0" dirty="0"/>
              <a:t> of dimensions of the low-rank representation (e.g. 10, 100, something significantly smaller than n)</a:t>
            </a:r>
          </a:p>
          <a:p>
            <a:r>
              <a:rPr lang="en-US" baseline="0" dirty="0"/>
              <a:t>-p is the oversampling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point is that B is MUCH SMALLER than A, but approximates the SVD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lines: 10 iterations of SSVD</a:t>
            </a:r>
          </a:p>
          <a:p>
            <a:endParaRPr lang="en-US" dirty="0"/>
          </a:p>
          <a:p>
            <a:r>
              <a:rPr lang="en-US" dirty="0"/>
              <a:t>Red line: full</a:t>
            </a:r>
            <a:r>
              <a:rPr lang="en-US" baseline="0" dirty="0"/>
              <a:t> SVD of original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1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ace.mit.edu/openaccess-disseminate/1721.1/86879" TargetMode="External"/><Relationship Id="rId2" Type="http://schemas.openxmlformats.org/officeDocument/2006/relationships/hyperlink" Target="https://amath.colorado.edu/faculty/martinss/Pubs/2012_halko_dissertation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Randomized SVD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6334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363510"/>
            <a:ext cx="0" cy="6858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9406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7010400" y="1295401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similarity matrix</a:t>
            </a:r>
          </a:p>
        </p:txBody>
      </p:sp>
      <p:sp>
        <p:nvSpPr>
          <p:cNvPr id="3" name="Oval 2"/>
          <p:cNvSpPr/>
          <p:nvPr/>
        </p:nvSpPr>
        <p:spPr>
          <a:xfrm>
            <a:off x="4553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2637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968855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Romnce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7151027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“strength” of the </a:t>
            </a:r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652290" y="36088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8109490" y="3097097"/>
            <a:ext cx="272510" cy="484303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3827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799634" y="1865294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chemeClr val="accent6"/>
                </a:solidFill>
              </a:rPr>
              <a:t>V</a:t>
            </a:r>
            <a:r>
              <a:rPr lang="en-US" sz="2800" b="1" dirty="0">
                <a:solidFill>
                  <a:schemeClr val="accent6"/>
                </a:solidFill>
              </a:rPr>
              <a:t> is “movie-to-concept”</a:t>
            </a:r>
          </a:p>
          <a:p>
            <a:pPr algn="l"/>
            <a:r>
              <a:rPr lang="en-US" sz="2800" b="1" dirty="0">
                <a:solidFill>
                  <a:schemeClr val="accent6"/>
                </a:solidFill>
              </a:rPr>
              <a:t>similarity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496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5257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514600" y="3351490"/>
            <a:ext cx="45720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2971800" y="3351490"/>
            <a:ext cx="48768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6877336" y="55021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8058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user-to-concept similarity matrix</a:t>
            </a:r>
          </a:p>
          <a:p>
            <a:pPr lvl="6">
              <a:lnSpc>
                <a:spcPct val="90000"/>
              </a:lnSpc>
            </a:pPr>
            <a:endParaRPr lang="en-US" b="1" i="1" dirty="0"/>
          </a:p>
          <a:p>
            <a:pPr>
              <a:lnSpc>
                <a:spcPct val="90000"/>
              </a:lnSpc>
            </a:pPr>
            <a:r>
              <a:rPr lang="en-US" b="1" i="1" dirty="0"/>
              <a:t>V</a:t>
            </a:r>
            <a:r>
              <a:rPr lang="en-US" dirty="0"/>
              <a:t>: movie-to-concept similarity matrix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its diagonal elements: </a:t>
            </a:r>
            <a:br>
              <a:rPr lang="en-US" dirty="0"/>
            </a:br>
            <a:r>
              <a:rPr lang="en-US" dirty="0"/>
              <a:t>	‘strength’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7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193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206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5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8632894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25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494545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0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(any!) matrix </a:t>
                </a:r>
                <a:r>
                  <a:rPr lang="en-US" i="1" dirty="0"/>
                  <a:t>M</a:t>
                </a:r>
                <a:r>
                  <a:rPr lang="en-US" dirty="0"/>
                  <a:t>, which is </a:t>
                </a:r>
                <a:r>
                  <a:rPr lang="en-US" i="1" dirty="0"/>
                  <a:t>n x m</a:t>
                </a:r>
                <a:r>
                  <a:rPr lang="en-US" dirty="0"/>
                  <a:t>, it can be represented as</a:t>
                </a:r>
              </a:p>
              <a:p>
                <a:endParaRPr lang="en-US" dirty="0"/>
              </a:p>
              <a:p>
                <a:r>
                  <a:rPr lang="en-US" i="1" dirty="0"/>
                  <a:t>U</a:t>
                </a:r>
                <a:r>
                  <a:rPr lang="en-US" dirty="0"/>
                  <a:t>:</a:t>
                </a:r>
                <a:r>
                  <a:rPr lang="en-US" i="1" dirty="0"/>
                  <a:t> n x n</a:t>
                </a:r>
                <a:r>
                  <a:rPr lang="en-US" dirty="0"/>
                  <a:t>, unitary matrix (orthogonal)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dirty="0"/>
                  <a:t>: </a:t>
                </a:r>
                <a:r>
                  <a:rPr lang="en-US" i="1" dirty="0"/>
                  <a:t>n x m</a:t>
                </a:r>
                <a:r>
                  <a:rPr lang="en-US" dirty="0"/>
                  <a:t>, diagonal matrix of singular values</a:t>
                </a:r>
              </a:p>
              <a:p>
                <a:r>
                  <a:rPr lang="en-US" i="1" dirty="0"/>
                  <a:t>V</a:t>
                </a:r>
                <a:r>
                  <a:rPr lang="en-US" i="1" baseline="30000" dirty="0"/>
                  <a:t>T</a:t>
                </a:r>
                <a:r>
                  <a:rPr lang="en-US" dirty="0"/>
                  <a:t>: </a:t>
                </a:r>
                <a:r>
                  <a:rPr lang="en-US" i="1" dirty="0"/>
                  <a:t>m x m</a:t>
                </a:r>
                <a:r>
                  <a:rPr lang="en-US" dirty="0"/>
                  <a:t>, unitary matrix (orthogonal) </a:t>
                </a:r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50" y="2321003"/>
            <a:ext cx="2400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26488" y="3417743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-0.01  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 1.34  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4.78   4.78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8610600" y="4336416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Frobenius</a:t>
            </a:r>
            <a:r>
              <a:rPr lang="en-US" sz="2400" b="1" dirty="0">
                <a:solidFill>
                  <a:schemeClr val="accent6"/>
                </a:solidFill>
              </a:rPr>
              <a:t> norm:</a:t>
            </a:r>
          </a:p>
          <a:p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= </a:t>
            </a:r>
            <a:r>
              <a:rPr lang="en-US" sz="3200" dirty="0">
                <a:solidFill>
                  <a:schemeClr val="accent6"/>
                </a:solidFill>
                <a:sym typeface="Symbol"/>
              </a:rPr>
              <a:t></a:t>
            </a:r>
            <a:r>
              <a:rPr lang="el-GR" sz="32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chemeClr val="accent6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27360" y="3270590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accent6"/>
                </a:solidFill>
              </a:rPr>
              <a:t>= </a:t>
            </a:r>
            <a:r>
              <a:rPr lang="en-US" sz="2800" dirty="0">
                <a:solidFill>
                  <a:schemeClr val="accent6"/>
                </a:solidFill>
                <a:sym typeface="Symbol"/>
              </a:rPr>
              <a:t> </a:t>
            </a:r>
            <a:r>
              <a:rPr lang="el-GR" sz="28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 (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028069" y="4766183"/>
            <a:ext cx="10106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64881" y="3331549"/>
            <a:ext cx="17390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32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553200" y="5529262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4400" y="4178998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4562475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43600" y="4219575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538287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1600200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2452687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3082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148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4157662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4219575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3200" y="5072062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4724400" y="4157662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6553200" y="5529262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5943600" y="4219575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5562600" y="4562475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5823" y="49053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3505200"/>
            <a:ext cx="514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 is best approximation of  A</a:t>
            </a:r>
          </a:p>
        </p:txBody>
      </p:sp>
    </p:spTree>
    <p:extLst>
      <p:ext uri="{BB962C8B-B14F-4D97-AF65-F5344CB8AC3E}">
        <p14:creationId xmlns:p14="http://schemas.microsoft.com/office/powerpoint/2010/main" val="195878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SVD can be applied to </a:t>
            </a:r>
            <a:r>
              <a:rPr lang="en-US" i="1" dirty="0"/>
              <a:t>any</a:t>
            </a:r>
            <a:r>
              <a:rPr lang="en-US" dirty="0"/>
              <a:t> matrix; PCA only works on symmetric covariance matrices</a:t>
            </a:r>
          </a:p>
          <a:p>
            <a:r>
              <a:rPr lang="en-US" dirty="0"/>
              <a:t>However, there is a relationship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Columns of </a:t>
            </a:r>
            <a:r>
              <a:rPr lang="en-US" i="1" dirty="0"/>
              <a:t>V</a:t>
            </a:r>
            <a:r>
              <a:rPr lang="en-US" dirty="0"/>
              <a:t> are eigenvectors of </a:t>
            </a:r>
            <a:r>
              <a:rPr lang="en-US" i="1" dirty="0"/>
              <a:t>M</a:t>
            </a:r>
            <a:r>
              <a:rPr lang="en-US" i="1" baseline="30000" dirty="0"/>
              <a:t>T</a:t>
            </a:r>
            <a:r>
              <a:rPr lang="en-US" i="1" dirty="0"/>
              <a:t>M</a:t>
            </a:r>
          </a:p>
          <a:p>
            <a:r>
              <a:rPr lang="en-US" dirty="0"/>
              <a:t>Columns of </a:t>
            </a:r>
            <a:r>
              <a:rPr lang="en-US" i="1" dirty="0"/>
              <a:t>U</a:t>
            </a:r>
            <a:r>
              <a:rPr lang="en-US" dirty="0"/>
              <a:t> are eigenvectors of </a:t>
            </a:r>
            <a:r>
              <a:rPr lang="en-US" i="1" dirty="0"/>
              <a:t>MM</a:t>
            </a:r>
            <a:r>
              <a:rPr lang="en-US" i="1" baseline="30000" dirty="0"/>
              <a:t>T</a:t>
            </a:r>
          </a:p>
          <a:p>
            <a:r>
              <a:rPr lang="en-US" dirty="0"/>
              <a:t>Singular values are square roots of eigenvalues of </a:t>
            </a:r>
            <a:r>
              <a:rPr lang="en-US" i="1" dirty="0"/>
              <a:t>M</a:t>
            </a:r>
            <a:r>
              <a:rPr lang="en-US" i="1" baseline="30000" dirty="0"/>
              <a:t>T</a:t>
            </a:r>
            <a:r>
              <a:rPr lang="en-US" i="1" dirty="0"/>
              <a:t>M </a:t>
            </a:r>
            <a:r>
              <a:rPr lang="en-US" dirty="0"/>
              <a:t>or </a:t>
            </a:r>
            <a:r>
              <a:rPr lang="en-US" i="1" dirty="0"/>
              <a:t>MM</a:t>
            </a:r>
            <a:r>
              <a:rPr lang="en-US" i="1" baseline="30000" dirty="0"/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206907"/>
            <a:ext cx="77343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751031"/>
            <a:ext cx="772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Drawbacks</a:t>
            </a:r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Lack of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Singular vectors are </a:t>
            </a:r>
            <a:r>
              <a:rPr lang="en-US" b="1" dirty="0">
                <a:solidFill>
                  <a:srgbClr val="D60093"/>
                </a:solidFill>
              </a:rPr>
              <a:t>dense!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7437120" y="277368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58" cy="310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9570720" y="3916680"/>
            <a:ext cx="351378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9799320" y="3002280"/>
            <a:ext cx="320922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11170920" y="2697480"/>
            <a:ext cx="445956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487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uiExpand="1" build="p"/>
      <p:bldP spid="313" grpId="0"/>
      <p:bldP spid="314" grpId="0"/>
      <p:bldP spid="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56736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133600" y="3426586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257800" y="3426586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22260" y="581662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84460" y="581662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1338" y="580644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7800" y="580644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6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1798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57400" y="348943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348664" y="409903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6607177" y="4861033"/>
            <a:ext cx="2803526" cy="1027113"/>
            <a:chOff x="3202" y="2976"/>
            <a:chExt cx="1766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3202" y="3216"/>
              <a:ext cx="1766" cy="407"/>
            </a:xfrm>
            <a:prstGeom prst="rect">
              <a:avLst/>
            </a:prstGeom>
            <a:noFill/>
            <a:ln w="19050" cap="rnd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Pseudo-inverse of 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the intersection of C and R</a:t>
              </a:r>
            </a:p>
          </p:txBody>
        </p:sp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6781800" y="402283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965326" y="2678218"/>
            <a:ext cx="184731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2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4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71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7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3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Sampling columns (similarly for rows):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551449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ular Callout 3"/>
          <p:cNvSpPr/>
          <p:nvPr/>
        </p:nvSpPr>
        <p:spPr>
          <a:xfrm>
            <a:off x="7924800" y="533400"/>
            <a:ext cx="3672840" cy="18386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Note this is a randomized algorithm; the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5102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/>
              <a:t>W</a:t>
            </a:r>
            <a:r>
              <a:rPr lang="en-US" dirty="0"/>
              <a:t> be the “intersection” of sampled columns </a:t>
            </a:r>
            <a:r>
              <a:rPr lang="en-US" b="1" dirty="0"/>
              <a:t>C</a:t>
            </a:r>
            <a:r>
              <a:rPr lang="en-US" dirty="0"/>
              <a:t> and rows </a:t>
            </a:r>
            <a:r>
              <a:rPr lang="en-US" b="1" dirty="0"/>
              <a:t>R</a:t>
            </a:r>
          </a:p>
          <a:p>
            <a:pPr lvl="1"/>
            <a:r>
              <a:rPr lang="en-US" dirty="0"/>
              <a:t>Let SVD of </a:t>
            </a:r>
            <a:r>
              <a:rPr lang="en-US" b="1" dirty="0"/>
              <a:t>W </a:t>
            </a:r>
            <a:r>
              <a:rPr lang="en-US" dirty="0"/>
              <a:t>=</a:t>
            </a:r>
            <a:r>
              <a:rPr lang="en-US" b="1" dirty="0"/>
              <a:t> X </a:t>
            </a:r>
            <a:r>
              <a:rPr lang="en-US" b="1" dirty="0">
                <a:sym typeface="Symbol"/>
              </a:rPr>
              <a:t>Z</a:t>
            </a:r>
            <a:r>
              <a:rPr lang="el-GR" b="1" dirty="0"/>
              <a:t> </a:t>
            </a:r>
            <a:r>
              <a:rPr lang="en-US" b="1" dirty="0"/>
              <a:t>Y</a:t>
            </a:r>
            <a:r>
              <a:rPr lang="en-US" baseline="30000" dirty="0"/>
              <a:t>T</a:t>
            </a:r>
          </a:p>
          <a:p>
            <a:r>
              <a:rPr lang="en-US" b="1" dirty="0"/>
              <a:t>Then: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b="1" dirty="0"/>
              <a:t>W</a:t>
            </a:r>
            <a:r>
              <a:rPr lang="en-US" baseline="30000" dirty="0"/>
              <a:t>+</a:t>
            </a:r>
            <a:r>
              <a:rPr lang="en-US" dirty="0"/>
              <a:t> = 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l-GR" dirty="0"/>
              <a:t> </a:t>
            </a:r>
            <a:r>
              <a:rPr lang="en-US" b="1" dirty="0"/>
              <a:t>X</a:t>
            </a:r>
            <a:r>
              <a:rPr lang="en-US" baseline="30000" dirty="0"/>
              <a:t>T</a:t>
            </a:r>
          </a:p>
          <a:p>
            <a:pPr lvl="1"/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dirty="0"/>
              <a:t>: </a:t>
            </a:r>
            <a:r>
              <a:rPr lang="en-US" b="1" dirty="0">
                <a:solidFill>
                  <a:srgbClr val="D60093"/>
                </a:solidFill>
              </a:rPr>
              <a:t>reciprocals of non-zero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singular values: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baseline="-25000" dirty="0"/>
              <a:t>ii</a:t>
            </a:r>
            <a:r>
              <a:rPr lang="en-US" b="1" dirty="0">
                <a:latin typeface="Symbol" pitchFamily="18" charset="2"/>
              </a:rPr>
              <a:t> =1/</a:t>
            </a:r>
            <a:r>
              <a:rPr lang="en-US" b="1" dirty="0">
                <a:latin typeface="Symbol" pitchFamily="18" charset="2"/>
                <a:sym typeface="Symbol"/>
              </a:rPr>
              <a:t> </a:t>
            </a:r>
            <a:r>
              <a:rPr lang="en-US" b="1" dirty="0" err="1">
                <a:latin typeface="Symbol" pitchFamily="18" charset="2"/>
                <a:sym typeface="Symbol"/>
              </a:rPr>
              <a:t>Z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pPr lvl="1"/>
            <a:r>
              <a:rPr lang="en-US" dirty="0"/>
              <a:t>W</a:t>
            </a:r>
            <a:r>
              <a:rPr lang="en-US" baseline="30000" dirty="0"/>
              <a:t>+</a:t>
            </a:r>
            <a:r>
              <a:rPr lang="en-US" dirty="0"/>
              <a:t> is the “</a:t>
            </a:r>
            <a:r>
              <a:rPr lang="en-US" b="1" dirty="0">
                <a:solidFill>
                  <a:schemeClr val="accent6"/>
                </a:solidFill>
              </a:rPr>
              <a:t>pseudoinverse</a:t>
            </a:r>
            <a:r>
              <a:rPr lang="en-US" dirty="0"/>
              <a:t>”</a:t>
            </a:r>
            <a:endParaRPr lang="en-US" baseline="300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03437" y="4456668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038600" y="4532868"/>
            <a:ext cx="990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  <a:p>
            <a:pPr algn="ctr"/>
            <a:r>
              <a:rPr lang="en-US" dirty="0"/>
              <a:t>C</a:t>
            </a:r>
            <a:endParaRPr lang="en-US" baseline="-25000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038600" y="4532867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    R          </a:t>
            </a:r>
            <a:endParaRPr lang="en-US" baseline="-25000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410201" y="5807630"/>
            <a:ext cx="10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latin typeface="Sylfaen" pitchFamily="18" charset="0"/>
              </a:rPr>
              <a:t>U = W</a:t>
            </a:r>
            <a:r>
              <a:rPr lang="en-US" baseline="30000" dirty="0">
                <a:latin typeface="Sylfaen" pitchFamily="18" charset="0"/>
              </a:rPr>
              <a:t>+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038600" y="4532867"/>
            <a:ext cx="9906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4876801" y="5142468"/>
            <a:ext cx="822325" cy="644525"/>
          </a:xfrm>
          <a:prstGeom prst="line">
            <a:avLst/>
          </a:prstGeom>
          <a:noFill/>
          <a:ln w="1905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505200" y="4913867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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15640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US" b="1" u="sng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pseudoinverse</a:t>
            </a:r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works?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 = X Z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then W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orthonomality</a:t>
            </a: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Since Z is diagonal 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1/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en-US" baseline="-25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Thus</a:t>
            </a:r>
            <a:r>
              <a:rPr lang="en-US" dirty="0">
                <a:latin typeface="Arial" pitchFamily="34" charset="0"/>
                <a:cs typeface="Arial" pitchFamily="34" charset="0"/>
              </a:rPr>
              <a:t>, if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is nonsingular,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pseudoinverse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true inverse</a:t>
            </a:r>
          </a:p>
        </p:txBody>
      </p:sp>
    </p:spTree>
    <p:extLst>
      <p:ext uri="{BB962C8B-B14F-4D97-AF65-F5344CB8AC3E}">
        <p14:creationId xmlns:p14="http://schemas.microsoft.com/office/powerpoint/2010/main" val="9153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58200" y="3108326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8458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8534400" y="2895601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8534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9067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9906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8843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883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922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9601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9448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9448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9677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9448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8458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If we want to get rid of the duplicates:</a:t>
            </a:r>
          </a:p>
          <a:p>
            <a:pPr lvl="1"/>
            <a:r>
              <a:rPr lang="en-US" dirty="0"/>
              <a:t>Throw them away</a:t>
            </a:r>
          </a:p>
          <a:p>
            <a:pPr lvl="1"/>
            <a:r>
              <a:rPr lang="en-US" dirty="0"/>
              <a:t>Scale (multiply) the columns/rows by the </a:t>
            </a:r>
            <a:br>
              <a:rPr lang="en-US" dirty="0"/>
            </a:br>
            <a:r>
              <a:rPr lang="en-US" dirty="0"/>
              <a:t>square root of the number of duplicates	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828800" y="3855720"/>
            <a:ext cx="1371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3352800" y="446532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2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67200" y="3931920"/>
            <a:ext cx="990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  <a:p>
            <a:r>
              <a:rPr lang="en-US"/>
              <a:t>C</a:t>
            </a:r>
            <a:r>
              <a:rPr lang="en-US" baseline="-25000"/>
              <a:t>d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267200" y="3931920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  R</a:t>
            </a:r>
            <a:r>
              <a:rPr lang="en-US" baseline="-25000"/>
              <a:t>d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934200" y="3931920"/>
            <a:ext cx="3276600" cy="1828800"/>
            <a:chOff x="3552" y="2736"/>
            <a:chExt cx="2064" cy="1152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552" y="3120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accent2"/>
            </a:solidFill>
            <a:ln w="19050" cap="rnd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080" y="2736"/>
              <a:ext cx="1536" cy="1152"/>
              <a:chOff x="4080" y="2736"/>
              <a:chExt cx="1536" cy="1152"/>
            </a:xfrm>
          </p:grpSpPr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336" cy="1152"/>
              </a:xfrm>
              <a:prstGeom prst="rect">
                <a:avLst/>
              </a:prstGeom>
              <a:solidFill>
                <a:srgbClr val="FFFFFF"/>
              </a:solidFill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  <a:p>
                <a:r>
                  <a:rPr lang="en-US"/>
                  <a:t>C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1536" cy="288"/>
              </a:xfrm>
              <a:prstGeom prst="rect">
                <a:avLst/>
              </a:prstGeom>
              <a:noFill/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    R</a:t>
                </a:r>
                <a:r>
                  <a:rPr lang="en-US" baseline="-25000"/>
                  <a:t>s</a:t>
                </a:r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610600" y="477012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Construct a small U</a:t>
            </a:r>
          </a:p>
        </p:txBody>
      </p:sp>
    </p:spTree>
    <p:extLst>
      <p:ext uri="{BB962C8B-B14F-4D97-AF65-F5344CB8AC3E}">
        <p14:creationId xmlns:p14="http://schemas.microsoft.com/office/powerpoint/2010/main" val="20215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b="1" dirty="0"/>
              <a:t>A</a:t>
            </a:r>
            <a:r>
              <a:rPr lang="en-US" sz="4000" b="1" baseline="-25000" dirty="0"/>
              <a:t>[m x n]</a:t>
            </a:r>
            <a:r>
              <a:rPr lang="en-US" sz="4000" dirty="0"/>
              <a:t> = </a:t>
            </a:r>
            <a:r>
              <a:rPr lang="en-US" sz="4000" b="1" dirty="0"/>
              <a:t>U</a:t>
            </a:r>
            <a:r>
              <a:rPr lang="en-US" sz="4000" b="1" baseline="-25000" dirty="0"/>
              <a:t>[m x r]</a:t>
            </a:r>
            <a:r>
              <a:rPr lang="en-US" sz="4000" dirty="0"/>
              <a:t> </a:t>
            </a:r>
            <a:r>
              <a:rPr lang="en-US" sz="4000" b="1" dirty="0">
                <a:latin typeface="Symbol" pitchFamily="18" charset="2"/>
                <a:sym typeface="Symbol"/>
              </a:rPr>
              <a:t></a:t>
            </a:r>
            <a:r>
              <a:rPr lang="en-US" sz="4000" b="1" dirty="0">
                <a:latin typeface="Symbol" pitchFamily="18" charset="2"/>
              </a:rPr>
              <a:t> </a:t>
            </a:r>
            <a:r>
              <a:rPr lang="en-US" sz="4000" b="1" baseline="-25000" dirty="0">
                <a:latin typeface="Symbol" pitchFamily="18" charset="2"/>
              </a:rPr>
              <a:t>[ </a:t>
            </a:r>
            <a:r>
              <a:rPr lang="en-US" sz="4000" b="1" baseline="-25000" dirty="0"/>
              <a:t>r x r]</a:t>
            </a:r>
            <a:r>
              <a:rPr lang="en-US" sz="4000" dirty="0"/>
              <a:t> (</a:t>
            </a:r>
            <a:r>
              <a:rPr lang="en-US" sz="4000" b="1" dirty="0"/>
              <a:t>V</a:t>
            </a:r>
            <a:r>
              <a:rPr lang="en-US" sz="4000" b="1" baseline="-25000" dirty="0"/>
              <a:t>[n x r]</a:t>
            </a:r>
            <a:r>
              <a:rPr lang="en-US" sz="4000" b="1" dirty="0"/>
              <a:t>)</a:t>
            </a:r>
            <a:r>
              <a:rPr lang="en-US" sz="4000" baseline="30000" dirty="0"/>
              <a:t>T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23DE-AD4F-459B-842B-10B787A74582}" type="slidenum">
              <a:rPr lang="en-US"/>
              <a:pPr/>
              <a:t>3</a:t>
            </a:fld>
            <a:endParaRPr lang="en-US"/>
          </a:p>
        </p:txBody>
      </p:sp>
      <p:sp>
        <p:nvSpPr>
          <p:cNvPr id="1405956" name="Rectangle 4"/>
          <p:cNvSpPr>
            <a:spLocks noChangeArrowheads="1"/>
          </p:cNvSpPr>
          <p:nvPr/>
        </p:nvSpPr>
        <p:spPr bwMode="auto">
          <a:xfrm>
            <a:off x="838200" y="1646238"/>
            <a:ext cx="6588512" cy="838200"/>
          </a:xfrm>
          <a:prstGeom prst="rect">
            <a:avLst/>
          </a:prstGeom>
          <a:noFill/>
          <a:ln w="57150" cmpd="sng">
            <a:solidFill>
              <a:schemeClr val="accent3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19400" y="18923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dirty="0">
                <a:latin typeface="Arial" pitchFamily="34" charset="0"/>
              </a:rPr>
              <a:t>SVD:   A = U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dirty="0">
                <a:latin typeface="Arial" pitchFamily="34" charset="0"/>
              </a:rPr>
              <a:t> V</a:t>
            </a:r>
            <a:r>
              <a:rPr lang="en-US" sz="500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71800" y="30353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867401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419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248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7315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95600" y="44958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dirty="0">
                <a:latin typeface="Arial" pitchFamily="34" charset="0"/>
              </a:rPr>
              <a:t>CUR:   A = C U R</a:t>
            </a:r>
            <a:endParaRPr lang="en-US" sz="500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24200" y="57912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5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572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6477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7543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943601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010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080126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6858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SVD (SSVD)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random projections</a:t>
            </a:r>
            <a:r>
              <a:rPr lang="en-US" dirty="0"/>
              <a:t> to find close approximation to SVD</a:t>
            </a:r>
          </a:p>
          <a:p>
            <a:r>
              <a:rPr lang="en-US" dirty="0"/>
              <a:t>Combination of probabilistic strategies to maximize convergence likelihood</a:t>
            </a:r>
          </a:p>
          <a:p>
            <a:r>
              <a:rPr lang="en-US" dirty="0"/>
              <a:t>Easily scalable to </a:t>
            </a:r>
            <a:r>
              <a:rPr lang="en-US" i="1" dirty="0"/>
              <a:t>massive</a:t>
            </a:r>
            <a:r>
              <a:rPr lang="en-US" dirty="0"/>
              <a:t> linear systems</a:t>
            </a:r>
          </a:p>
        </p:txBody>
      </p:sp>
    </p:spTree>
    <p:extLst>
      <p:ext uri="{BB962C8B-B14F-4D97-AF65-F5344CB8AC3E}">
        <p14:creationId xmlns:p14="http://schemas.microsoft.com/office/powerpoint/2010/main" val="67700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Find a low-rank approximation of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Basic dimensionality reduction</a:t>
            </a:r>
          </a:p>
        </p:txBody>
      </p:sp>
      <p:pic>
        <p:nvPicPr>
          <p:cNvPr id="4" name="Picture 3" descr="Screen Shot 2015-04-01 at 4.24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3688849"/>
            <a:ext cx="4152900" cy="7874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489300" y="4754537"/>
            <a:ext cx="3213400" cy="176885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Preconditioning</a:t>
            </a:r>
          </a:p>
        </p:txBody>
      </p:sp>
    </p:spTree>
    <p:extLst>
      <p:ext uri="{BB962C8B-B14F-4D97-AF65-F5344CB8AC3E}">
        <p14:creationId xmlns:p14="http://schemas.microsoft.com/office/powerpoint/2010/main" val="7566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range of </a:t>
            </a:r>
            <a:r>
              <a:rPr lang="en-US" i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OUTPUT: </a:t>
            </a:r>
            <a:r>
              <a:rPr lang="en-US" i="1" dirty="0"/>
              <a:t>Q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Gaussian n x k test matrix </a:t>
            </a:r>
            <a:r>
              <a:rPr lang="en-US" dirty="0" err="1"/>
              <a:t>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product Y = AΩ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Orthogonalize</a:t>
            </a:r>
            <a:r>
              <a:rPr lang="en-US" dirty="0"/>
              <a:t> columns of 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SVD of </a:t>
            </a:r>
            <a:r>
              <a:rPr lang="en-US" i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i="1" dirty="0"/>
              <a:t>Q</a:t>
            </a:r>
          </a:p>
          <a:p>
            <a:r>
              <a:rPr lang="en-US" dirty="0"/>
              <a:t>OUTPUT: Singular vectors </a:t>
            </a:r>
            <a:r>
              <a:rPr lang="en-US" i="1" dirty="0"/>
              <a:t>U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k x n matrix B = Q</a:t>
            </a:r>
            <a:r>
              <a:rPr lang="en-US" baseline="30000" dirty="0"/>
              <a:t>T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SVD of B = ÛΣV</a:t>
            </a:r>
            <a:r>
              <a:rPr lang="en-US" baseline="30000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singular vectors U = QÛ</a:t>
            </a:r>
          </a:p>
        </p:txBody>
      </p:sp>
    </p:spTree>
    <p:extLst>
      <p:ext uri="{BB962C8B-B14F-4D97-AF65-F5344CB8AC3E}">
        <p14:creationId xmlns:p14="http://schemas.microsoft.com/office/powerpoint/2010/main" val="9224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54475" cy="4351338"/>
          </a:xfrm>
        </p:spPr>
        <p:txBody>
          <a:bodyPr/>
          <a:lstStyle/>
          <a:p>
            <a:r>
              <a:rPr lang="en-US" dirty="0"/>
              <a:t>1000x1000 matrix</a:t>
            </a:r>
          </a:p>
          <a:p>
            <a:r>
              <a:rPr lang="en-US" dirty="0"/>
              <a:t>Several runs of empirical results (blue) to theoretical lower bound (red)</a:t>
            </a:r>
          </a:p>
          <a:p>
            <a:r>
              <a:rPr lang="en-US" b="1" dirty="0"/>
              <a:t>Error seems to be systemic</a:t>
            </a:r>
          </a:p>
          <a:p>
            <a:endParaRPr lang="en-US" dirty="0"/>
          </a:p>
        </p:txBody>
      </p:sp>
      <p:pic>
        <p:nvPicPr>
          <p:cNvPr id="5" name="Picture 4" descr="Screen Shot 2015-04-01 at 4.59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5" y="1445880"/>
            <a:ext cx="6658890" cy="51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Affects decay of eigenvalues / singular values</a:t>
            </a:r>
          </a:p>
        </p:txBody>
      </p:sp>
      <p:pic>
        <p:nvPicPr>
          <p:cNvPr id="5" name="Picture 4" descr="Screen Shot 2015-04-01 at 5.0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538791"/>
            <a:ext cx="1854200" cy="63500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5716939" y="2377194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4-01 at 5.05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10669"/>
            <a:ext cx="317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iterations</a:t>
            </a:r>
          </a:p>
        </p:txBody>
      </p:sp>
      <p:pic>
        <p:nvPicPr>
          <p:cNvPr id="10" name="Picture 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C86F192-923C-2F12-F414-4A0A6F12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82" y="1690688"/>
            <a:ext cx="8572435" cy="2593508"/>
          </a:xfrm>
          <a:prstGeom prst="rect">
            <a:avLst/>
          </a:prstGeom>
        </p:spPr>
      </p:pic>
      <p:sp>
        <p:nvSpPr>
          <p:cNvPr id="11" name="Explosion 1 10">
            <a:extLst>
              <a:ext uri="{FF2B5EF4-FFF2-40B4-BE49-F238E27FC236}">
                <a16:creationId xmlns:a16="http://schemas.microsoft.com/office/drawing/2014/main" id="{6534146F-3CCC-52F8-227D-134162EC90E0}"/>
              </a:ext>
            </a:extLst>
          </p:cNvPr>
          <p:cNvSpPr/>
          <p:nvPr/>
        </p:nvSpPr>
        <p:spPr>
          <a:xfrm>
            <a:off x="1269357" y="4079553"/>
            <a:ext cx="9653286" cy="241332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Upshot: after only a single power iteration, the error is proportional to the </a:t>
            </a:r>
            <a:r>
              <a:rPr lang="en-US" i="1" dirty="0"/>
              <a:t>next</a:t>
            </a:r>
            <a:r>
              <a:rPr lang="en-US" dirty="0"/>
              <a:t> [</a:t>
            </a:r>
            <a:r>
              <a:rPr lang="en-US" dirty="0" err="1"/>
              <a:t>uncomputed</a:t>
            </a:r>
            <a:r>
              <a:rPr lang="en-US" dirty="0"/>
              <a:t>] singular value (times a constant </a:t>
            </a:r>
            <a:r>
              <a:rPr lang="en-US" i="1" dirty="0"/>
              <a:t>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9089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6" name="Picture 5" descr="Screen Shot 2015-04-01 at 5.0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636"/>
            <a:ext cx="5207623" cy="4257326"/>
          </a:xfrm>
          <a:prstGeom prst="rect">
            <a:avLst/>
          </a:prstGeom>
        </p:spPr>
      </p:pic>
      <p:pic>
        <p:nvPicPr>
          <p:cNvPr id="4" name="Picture 3" descr="Screen Shot 2015-04-01 at 5.0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88" y="2037636"/>
            <a:ext cx="5334492" cy="42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867932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primary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Johnson-</a:t>
            </a:r>
            <a:r>
              <a:rPr lang="en-US" b="1" dirty="0" err="1"/>
              <a:t>Lindenstrauss</a:t>
            </a:r>
            <a:r>
              <a:rPr lang="en-US" b="1" dirty="0"/>
              <a:t> Lemma</a:t>
            </a:r>
          </a:p>
          <a:p>
            <a:pPr lvl="1"/>
            <a:r>
              <a:rPr lang="en-US" dirty="0"/>
              <a:t>Low-dimensional </a:t>
            </a:r>
            <a:r>
              <a:rPr lang="en-US" dirty="0" err="1"/>
              <a:t>embeddings</a:t>
            </a:r>
            <a:r>
              <a:rPr lang="en-US" dirty="0"/>
              <a:t> preserve pairwise distances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Concentration of measure</a:t>
            </a:r>
          </a:p>
          <a:p>
            <a:pPr lvl="1"/>
            <a:r>
              <a:rPr lang="en-US" dirty="0"/>
              <a:t>Geometric interpretation of classical idea: regular functions of independent random variables rarely deviate far from their means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Preconditioning</a:t>
            </a:r>
          </a:p>
          <a:p>
            <a:pPr lvl="1"/>
            <a:r>
              <a:rPr lang="en-US" dirty="0"/>
              <a:t>Condition number: how much change in output is produced from change in input (relation to #1)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matrix lowers condition number while preserving overall system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0" y="5046980"/>
            <a:ext cx="21336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60" y="3067844"/>
            <a:ext cx="502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5116900" cy="4351338"/>
          </a:xfrm>
        </p:spPr>
        <p:txBody>
          <a:bodyPr/>
          <a:lstStyle/>
          <a:p>
            <a:r>
              <a:rPr lang="en-US" dirty="0"/>
              <a:t>Columns of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are orthonormal bases</a:t>
            </a:r>
          </a:p>
          <a:p>
            <a:r>
              <a:rPr lang="en-US" dirty="0"/>
              <a:t>Singular values are the ”strength” of each singular vector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00" y="1461294"/>
            <a:ext cx="558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0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Relationship of SVD and PCA</a:t>
            </a:r>
          </a:p>
          <a:p>
            <a:pPr lvl="1"/>
            <a:r>
              <a:rPr lang="en-US" dirty="0"/>
              <a:t>PCA: eigenvectors and eigenvalues of the covariance matrix (or kernel matrix, for Kernel PCA)</a:t>
            </a:r>
          </a:p>
          <a:p>
            <a:pPr lvl="1"/>
            <a:r>
              <a:rPr lang="en-US" dirty="0"/>
              <a:t>SVD: Low-rank approximation for </a:t>
            </a:r>
            <a:r>
              <a:rPr lang="en-US" i="1" dirty="0"/>
              <a:t>any</a:t>
            </a:r>
            <a:r>
              <a:rPr lang="en-US" dirty="0"/>
              <a:t> matrix</a:t>
            </a:r>
          </a:p>
          <a:p>
            <a:r>
              <a:rPr lang="en-US" dirty="0"/>
              <a:t>CUR</a:t>
            </a:r>
          </a:p>
          <a:p>
            <a:pPr lvl="1"/>
            <a:r>
              <a:rPr lang="en-US" dirty="0"/>
              <a:t>Randomly sample columns of data matrix </a:t>
            </a:r>
            <a:r>
              <a:rPr lang="en-US" i="1" dirty="0"/>
              <a:t>A</a:t>
            </a:r>
            <a:r>
              <a:rPr lang="en-US" dirty="0"/>
              <a:t> to use as basis</a:t>
            </a:r>
          </a:p>
          <a:p>
            <a:pPr lvl="1"/>
            <a:r>
              <a:rPr lang="en-US" dirty="0"/>
              <a:t>Interpretable and sparse, but potentially oversample high-magnitude columns</a:t>
            </a:r>
          </a:p>
          <a:p>
            <a:r>
              <a:rPr lang="en-US" dirty="0"/>
              <a:t>SVD via SGD</a:t>
            </a:r>
          </a:p>
          <a:p>
            <a:pPr lvl="1"/>
            <a:r>
              <a:rPr lang="en-US" dirty="0"/>
              <a:t>Reframe SVD as a matrix completion problem</a:t>
            </a:r>
          </a:p>
          <a:p>
            <a:pPr lvl="1"/>
            <a:r>
              <a:rPr lang="en-US" dirty="0"/>
              <a:t>Use SGD in alternating least-squares to infer ”missing” components</a:t>
            </a:r>
          </a:p>
          <a:p>
            <a:r>
              <a:rPr lang="en-US" dirty="0"/>
              <a:t>SSVD</a:t>
            </a:r>
          </a:p>
          <a:p>
            <a:pPr lvl="1"/>
            <a:r>
              <a:rPr lang="en-US" dirty="0"/>
              <a:t>Full-blown Johnson-</a:t>
            </a:r>
            <a:r>
              <a:rPr lang="en-US" dirty="0" err="1"/>
              <a:t>Lindenstrauss</a:t>
            </a:r>
            <a:r>
              <a:rPr lang="en-US" dirty="0"/>
              <a:t> exploitation</a:t>
            </a:r>
          </a:p>
          <a:p>
            <a:pPr lvl="1"/>
            <a:r>
              <a:rPr lang="en-US" dirty="0"/>
              <a:t>Use random projections to approximate SVD to high accuracy</a:t>
            </a:r>
          </a:p>
          <a:p>
            <a:pPr lvl="1"/>
            <a:r>
              <a:rPr lang="en-US" dirty="0"/>
              <a:t>Requires some empirical tweaks (oversampling, power iterations)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“Randomized methods for computing low-rank approximations of matrices”, </a:t>
            </a:r>
            <a:r>
              <a:rPr lang="en-US" dirty="0">
                <a:hlinkClick r:id="rId2"/>
              </a:rPr>
              <a:t>https://amath.colorado.edu/faculty/martinss/Pubs/2012_halko_dissertation.pdf</a:t>
            </a:r>
            <a:r>
              <a:rPr lang="en-US" dirty="0"/>
              <a:t> </a:t>
            </a:r>
          </a:p>
          <a:p>
            <a:r>
              <a:rPr lang="en-US" dirty="0"/>
              <a:t>“CUR decomposition for compression and compressed sensing of large-scale traffic data”, </a:t>
            </a:r>
            <a:r>
              <a:rPr lang="en-US" dirty="0">
                <a:hlinkClick r:id="rId3"/>
              </a:rPr>
              <a:t>https://dspace.mit.edu/openaccess-disseminate/1721.1/86879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664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2CC-A57A-4418-43A6-ED8A83DF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C81-FA7D-6A6F-1FD9-0A7DD92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2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18" y="0"/>
            <a:ext cx="91136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31" y="2281101"/>
            <a:ext cx="1399619" cy="1782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621" y="3398135"/>
            <a:ext cx="2692784" cy="66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F81BD"/>
                </a:solidFill>
              </a:rPr>
              <a:t>talk pilfered from </a:t>
            </a:r>
            <a:r>
              <a:rPr lang="en-US" sz="2400" dirty="0">
                <a:solidFill>
                  <a:srgbClr val="4F81BD"/>
                </a:solidFill>
                <a:sym typeface="Wingdings"/>
              </a:rPr>
              <a:t> </a:t>
            </a:r>
            <a:r>
              <a:rPr lang="en-US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649" y="258683"/>
            <a:ext cx="143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KDD 2011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6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06218"/>
            <a:ext cx="9144000" cy="64152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latent factors in a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626322" y="2415292"/>
            <a:ext cx="1093576" cy="288077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343117" y="2403533"/>
            <a:ext cx="2304742" cy="72901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831604" y="2650462"/>
            <a:ext cx="223418" cy="28219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6849152" y="2509361"/>
            <a:ext cx="280822" cy="28220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7539666" y="2415292"/>
            <a:ext cx="2544802" cy="288077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8146" y="157562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5333298" y="983162"/>
            <a:ext cx="324381" cy="230474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83149" y="3652969"/>
            <a:ext cx="8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users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8696712" y="938352"/>
            <a:ext cx="352767" cy="2422747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0800000">
            <a:off x="1981200" y="2415293"/>
            <a:ext cx="324382" cy="289253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5998" y="15433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6924" y="2509361"/>
          <a:ext cx="972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xn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yn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26118" y="246708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mbria Math"/>
                          <a:cs typeface="Cambria Math"/>
                        </a:rPr>
                        <a:t>bm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779310" y="256600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9310" y="3341807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vij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779310" y="4654902"/>
          <a:ext cx="217581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mbria Math"/>
                          <a:cs typeface="Cambria Math"/>
                        </a:rPr>
                        <a:t>vnm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85222" y="211114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~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9153" y="5506328"/>
            <a:ext cx="35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</a:t>
            </a:r>
            <a:r>
              <a:rPr lang="en-US" dirty="0" err="1"/>
              <a:t>i,j</a:t>
            </a:r>
            <a:r>
              <a:rPr lang="en-US" dirty="0"/>
              <a:t>] = user i’s rating of movie 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6880" y="1473500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16200000">
            <a:off x="3030067" y="1625493"/>
            <a:ext cx="324381" cy="943724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87972" y="3542495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W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8048" y="2403534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H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7658" y="3542495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V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3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836"/>
            <a:ext cx="9144000" cy="67376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94" y="0"/>
            <a:ext cx="9062706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1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6624833"/>
          </a:xfrm>
          <a:prstGeom prst="rect">
            <a:avLst/>
          </a:prstGeom>
        </p:spPr>
      </p:pic>
      <p:pic>
        <p:nvPicPr>
          <p:cNvPr id="3" name="Picture 2" descr="Screen Shot 2012-04-19 at 11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10" y="4573960"/>
            <a:ext cx="6984775" cy="2284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as SGD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4467" y="5776769"/>
            <a:ext cx="27320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4538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5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310313" y="29972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3019425" y="333375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51558" name="AutoShape 6"/>
          <p:cNvSpPr>
            <a:spLocks/>
          </p:cNvSpPr>
          <p:nvPr/>
        </p:nvSpPr>
        <p:spPr bwMode="auto">
          <a:xfrm>
            <a:off x="3162300" y="299085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819401" y="3657601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771900" y="2314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1" name="AutoShape 9"/>
          <p:cNvSpPr>
            <a:spLocks/>
          </p:cNvSpPr>
          <p:nvPr/>
        </p:nvSpPr>
        <p:spPr bwMode="auto">
          <a:xfrm rot="5400000">
            <a:off x="3771900" y="2238375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307139" y="33543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2413" y="2990850"/>
            <a:ext cx="468312" cy="1752600"/>
            <a:chOff x="1663" y="1551"/>
            <a:chExt cx="295" cy="1104"/>
          </a:xfrm>
        </p:grpSpPr>
        <p:sp>
          <p:nvSpPr>
            <p:cNvPr id="151564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02438" y="2292350"/>
            <a:ext cx="1066800" cy="660400"/>
            <a:chOff x="2589" y="1111"/>
            <a:chExt cx="672" cy="41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151568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842000" y="47386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5044282" y="38234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6299201" y="30019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7072314" y="33162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4470400" y="3346451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35675" y="29876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475413" y="31670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6759575" y="30083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6757989" y="31765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498600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822006"/>
      </p:ext>
    </p:extLst>
  </p:cSld>
  <p:clrMapOvr>
    <a:masterClrMapping/>
  </p:clrMapOvr>
  <p:transition advTm="63359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43813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0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4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3302"/>
            <a:ext cx="9144000" cy="66646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1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42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Claim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b="19544"/>
          <a:stretch/>
        </p:blipFill>
        <p:spPr>
          <a:xfrm>
            <a:off x="2958583" y="1504033"/>
            <a:ext cx="5972910" cy="1553112"/>
          </a:xfrm>
          <a:prstGeom prst="rect">
            <a:avLst/>
          </a:prstGeom>
        </p:spPr>
      </p:pic>
      <p:pic>
        <p:nvPicPr>
          <p:cNvPr id="6" name="Picture 5" descr="Screen Shot 2012-04-19 at 11.47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/>
          <a:stretch/>
        </p:blipFill>
        <p:spPr>
          <a:xfrm>
            <a:off x="1524000" y="2927806"/>
            <a:ext cx="3394468" cy="3930195"/>
          </a:xfrm>
          <a:prstGeom prst="rect">
            <a:avLst/>
          </a:prstGeom>
        </p:spPr>
      </p:pic>
      <p:pic>
        <p:nvPicPr>
          <p:cNvPr id="9" name="Picture 8" descr="Screen Shot 2012-04-19 at 11.53.3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5355"/>
          <a:stretch/>
        </p:blipFill>
        <p:spPr>
          <a:xfrm>
            <a:off x="5164844" y="4175933"/>
            <a:ext cx="5503157" cy="2057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10657" y="4879675"/>
            <a:ext cx="454186" cy="5173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claim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" name="Picture 2" descr="Screen Shot 2012-04-19 at 12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078"/>
            <a:ext cx="9144000" cy="1128748"/>
          </a:xfrm>
          <a:prstGeom prst="rect">
            <a:avLst/>
          </a:prstGeom>
        </p:spPr>
      </p:pic>
      <p:pic>
        <p:nvPicPr>
          <p:cNvPr id="4" name="Picture 3" descr="Screen Shot 2012-04-19 at 12.0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555468"/>
            <a:ext cx="3543300" cy="546100"/>
          </a:xfrm>
          <a:prstGeom prst="rect">
            <a:avLst/>
          </a:prstGeom>
        </p:spPr>
      </p:pic>
      <p:pic>
        <p:nvPicPr>
          <p:cNvPr id="5" name="Picture 4" descr="Screen Shot 2012-04-19 at 12.10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0" y="3477535"/>
            <a:ext cx="6451600" cy="1041400"/>
          </a:xfrm>
          <a:prstGeom prst="rect">
            <a:avLst/>
          </a:prstGeom>
        </p:spPr>
      </p:pic>
      <p:pic>
        <p:nvPicPr>
          <p:cNvPr id="7" name="Picture 6" descr="Screen Shot 2012-04-19 at 12.1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88" y="4339870"/>
            <a:ext cx="36068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1" y="5220664"/>
            <a:ext cx="8503067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Think for SGD for logistic regression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LR loss = compare </a:t>
            </a:r>
            <a:r>
              <a:rPr lang="en-US" sz="2400" i="1" dirty="0"/>
              <a:t>y</a:t>
            </a:r>
            <a:r>
              <a:rPr lang="en-US" sz="2400" dirty="0"/>
              <a:t> and </a:t>
            </a:r>
            <a:r>
              <a:rPr lang="en-US" sz="2400" i="1" dirty="0" err="1"/>
              <a:t>ŷ</a:t>
            </a:r>
            <a:r>
              <a:rPr lang="en-US" sz="2400" dirty="0"/>
              <a:t> = dot(</a:t>
            </a:r>
            <a:r>
              <a:rPr lang="en-US" sz="2400" dirty="0" err="1"/>
              <a:t>w,x</a:t>
            </a:r>
            <a:r>
              <a:rPr lang="en-US" sz="2400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similar but now update w (user weights) and x (movie weight)</a:t>
            </a:r>
          </a:p>
        </p:txBody>
      </p:sp>
    </p:spTree>
    <p:extLst>
      <p:ext uri="{BB962C8B-B14F-4D97-AF65-F5344CB8AC3E}">
        <p14:creationId xmlns:p14="http://schemas.microsoft.com/office/powerpoint/2010/main" val="17085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9 at 11.4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7884"/>
            <a:ext cx="9144000" cy="6740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311" y="2269342"/>
            <a:ext cx="31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 = alternating least squares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6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3019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162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905126" y="3767139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771900" y="24050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3771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4729957" y="3913982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5784851" y="3092451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4470400" y="3436939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7753350" y="312102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8001000" y="3121026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6096000" y="3098801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8305800" y="3121026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7319964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5357814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7740651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b="1" dirty="0"/>
              <a:t>v</a:t>
            </a:r>
            <a:r>
              <a:rPr lang="en-US" b="1" baseline="-25000" dirty="0"/>
              <a:t>2</a:t>
            </a:r>
            <a:endParaRPr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8458201" y="5257801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latin typeface="Times New Roman"/>
                <a:cs typeface="Times New Roman"/>
              </a:rPr>
              <a:t>  </a:t>
            </a:r>
            <a:r>
              <a:rPr lang="en-US" sz="2800" b="1" dirty="0"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970060"/>
      </p:ext>
    </p:extLst>
  </p:cSld>
  <p:clrMapOvr>
    <a:masterClrMapping/>
  </p:clrMapOvr>
  <p:transition advTm="6335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It is </a:t>
            </a:r>
            <a:r>
              <a:rPr lang="en-US" b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possible to decompose a real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matrix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b="1" i="1" dirty="0">
                <a:solidFill>
                  <a:schemeClr val="tx1"/>
                </a:solidFill>
              </a:rPr>
              <a:t>A = U 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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baseline="30000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, where</a:t>
            </a:r>
          </a:p>
          <a:p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orthonormal</a:t>
            </a:r>
          </a:p>
          <a:p>
            <a:pPr lvl="1"/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/>
            <a:r>
              <a:rPr lang="en-US" dirty="0"/>
              <a:t>(Columns are orthogonal unit vectors)</a:t>
            </a:r>
          </a:p>
          <a:p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96932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Nice proof of uniqueness: http://www.mpi-inf.mpg.de/~bast/ir-seminar-ws04/lecture2.pdf</a:t>
            </a:r>
          </a:p>
        </p:txBody>
      </p:sp>
    </p:spTree>
    <p:extLst>
      <p:ext uri="{BB962C8B-B14F-4D97-AF65-F5344CB8AC3E}">
        <p14:creationId xmlns:p14="http://schemas.microsoft.com/office/powerpoint/2010/main" val="9497976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randomize SVD?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Runtime</a:t>
            </a:r>
            <a:endParaRPr lang="en-US" dirty="0"/>
          </a:p>
          <a:p>
            <a:pPr lvl="1"/>
            <a:r>
              <a:rPr lang="en-US" dirty="0"/>
              <a:t>We’re good at generating [pseudo-]random numbers</a:t>
            </a:r>
          </a:p>
          <a:p>
            <a:pPr lvl="1"/>
            <a:r>
              <a:rPr lang="en-US" dirty="0"/>
              <a:t>Can easily parallelize / distribute matrix algebra</a:t>
            </a:r>
          </a:p>
          <a:p>
            <a:pPr lvl="1"/>
            <a:r>
              <a:rPr lang="en-US" dirty="0"/>
              <a:t>SVD, like PCA, runs </a:t>
            </a:r>
            <a:r>
              <a:rPr lang="en-US" i="1" dirty="0"/>
              <a:t>O(n</a:t>
            </a:r>
            <a:r>
              <a:rPr lang="en-US" i="1" baseline="30000" dirty="0"/>
              <a:t>3</a:t>
            </a:r>
            <a:r>
              <a:rPr lang="en-US" i="1" dirty="0"/>
              <a:t>)</a:t>
            </a:r>
            <a:r>
              <a:rPr lang="en-US" dirty="0"/>
              <a:t>, making anything beyond ~10</a:t>
            </a:r>
            <a:r>
              <a:rPr lang="en-US" baseline="30000" dirty="0"/>
              <a:t>3</a:t>
            </a:r>
            <a:r>
              <a:rPr lang="en-US" dirty="0"/>
              <a:t> infeasible</a:t>
            </a:r>
          </a:p>
        </p:txBody>
      </p:sp>
    </p:spTree>
    <p:extLst>
      <p:ext uri="{BB962C8B-B14F-4D97-AF65-F5344CB8AC3E}">
        <p14:creationId xmlns:p14="http://schemas.microsoft.com/office/powerpoint/2010/main" val="3203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2319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3980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4203192" y="3941427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1828800" y="3018528"/>
            <a:ext cx="0" cy="5334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108279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Romance</a:t>
            </a:r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1828800" y="40853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1828800" y="4542528"/>
            <a:ext cx="0" cy="4572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1828800" y="53807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587987" y="1447287"/>
            <a:ext cx="1268296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 Matrix</a:t>
            </a:r>
          </a:p>
          <a:p>
            <a:pPr>
              <a:lnSpc>
                <a:spcPct val="140000"/>
              </a:lnSpc>
            </a:pPr>
            <a:r>
              <a:rPr lang="en-US" dirty="0"/>
              <a:t>Alien</a:t>
            </a:r>
          </a:p>
          <a:p>
            <a:pPr>
              <a:lnSpc>
                <a:spcPct val="140000"/>
              </a:lnSpc>
            </a:pPr>
            <a:r>
              <a:rPr lang="en-US" dirty="0"/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/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/>
              <a:t> </a:t>
            </a:r>
            <a:r>
              <a:rPr lang="en-US" dirty="0" err="1"/>
              <a:t>Amelie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2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5702300" y="34544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699126" y="38115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4724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6194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5233987" y="51958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4436269" y="42806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5691188" y="34591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6464301" y="37734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5427662" y="34448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5867400" y="36242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6151562" y="34655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6149976" y="36337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905773" y="5401270"/>
            <a:ext cx="2536272" cy="92333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“Concepts” 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 Latent dimensions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 Latent factors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5673725" y="4648200"/>
            <a:ext cx="1262276" cy="88346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7162800" y="3811586"/>
            <a:ext cx="228600" cy="1589684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7772401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772400" y="4199628"/>
            <a:ext cx="381000" cy="120164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8610600" y="4868020"/>
            <a:ext cx="559936" cy="587423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58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5607</TotalTime>
  <Words>3452</Words>
  <Application>Microsoft Macintosh PowerPoint</Application>
  <PresentationFormat>Widescreen</PresentationFormat>
  <Paragraphs>704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cmsy10</vt:lpstr>
      <vt:lpstr>Comic Sans MS</vt:lpstr>
      <vt:lpstr>Sylfaen</vt:lpstr>
      <vt:lpstr>Symbol</vt:lpstr>
      <vt:lpstr>Times New Roman</vt:lpstr>
      <vt:lpstr>Wingdings</vt:lpstr>
      <vt:lpstr>Office Theme</vt:lpstr>
      <vt:lpstr>Randomized SVD</vt:lpstr>
      <vt:lpstr>Singular Value Decomposition (SVD)</vt:lpstr>
      <vt:lpstr>SVD</vt:lpstr>
      <vt:lpstr>Singular Value Decomposition (SVD)</vt:lpstr>
      <vt:lpstr>SVD</vt:lpstr>
      <vt:lpstr>SVD</vt:lpstr>
      <vt:lpstr>SVD - Properties</vt:lpstr>
      <vt:lpstr>Why randomize SVD?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Relationship to PCA</vt:lpstr>
      <vt:lpstr>SVD: Drawbacks</vt:lpstr>
      <vt:lpstr>CUR Decomposition</vt:lpstr>
      <vt:lpstr>CUR Decomposition</vt:lpstr>
      <vt:lpstr>CUR: How it Works</vt:lpstr>
      <vt:lpstr>Computing U</vt:lpstr>
      <vt:lpstr>CUR: Pros &amp; Cons</vt:lpstr>
      <vt:lpstr>Solution</vt:lpstr>
      <vt:lpstr>SVD vs. CUR</vt:lpstr>
      <vt:lpstr>Stochastic SVD (SSVD)</vt:lpstr>
      <vt:lpstr>Basic goal</vt:lpstr>
      <vt:lpstr>Approximating range of A</vt:lpstr>
      <vt:lpstr>Approximating SVD of A</vt:lpstr>
      <vt:lpstr>Empirical Results</vt:lpstr>
      <vt:lpstr>Power iterations</vt:lpstr>
      <vt:lpstr>Power iterations</vt:lpstr>
      <vt:lpstr>Empirical Results</vt:lpstr>
      <vt:lpstr>Why does this work?</vt:lpstr>
      <vt:lpstr>Summary</vt:lpstr>
      <vt:lpstr>References</vt:lpstr>
      <vt:lpstr>PowerPoint Presentation</vt:lpstr>
      <vt:lpstr>PowerPoint Presentation</vt:lpstr>
      <vt:lpstr>PowerPoint Presentation</vt:lpstr>
      <vt:lpstr>Recovering latent factors in a matrix</vt:lpstr>
      <vt:lpstr>PowerPoint Presentation</vt:lpstr>
      <vt:lpstr>PowerPoint Presentation</vt:lpstr>
      <vt:lpstr>PowerPoint Presentation</vt:lpstr>
      <vt:lpstr>Matrix factorization as SGD</vt:lpstr>
      <vt:lpstr>PowerPoint Presentation</vt:lpstr>
      <vt:lpstr>PowerPoint Presentation</vt:lpstr>
      <vt:lpstr>Why does this work?</vt:lpstr>
      <vt:lpstr>Key Claim</vt:lpstr>
      <vt:lpstr>Checking the claim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60</cp:revision>
  <dcterms:created xsi:type="dcterms:W3CDTF">2017-09-09T20:28:18Z</dcterms:created>
  <dcterms:modified xsi:type="dcterms:W3CDTF">2023-10-18T20:23:21Z</dcterms:modified>
</cp:coreProperties>
</file>