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5ec0e6c7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5ec0e6c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Dario - The surge in NLP market, Talk about the increase in parameters, talk about ceo wanting to alter their approach to keep up with customers expectations.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5ec0e6c76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5ec0e6c7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ec0e6c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ec0e6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akul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Dario - The first need for nlp appeared after ww2 in order to </a:t>
            </a:r>
            <a:r>
              <a:rPr lang="en-US"/>
              <a:t>translate</a:t>
            </a:r>
            <a:r>
              <a:rPr lang="en-US"/>
              <a:t> language. Alan turing released his book that introduced the </a:t>
            </a:r>
            <a:r>
              <a:rPr lang="en-US"/>
              <a:t>turing</a:t>
            </a:r>
            <a:r>
              <a:rPr lang="en-US"/>
              <a:t> test. This allowed to measure the computer ability to recreate human behavior.</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Dario - First NLP is SHRDLU made by Terry Winograd at MIT in 1968. The program lives in a space filled with shapes that can be manipulated, and Terry also implemented basic physics concepts which allows the AI to interact with the objects.</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6474ba6d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6474ba6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Akul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5ec0e6c7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5ec0e6c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Akul - These are concepts that can and will be shown when working with NLP.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5ec0e6c7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5ec0e6c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Dario - pros: easy automation, more natural interactions, easy text generation and data analysis.</a:t>
            </a:r>
            <a:br>
              <a:rPr lang="en-US"/>
            </a:br>
            <a:r>
              <a:rPr lang="en-US"/>
              <a:t>cons: unclear models that are hard to interpret, models can hold biases, some of the linguistic components like slangs and irony requires broad training.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5ec0e6c76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5ec0e6c7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Akul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6474ba6d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6474ba6d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Akul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aws.amazon.com/what-is/nlp/#:~:text=Natural%20language%20processing%20(NLP)%20is,manipulate%2C%20and%20comprehend%20human%20language." TargetMode="External"/><Relationship Id="rId4" Type="http://schemas.openxmlformats.org/officeDocument/2006/relationships/hyperlink" Target="https://www.nltk.org/" TargetMode="External"/><Relationship Id="rId5" Type="http://schemas.openxmlformats.org/officeDocument/2006/relationships/hyperlink" Target="https://spacy.io/usage/spacy-101" TargetMode="External"/><Relationship Id="rId6" Type="http://schemas.openxmlformats.org/officeDocument/2006/relationships/hyperlink" Target="https://textblob.readthedocs.io/en/dev/" TargetMode="External"/><Relationship Id="rId7" Type="http://schemas.openxmlformats.org/officeDocument/2006/relationships/hyperlink" Target="https://www.ibm.com/topics/natural-language-proces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Natural Language Processing (NLP) </a:t>
            </a:r>
            <a:endParaRPr/>
          </a:p>
        </p:txBody>
      </p:sp>
      <p:sp>
        <p:nvSpPr>
          <p:cNvPr id="141" name="Google Shape;141;p14"/>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Dario Chou &amp; Akul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760475" y="357350"/>
            <a:ext cx="5065200" cy="1990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Future of NLP</a:t>
            </a:r>
            <a:endParaRPr/>
          </a:p>
        </p:txBody>
      </p:sp>
      <p:sp>
        <p:nvSpPr>
          <p:cNvPr id="215" name="Google Shape;215;p23"/>
          <p:cNvSpPr txBox="1"/>
          <p:nvPr>
            <p:ph idx="1" type="body"/>
          </p:nvPr>
        </p:nvSpPr>
        <p:spPr>
          <a:xfrm>
            <a:off x="1440450" y="1502326"/>
            <a:ext cx="5065200" cy="3526500"/>
          </a:xfrm>
          <a:prstGeom prst="rect">
            <a:avLst/>
          </a:prstGeom>
        </p:spPr>
        <p:txBody>
          <a:bodyPr anchorCtr="0" anchor="t" bIns="121900" lIns="121900" spcFirstLastPara="1" rIns="121900" wrap="square" tIns="121900">
            <a:noAutofit/>
          </a:bodyPr>
          <a:lstStyle/>
          <a:p>
            <a:pPr indent="0" lvl="0" marL="0" marR="0" rtl="0" algn="l">
              <a:lnSpc>
                <a:spcPct val="90000"/>
              </a:lnSpc>
              <a:spcBef>
                <a:spcPts val="1000"/>
              </a:spcBef>
              <a:spcAft>
                <a:spcPts val="0"/>
              </a:spcAft>
              <a:buSzPts val="358"/>
              <a:buNone/>
            </a:pPr>
            <a:r>
              <a:rPr lang="en-US" sz="1814"/>
              <a:t>According to the BCCReasearch blog, the NLP market is set to surge fro</a:t>
            </a:r>
            <a:r>
              <a:rPr lang="en-US" sz="1814"/>
              <a:t>m surge from a valuation of $29.1 billion in 2023 to an impressive $92.7 billion by 2028.</a:t>
            </a:r>
            <a:endParaRPr sz="1814"/>
          </a:p>
          <a:p>
            <a:pPr indent="0" lvl="0" marL="0" marR="0" rtl="0" algn="l">
              <a:lnSpc>
                <a:spcPct val="90000"/>
              </a:lnSpc>
              <a:spcBef>
                <a:spcPts val="1600"/>
              </a:spcBef>
              <a:spcAft>
                <a:spcPts val="0"/>
              </a:spcAft>
              <a:buSzPts val="358"/>
              <a:buNone/>
            </a:pPr>
            <a:r>
              <a:rPr lang="en-US" sz="1814"/>
              <a:t>In 2018, we had models that processed fewer than 100 million parameters. NLP models can now interpret more than 100 billion parameters, which indicates development of more than 1,000 fold.</a:t>
            </a:r>
            <a:endParaRPr sz="1814"/>
          </a:p>
          <a:p>
            <a:pPr indent="0" lvl="0" marL="0" marR="0" rtl="0" algn="l">
              <a:lnSpc>
                <a:spcPct val="90000"/>
              </a:lnSpc>
              <a:spcBef>
                <a:spcPts val="1600"/>
              </a:spcBef>
              <a:spcAft>
                <a:spcPts val="0"/>
              </a:spcAft>
              <a:buSzPts val="358"/>
              <a:buNone/>
            </a:pPr>
            <a:r>
              <a:rPr lang="en-US" sz="1814"/>
              <a:t>According to research by Accenture, more than 75% of CEOs want to entirely alter their approach to managing customer relationships in order to keep up with changing consumer needs. Businesses are forced to implement NLP models as a result of customer expectations for quick interactions with brands.</a:t>
            </a:r>
            <a:endParaRPr sz="1814"/>
          </a:p>
          <a:p>
            <a:pPr indent="0" lvl="0" marL="0" marR="0" rtl="0" algn="l">
              <a:lnSpc>
                <a:spcPct val="90000"/>
              </a:lnSpc>
              <a:spcBef>
                <a:spcPts val="1600"/>
              </a:spcBef>
              <a:spcAft>
                <a:spcPts val="0"/>
              </a:spcAft>
              <a:buSzPts val="358"/>
              <a:buNone/>
            </a:pPr>
            <a:r>
              <a:t/>
            </a:r>
            <a:endParaRPr sz="652"/>
          </a:p>
          <a:p>
            <a:pPr indent="0" lvl="0" marL="0" marR="0" rtl="0" algn="l">
              <a:lnSpc>
                <a:spcPct val="90000"/>
              </a:lnSpc>
              <a:spcBef>
                <a:spcPts val="1600"/>
              </a:spcBef>
              <a:spcAft>
                <a:spcPts val="0"/>
              </a:spcAft>
              <a:buSzPts val="358"/>
              <a:buNone/>
            </a:pPr>
            <a:r>
              <a:t/>
            </a:r>
            <a:endParaRPr sz="652"/>
          </a:p>
          <a:p>
            <a:pPr indent="0" lvl="0" marL="0" rtl="0" algn="l">
              <a:spcBef>
                <a:spcPts val="1600"/>
              </a:spcBef>
              <a:spcAft>
                <a:spcPts val="1600"/>
              </a:spcAft>
              <a:buSzPts val="358"/>
              <a:buNone/>
            </a:pPr>
            <a:r>
              <a:t/>
            </a:r>
            <a:endParaRPr sz="652"/>
          </a:p>
        </p:txBody>
      </p:sp>
      <p:pic>
        <p:nvPicPr>
          <p:cNvPr id="216" name="Google Shape;216;p23"/>
          <p:cNvPicPr preferRelativeResize="0"/>
          <p:nvPr/>
        </p:nvPicPr>
        <p:blipFill>
          <a:blip r:embed="rId3">
            <a:alphaModFix/>
          </a:blip>
          <a:stretch>
            <a:fillRect/>
          </a:stretch>
        </p:blipFill>
        <p:spPr>
          <a:xfrm>
            <a:off x="7357100" y="91012"/>
            <a:ext cx="4761750" cy="66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22" name="Google Shape;222;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US"/>
              <a:t>Amazon NLP Resource: </a:t>
            </a:r>
            <a:endParaRPr/>
          </a:p>
          <a:p>
            <a:pPr indent="0" lvl="0" marL="0" rtl="0" algn="l">
              <a:spcBef>
                <a:spcPts val="1600"/>
              </a:spcBef>
              <a:spcAft>
                <a:spcPts val="0"/>
              </a:spcAft>
              <a:buNone/>
            </a:pPr>
            <a:r>
              <a:rPr lang="en-US" sz="1100" u="sng">
                <a:solidFill>
                  <a:schemeClr val="hlink"/>
                </a:solidFill>
                <a:latin typeface="Arial"/>
                <a:ea typeface="Arial"/>
                <a:cs typeface="Arial"/>
                <a:sym typeface="Arial"/>
                <a:hlinkClick r:id="rId3"/>
              </a:rPr>
              <a:t>https://aws.amazon.com/what-is/nlp/#:~:text=Natural%20language%20processing%20(NLP)%20is,manipulate%2C%20and%20comprehend%20human%20language.</a:t>
            </a:r>
            <a:endParaRPr/>
          </a:p>
          <a:p>
            <a:pPr indent="0" lvl="0" marL="0" rtl="0" algn="l">
              <a:spcBef>
                <a:spcPts val="1600"/>
              </a:spcBef>
              <a:spcAft>
                <a:spcPts val="0"/>
              </a:spcAft>
              <a:buNone/>
            </a:pPr>
            <a:r>
              <a:rPr lang="en-US"/>
              <a:t>NLTK documentation</a:t>
            </a:r>
            <a:endParaRPr/>
          </a:p>
          <a:p>
            <a:pPr indent="0" lvl="0" marL="0" rtl="0" algn="l">
              <a:spcBef>
                <a:spcPts val="1600"/>
              </a:spcBef>
              <a:spcAft>
                <a:spcPts val="0"/>
              </a:spcAft>
              <a:buNone/>
            </a:pPr>
            <a:r>
              <a:rPr lang="en-US" sz="1100" u="sng">
                <a:solidFill>
                  <a:schemeClr val="hlink"/>
                </a:solidFill>
                <a:latin typeface="Arial"/>
                <a:ea typeface="Arial"/>
                <a:cs typeface="Arial"/>
                <a:sym typeface="Arial"/>
                <a:hlinkClick r:id="rId4"/>
              </a:rPr>
              <a:t>https://www.nltk.org/</a:t>
            </a:r>
            <a:endParaRPr/>
          </a:p>
          <a:p>
            <a:pPr indent="0" lvl="0" marL="0" rtl="0" algn="l">
              <a:spcBef>
                <a:spcPts val="1600"/>
              </a:spcBef>
              <a:spcAft>
                <a:spcPts val="0"/>
              </a:spcAft>
              <a:buNone/>
            </a:pPr>
            <a:r>
              <a:rPr lang="en-US"/>
              <a:t>Spacy doc.</a:t>
            </a:r>
            <a:endParaRPr/>
          </a:p>
          <a:p>
            <a:pPr indent="0" lvl="0" marL="0" rtl="0" algn="l">
              <a:spcBef>
                <a:spcPts val="1600"/>
              </a:spcBef>
              <a:spcAft>
                <a:spcPts val="0"/>
              </a:spcAft>
              <a:buNone/>
            </a:pPr>
            <a:r>
              <a:rPr lang="en-US" sz="1100" u="sng">
                <a:solidFill>
                  <a:schemeClr val="hlink"/>
                </a:solidFill>
                <a:latin typeface="Arial"/>
                <a:ea typeface="Arial"/>
                <a:cs typeface="Arial"/>
                <a:sym typeface="Arial"/>
                <a:hlinkClick r:id="rId5"/>
              </a:rPr>
              <a:t>https://spacy.io/usage/spacy-101</a:t>
            </a:r>
            <a:endParaRPr/>
          </a:p>
          <a:p>
            <a:pPr indent="0" lvl="0" marL="0" rtl="0" algn="l">
              <a:spcBef>
                <a:spcPts val="1600"/>
              </a:spcBef>
              <a:spcAft>
                <a:spcPts val="0"/>
              </a:spcAft>
              <a:buNone/>
            </a:pPr>
            <a:r>
              <a:rPr lang="en-US"/>
              <a:t>TextBlob doc.</a:t>
            </a:r>
            <a:endParaRPr/>
          </a:p>
          <a:p>
            <a:pPr indent="0" lvl="0" marL="0" rtl="0" algn="l">
              <a:spcBef>
                <a:spcPts val="1600"/>
              </a:spcBef>
              <a:spcAft>
                <a:spcPts val="0"/>
              </a:spcAft>
              <a:buNone/>
            </a:pPr>
            <a:r>
              <a:rPr lang="en-US" sz="1100" u="sng">
                <a:solidFill>
                  <a:schemeClr val="hlink"/>
                </a:solidFill>
                <a:latin typeface="Arial"/>
                <a:ea typeface="Arial"/>
                <a:cs typeface="Arial"/>
                <a:sym typeface="Arial"/>
                <a:hlinkClick r:id="rId6"/>
              </a:rPr>
              <a:t>https://textblob.readthedocs.io/en/dev/</a:t>
            </a:r>
            <a:endParaRPr/>
          </a:p>
          <a:p>
            <a:pPr indent="0" lvl="0" marL="0" rtl="0" algn="l">
              <a:spcBef>
                <a:spcPts val="1600"/>
              </a:spcBef>
              <a:spcAft>
                <a:spcPts val="0"/>
              </a:spcAft>
              <a:buNone/>
            </a:pPr>
            <a:r>
              <a:rPr lang="en-US"/>
              <a:t>IBM:</a:t>
            </a:r>
            <a:endParaRPr/>
          </a:p>
          <a:p>
            <a:pPr indent="0" lvl="0" marL="0" rtl="0" algn="l">
              <a:spcBef>
                <a:spcPts val="1600"/>
              </a:spcBef>
              <a:spcAft>
                <a:spcPts val="0"/>
              </a:spcAft>
              <a:buNone/>
            </a:pPr>
            <a:r>
              <a:rPr lang="en-US" sz="1100" u="sng">
                <a:solidFill>
                  <a:schemeClr val="hlink"/>
                </a:solidFill>
                <a:latin typeface="Arial"/>
                <a:ea typeface="Arial"/>
                <a:cs typeface="Arial"/>
                <a:sym typeface="Arial"/>
                <a:hlinkClick r:id="rId7"/>
              </a:rPr>
              <a:t>https://www.ibm.com/topics/natural-language-processing</a:t>
            </a:r>
            <a:endParaRPr/>
          </a:p>
          <a:p>
            <a:pPr indent="0" lvl="0" marL="0" rtl="0" algn="l">
              <a:spcBef>
                <a:spcPts val="1600"/>
              </a:spcBef>
              <a:spcAft>
                <a:spcPts val="0"/>
              </a:spcAft>
              <a:buNone/>
            </a:pPr>
            <a:r>
              <a:rPr lang="en-US"/>
              <a:t>BCCResearch</a:t>
            </a:r>
            <a:endParaRPr/>
          </a:p>
          <a:p>
            <a:pPr indent="0" lvl="0" marL="0" rtl="0" algn="l">
              <a:spcBef>
                <a:spcPts val="1600"/>
              </a:spcBef>
              <a:spcAft>
                <a:spcPts val="1600"/>
              </a:spcAft>
              <a:buNone/>
            </a:pPr>
            <a:r>
              <a:rPr lang="en-US" sz="1100" u="sng">
                <a:solidFill>
                  <a:schemeClr val="hlink"/>
                </a:solidFill>
                <a:latin typeface="Arial"/>
                <a:ea typeface="Arial"/>
                <a:cs typeface="Arial"/>
                <a:sym typeface="Arial"/>
              </a:rPr>
              <a:t>https://blog.bccresearch.com/natural-language-processing-industry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Introduction</a:t>
            </a:r>
            <a:endParaRPr/>
          </a:p>
        </p:txBody>
      </p:sp>
      <p:sp>
        <p:nvSpPr>
          <p:cNvPr id="147" name="Google Shape;147;p15"/>
          <p:cNvSpPr txBox="1"/>
          <p:nvPr>
            <p:ph idx="1" type="body"/>
          </p:nvPr>
        </p:nvSpPr>
        <p:spPr>
          <a:xfrm>
            <a:off x="1730000" y="1818442"/>
            <a:ext cx="5065200" cy="3221100"/>
          </a:xfrm>
          <a:prstGeom prst="rect">
            <a:avLst/>
          </a:prstGeom>
        </p:spPr>
        <p:txBody>
          <a:bodyPr anchorCtr="0" anchor="t" bIns="121900" lIns="121900" spcFirstLastPara="1" rIns="121900" wrap="square" tIns="121900">
            <a:normAutofit fontScale="62500" lnSpcReduction="20000"/>
          </a:bodyPr>
          <a:lstStyle/>
          <a:p>
            <a:pPr indent="0" lvl="0" marL="0" rtl="0" algn="l">
              <a:spcBef>
                <a:spcPts val="0"/>
              </a:spcBef>
              <a:spcAft>
                <a:spcPts val="0"/>
              </a:spcAft>
              <a:buNone/>
            </a:pPr>
            <a:r>
              <a:rPr lang="en-US" sz="2850"/>
              <a:t>Natural Language Processing is the </a:t>
            </a:r>
            <a:r>
              <a:rPr lang="en-US" sz="2850"/>
              <a:t>study and analysis of human linguistics in order to achieve models and algorithms capable of understanding and generating human language. These models will use ML techniques to train computers to interpret and provide a diverse analysis on human text.</a:t>
            </a:r>
            <a:endParaRPr sz="285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48" name="Google Shape;148;p15"/>
          <p:cNvPicPr preferRelativeResize="0"/>
          <p:nvPr/>
        </p:nvPicPr>
        <p:blipFill>
          <a:blip r:embed="rId3">
            <a:alphaModFix/>
          </a:blip>
          <a:stretch>
            <a:fillRect/>
          </a:stretch>
        </p:blipFill>
        <p:spPr>
          <a:xfrm>
            <a:off x="6927850" y="1818449"/>
            <a:ext cx="5091999" cy="3221100"/>
          </a:xfrm>
          <a:prstGeom prst="rect">
            <a:avLst/>
          </a:prstGeom>
          <a:noFill/>
          <a:ln>
            <a:noFill/>
          </a:ln>
        </p:spPr>
      </p:pic>
      <p:pic>
        <p:nvPicPr>
          <p:cNvPr id="149" name="Google Shape;149;p15"/>
          <p:cNvPicPr preferRelativeResize="0"/>
          <p:nvPr/>
        </p:nvPicPr>
        <p:blipFill>
          <a:blip r:embed="rId4">
            <a:alphaModFix/>
          </a:blip>
          <a:stretch>
            <a:fillRect/>
          </a:stretch>
        </p:blipFill>
        <p:spPr>
          <a:xfrm>
            <a:off x="576175" y="4134900"/>
            <a:ext cx="5844750" cy="2302826"/>
          </a:xfrm>
          <a:prstGeom prst="rect">
            <a:avLst/>
          </a:prstGeom>
          <a:noFill/>
          <a:ln>
            <a:noFill/>
          </a:ln>
          <a:effectLst>
            <a:outerShdw blurRad="57150" rotWithShape="0" algn="bl" dir="5400000" dist="19050">
              <a:schemeClr val="dk2">
                <a:alpha val="50000"/>
              </a:scheme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a:t>
            </a:r>
            <a:endParaRPr/>
          </a:p>
        </p:txBody>
      </p:sp>
      <p:sp>
        <p:nvSpPr>
          <p:cNvPr id="155" name="Google Shape;155;p16"/>
          <p:cNvSpPr txBox="1"/>
          <p:nvPr>
            <p:ph idx="1" type="body"/>
          </p:nvPr>
        </p:nvSpPr>
        <p:spPr>
          <a:xfrm>
            <a:off x="1730000" y="2090067"/>
            <a:ext cx="4537500" cy="388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sz="1050">
              <a:highlight>
                <a:srgbClr val="FFFFFF"/>
              </a:highlight>
              <a:latin typeface="Arial"/>
              <a:ea typeface="Arial"/>
              <a:cs typeface="Arial"/>
              <a:sym typeface="Arial"/>
            </a:endParaRPr>
          </a:p>
          <a:p>
            <a:pPr indent="0" lvl="0" marL="0" rtl="0" algn="l">
              <a:lnSpc>
                <a:spcPct val="90000"/>
              </a:lnSpc>
              <a:spcBef>
                <a:spcPts val="1600"/>
              </a:spcBef>
              <a:spcAft>
                <a:spcPts val="1600"/>
              </a:spcAft>
              <a:buNone/>
            </a:pPr>
            <a:r>
              <a:t/>
            </a:r>
            <a:endParaRPr sz="1050">
              <a:highlight>
                <a:srgbClr val="FFFFFF"/>
              </a:highlight>
              <a:latin typeface="Arial"/>
              <a:ea typeface="Arial"/>
              <a:cs typeface="Arial"/>
              <a:sym typeface="Arial"/>
            </a:endParaRPr>
          </a:p>
        </p:txBody>
      </p:sp>
      <p:sp>
        <p:nvSpPr>
          <p:cNvPr id="156" name="Google Shape;156;p16"/>
          <p:cNvSpPr txBox="1"/>
          <p:nvPr>
            <p:ph idx="2" type="body"/>
          </p:nvPr>
        </p:nvSpPr>
        <p:spPr>
          <a:xfrm>
            <a:off x="1730003" y="2090067"/>
            <a:ext cx="4537500" cy="38817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0"/>
              </a:spcAft>
              <a:buNone/>
            </a:pPr>
            <a:r>
              <a:rPr lang="en-US"/>
              <a:t>NLP came out of the need to translate different languages from one to another after WW2. At the time (1950-1960) it was very difficult to find some development on the topic. Then Alan Turing released “Computing Machinery and Intelligence” which mainly introduced the turing test. This lets us measure the </a:t>
            </a:r>
            <a:r>
              <a:rPr lang="en-US"/>
              <a:t>computer's</a:t>
            </a:r>
            <a:r>
              <a:rPr lang="en-US"/>
              <a:t> ability to recreate human behaviour, and to see how accurate that is. This set the foundation for NLP. Another </a:t>
            </a:r>
            <a:r>
              <a:rPr lang="en-US"/>
              <a:t>contributor</a:t>
            </a:r>
            <a:r>
              <a:rPr lang="en-US"/>
              <a:t> to NLP was Noam Chomsky. Chomsky provided for a formal, rule-based, system to process and interpret language based off grammatical rules and concepts for that given language.</a:t>
            </a:r>
            <a:endParaRPr/>
          </a:p>
          <a:p>
            <a:pPr indent="0" lvl="0" marL="0" rtl="0" algn="l">
              <a:spcBef>
                <a:spcPts val="1600"/>
              </a:spcBef>
              <a:spcAft>
                <a:spcPts val="1600"/>
              </a:spcAft>
              <a:buNone/>
            </a:pPr>
            <a:r>
              <a:t/>
            </a:r>
            <a:endParaRPr/>
          </a:p>
        </p:txBody>
      </p:sp>
      <p:pic>
        <p:nvPicPr>
          <p:cNvPr id="157" name="Google Shape;157;p16"/>
          <p:cNvPicPr preferRelativeResize="0"/>
          <p:nvPr/>
        </p:nvPicPr>
        <p:blipFill>
          <a:blip r:embed="rId3">
            <a:alphaModFix/>
          </a:blip>
          <a:stretch>
            <a:fillRect/>
          </a:stretch>
        </p:blipFill>
        <p:spPr>
          <a:xfrm>
            <a:off x="6973275" y="525000"/>
            <a:ext cx="2698750" cy="2698750"/>
          </a:xfrm>
          <a:prstGeom prst="rect">
            <a:avLst/>
          </a:prstGeom>
          <a:noFill/>
          <a:ln>
            <a:noFill/>
          </a:ln>
        </p:spPr>
      </p:pic>
      <p:pic>
        <p:nvPicPr>
          <p:cNvPr id="158" name="Google Shape;158;p16"/>
          <p:cNvPicPr preferRelativeResize="0"/>
          <p:nvPr/>
        </p:nvPicPr>
        <p:blipFill>
          <a:blip r:embed="rId4">
            <a:alphaModFix/>
          </a:blip>
          <a:stretch>
            <a:fillRect/>
          </a:stretch>
        </p:blipFill>
        <p:spPr>
          <a:xfrm>
            <a:off x="8617163" y="3316875"/>
            <a:ext cx="2675915" cy="3329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Initial Formulations</a:t>
            </a:r>
            <a:endParaRPr/>
          </a:p>
        </p:txBody>
      </p:sp>
      <p:sp>
        <p:nvSpPr>
          <p:cNvPr id="164" name="Google Shape;164;p17"/>
          <p:cNvSpPr txBox="1"/>
          <p:nvPr>
            <p:ph idx="1" type="body"/>
          </p:nvPr>
        </p:nvSpPr>
        <p:spPr>
          <a:xfrm>
            <a:off x="877750" y="1805875"/>
            <a:ext cx="52590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One initial formulation of NLP was SHRDLU </a:t>
            </a:r>
            <a:r>
              <a:rPr lang="en-US" sz="1500"/>
              <a:t>(the name is derived from ETAOIN SHRDLU, which is a nonsensical phrase form from the error of a typewriter)</a:t>
            </a:r>
            <a:r>
              <a:rPr lang="en-US"/>
              <a:t>. SHRDLU was made by Terry Winograd at MIT. The program essentially lives in a </a:t>
            </a:r>
            <a:r>
              <a:rPr lang="en-US"/>
              <a:t>virtual</a:t>
            </a:r>
            <a:r>
              <a:rPr lang="en-US"/>
              <a:t> space filled with a bunch of different, manipulatable, </a:t>
            </a:r>
            <a:r>
              <a:rPr lang="en-US"/>
              <a:t>geometric</a:t>
            </a:r>
            <a:r>
              <a:rPr lang="en-US"/>
              <a:t> blocks. Stuff like cones, spheres, pyramids.</a:t>
            </a:r>
            <a:endParaRPr/>
          </a:p>
          <a:p>
            <a:pPr indent="0" lvl="0" marL="0" rtl="0" algn="l">
              <a:lnSpc>
                <a:spcPct val="90000"/>
              </a:lnSpc>
              <a:spcBef>
                <a:spcPts val="1600"/>
              </a:spcBef>
              <a:spcAft>
                <a:spcPts val="1600"/>
              </a:spcAft>
              <a:buClr>
                <a:schemeClr val="dk1"/>
              </a:buClr>
              <a:buSzPts val="2800"/>
              <a:buNone/>
            </a:pPr>
            <a:r>
              <a:rPr lang="en-US"/>
              <a:t>Terry also implemented basic physics concepts into the world, which is </a:t>
            </a:r>
            <a:r>
              <a:rPr lang="en-US"/>
              <a:t>separate</a:t>
            </a:r>
            <a:r>
              <a:rPr lang="en-US"/>
              <a:t> from the language parser but can still be interacted with. The program can do basic grammar analysis, hold a conversation with the user (see image on right), and answer commands/questions.  This program was very successful demonstrating what AI can do at the time, and helped build more optimism for the field AI.</a:t>
            </a:r>
            <a:endParaRPr/>
          </a:p>
        </p:txBody>
      </p:sp>
      <p:pic>
        <p:nvPicPr>
          <p:cNvPr id="165" name="Google Shape;165;p17"/>
          <p:cNvPicPr preferRelativeResize="0"/>
          <p:nvPr/>
        </p:nvPicPr>
        <p:blipFill>
          <a:blip r:embed="rId3">
            <a:alphaModFix/>
          </a:blip>
          <a:stretch>
            <a:fillRect/>
          </a:stretch>
        </p:blipFill>
        <p:spPr>
          <a:xfrm>
            <a:off x="6938524" y="647100"/>
            <a:ext cx="4883250" cy="5563799"/>
          </a:xfrm>
          <a:prstGeom prst="rect">
            <a:avLst/>
          </a:prstGeom>
          <a:noFill/>
          <a:ln>
            <a:noFill/>
          </a:ln>
          <a:effectLst>
            <a:outerShdw blurRad="57150" rotWithShape="0" algn="bl" dir="5400000" dist="19050">
              <a:srgbClr val="FFFFFF">
                <a:alpha val="52000"/>
              </a:srgbClr>
            </a:outerShdw>
            <a:reflection blurRad="0" dir="5400000" dist="19050" endA="0" endPos="30000" fadeDir="5400012" kx="0" rotWithShape="0" algn="bl" stA="6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NLP Approaches</a:t>
            </a:r>
            <a:endParaRPr/>
          </a:p>
        </p:txBody>
      </p:sp>
      <p:sp>
        <p:nvSpPr>
          <p:cNvPr id="171" name="Google Shape;171;p18"/>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fontScale="92500" lnSpcReduction="10000"/>
          </a:bodyPr>
          <a:lstStyle/>
          <a:p>
            <a:pPr indent="0" lvl="0" marL="0" rtl="0" algn="l">
              <a:spcBef>
                <a:spcPts val="0"/>
              </a:spcBef>
              <a:spcAft>
                <a:spcPts val="0"/>
              </a:spcAft>
              <a:buNone/>
            </a:pPr>
            <a:r>
              <a:rPr b="1" lang="en-US"/>
              <a:t>Statistical</a:t>
            </a:r>
            <a:r>
              <a:rPr lang="en-US"/>
              <a:t>:</a:t>
            </a:r>
            <a:endParaRPr/>
          </a:p>
          <a:p>
            <a:pPr indent="-328453" lvl="0" marL="457200" rtl="0" algn="l">
              <a:spcBef>
                <a:spcPts val="1600"/>
              </a:spcBef>
              <a:spcAft>
                <a:spcPts val="0"/>
              </a:spcAft>
              <a:buSzPct val="100000"/>
              <a:buChar char="-"/>
            </a:pPr>
            <a:r>
              <a:rPr lang="en-US"/>
              <a:t>Here the approach is to use statistical and probabilistic models to process natural language. The overall process would be to find large applicable data sets and train models to find patterns.</a:t>
            </a:r>
            <a:endParaRPr/>
          </a:p>
          <a:p>
            <a:pPr indent="0" lvl="0" marL="457200" rtl="0" algn="l">
              <a:spcBef>
                <a:spcPts val="1600"/>
              </a:spcBef>
              <a:spcAft>
                <a:spcPts val="0"/>
              </a:spcAft>
              <a:buNone/>
            </a:pPr>
            <a:r>
              <a:t/>
            </a:r>
            <a:endParaRPr/>
          </a:p>
          <a:p>
            <a:pPr indent="-328453" lvl="0" marL="457200" rtl="0" algn="l">
              <a:spcBef>
                <a:spcPts val="1600"/>
              </a:spcBef>
              <a:spcAft>
                <a:spcPts val="0"/>
              </a:spcAft>
              <a:buSzPct val="100000"/>
              <a:buChar char="-"/>
            </a:pPr>
            <a:r>
              <a:rPr lang="en-US"/>
              <a:t>From that data, predictions can be made. More advanced techniques like ML and Deep Learning can find more complex patterns allowing for tasks like text classification and </a:t>
            </a:r>
            <a:r>
              <a:rPr lang="en-US"/>
              <a:t>sentiment</a:t>
            </a:r>
            <a:r>
              <a:rPr lang="en-US"/>
              <a:t> analysis.</a:t>
            </a:r>
            <a:endParaRPr/>
          </a:p>
        </p:txBody>
      </p:sp>
      <p:sp>
        <p:nvSpPr>
          <p:cNvPr id="172" name="Google Shape;172;p18"/>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Rule-Based:</a:t>
            </a:r>
            <a:endParaRPr b="1"/>
          </a:p>
          <a:p>
            <a:pPr indent="-336550" lvl="0" marL="457200" rtl="0" algn="l">
              <a:spcBef>
                <a:spcPts val="1600"/>
              </a:spcBef>
              <a:spcAft>
                <a:spcPts val="0"/>
              </a:spcAft>
              <a:buSzPts val="1700"/>
              <a:buChar char="-"/>
            </a:pPr>
            <a:r>
              <a:rPr lang="en-US"/>
              <a:t>This approach to processing language takes sets of already determined </a:t>
            </a:r>
            <a:r>
              <a:rPr lang="en-US"/>
              <a:t>linguistics</a:t>
            </a:r>
            <a:r>
              <a:rPr lang="en-US"/>
              <a:t> rules to perform various operations. This is similar to the way we use symbolic and propositional logic.</a:t>
            </a:r>
            <a:endParaRPr/>
          </a:p>
          <a:p>
            <a:pPr indent="0" lvl="0" marL="457200" rtl="0" algn="l">
              <a:spcBef>
                <a:spcPts val="1600"/>
              </a:spcBef>
              <a:spcAft>
                <a:spcPts val="0"/>
              </a:spcAft>
              <a:buNone/>
            </a:pPr>
            <a:r>
              <a:t/>
            </a:r>
            <a:endParaRPr/>
          </a:p>
          <a:p>
            <a:pPr indent="-336550" lvl="0" marL="457200" rtl="0" algn="l">
              <a:spcBef>
                <a:spcPts val="1600"/>
              </a:spcBef>
              <a:spcAft>
                <a:spcPts val="0"/>
              </a:spcAft>
              <a:buSzPts val="1700"/>
              <a:buChar char="-"/>
            </a:pPr>
            <a:r>
              <a:rPr lang="en-US"/>
              <a:t>These approaches are typically beneficial for POS tagging, named entity recognition, and parsing.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9"/>
          <p:cNvPicPr preferRelativeResize="0"/>
          <p:nvPr/>
        </p:nvPicPr>
        <p:blipFill>
          <a:blip r:embed="rId3">
            <a:alphaModFix/>
          </a:blip>
          <a:stretch>
            <a:fillRect/>
          </a:stretch>
        </p:blipFill>
        <p:spPr>
          <a:xfrm>
            <a:off x="8962825" y="3725450"/>
            <a:ext cx="3083150" cy="1899300"/>
          </a:xfrm>
          <a:prstGeom prst="rect">
            <a:avLst/>
          </a:prstGeom>
          <a:noFill/>
          <a:ln>
            <a:noFill/>
          </a:ln>
          <a:effectLst>
            <a:outerShdw blurRad="57150" rotWithShape="0" algn="bl" dir="5400000" dist="19050">
              <a:schemeClr val="lt1">
                <a:alpha val="50000"/>
              </a:schemeClr>
            </a:outerShdw>
          </a:effectLst>
        </p:spPr>
      </p:pic>
      <p:pic>
        <p:nvPicPr>
          <p:cNvPr id="178" name="Google Shape;178;p19"/>
          <p:cNvPicPr preferRelativeResize="0"/>
          <p:nvPr/>
        </p:nvPicPr>
        <p:blipFill>
          <a:blip r:embed="rId4">
            <a:alphaModFix/>
          </a:blip>
          <a:stretch>
            <a:fillRect/>
          </a:stretch>
        </p:blipFill>
        <p:spPr>
          <a:xfrm>
            <a:off x="7816550" y="88450"/>
            <a:ext cx="4229426" cy="2093875"/>
          </a:xfrm>
          <a:prstGeom prst="rect">
            <a:avLst/>
          </a:prstGeom>
          <a:noFill/>
          <a:ln>
            <a:noFill/>
          </a:ln>
          <a:effectLst>
            <a:outerShdw blurRad="57150" rotWithShape="0" algn="bl" dir="5400000" dist="19050">
              <a:schemeClr val="lt1">
                <a:alpha val="50000"/>
              </a:schemeClr>
            </a:outerShdw>
          </a:effectLst>
        </p:spPr>
      </p:pic>
      <p:sp>
        <p:nvSpPr>
          <p:cNvPr id="179" name="Google Shape;179;p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NLP Concepts/Terminology</a:t>
            </a:r>
            <a:endParaRPr/>
          </a:p>
        </p:txBody>
      </p:sp>
      <p:sp>
        <p:nvSpPr>
          <p:cNvPr id="180" name="Google Shape;180;p19"/>
          <p:cNvSpPr txBox="1"/>
          <p:nvPr>
            <p:ph idx="1" type="body"/>
          </p:nvPr>
        </p:nvSpPr>
        <p:spPr>
          <a:xfrm>
            <a:off x="838200" y="1590975"/>
            <a:ext cx="8262900" cy="48618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018"/>
              <a:buNone/>
            </a:pPr>
            <a:r>
              <a:rPr lang="en-US" sz="1572"/>
              <a:t>Key Terminology:</a:t>
            </a:r>
            <a:endParaRPr sz="1572"/>
          </a:p>
          <a:p>
            <a:pPr indent="-334327" lvl="0" marL="457200" rtl="0" algn="l">
              <a:lnSpc>
                <a:spcPct val="100000"/>
              </a:lnSpc>
              <a:spcBef>
                <a:spcPts val="1600"/>
              </a:spcBef>
              <a:spcAft>
                <a:spcPts val="0"/>
              </a:spcAft>
              <a:buSzPts val="1665"/>
              <a:buChar char="●"/>
            </a:pPr>
            <a:r>
              <a:rPr lang="en-US" sz="1572">
                <a:highlight>
                  <a:srgbClr val="54595D"/>
                </a:highlight>
              </a:rPr>
              <a:t>Tokenization: The process of breaking down words into smaller units of text called tokens.</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Text Normalization: </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Lemmatization: The process to reduce </a:t>
            </a:r>
            <a:r>
              <a:rPr lang="en-US" sz="1572">
                <a:highlight>
                  <a:srgbClr val="54595D"/>
                </a:highlight>
              </a:rPr>
              <a:t>words</a:t>
            </a:r>
            <a:r>
              <a:rPr lang="en-US" sz="1572">
                <a:highlight>
                  <a:srgbClr val="54595D"/>
                </a:highlight>
              </a:rPr>
              <a:t> into their base form.                                                                             Ex. Breaking -&gt; break</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Stemming: Stemming is a similar process to Lemmatization, but instead of </a:t>
            </a:r>
            <a:r>
              <a:rPr lang="en-US" sz="1572">
                <a:highlight>
                  <a:srgbClr val="54595D"/>
                </a:highlight>
              </a:rPr>
              <a:t>considering</a:t>
            </a:r>
            <a:r>
              <a:rPr lang="en-US" sz="1572">
                <a:highlight>
                  <a:srgbClr val="54595D"/>
                </a:highlight>
              </a:rPr>
              <a:t> the context and meanings of the words, it uses </a:t>
            </a:r>
            <a:r>
              <a:rPr lang="en-US" sz="1572">
                <a:highlight>
                  <a:srgbClr val="54595D"/>
                </a:highlight>
              </a:rPr>
              <a:t>predetermined</a:t>
            </a:r>
            <a:r>
              <a:rPr lang="en-US" sz="1572">
                <a:highlight>
                  <a:srgbClr val="54595D"/>
                </a:highlight>
              </a:rPr>
              <a:t> sets of rules to reduce words into their base form. This makes it faster that Lemmatization, but less accurate/meaningful.</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POS Tagging: The process of tagging (assigning) a certain part of speech, like a verb or noun, to every word in the given text.</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N - Gram: N-Grams are n sequences of items (usually words, can even be char)</a:t>
            </a:r>
            <a:br>
              <a:rPr lang="en-US" sz="1572">
                <a:highlight>
                  <a:srgbClr val="54595D"/>
                </a:highlight>
              </a:rPr>
            </a:br>
            <a:r>
              <a:rPr lang="en-US" sz="1572">
                <a:highlight>
                  <a:srgbClr val="54595D"/>
                </a:highlight>
              </a:rPr>
              <a:t>Ex. 1-gram: ‘dog’, 2-gram: ‘good morning’, 3-gram: ‘NLP is fun”</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NER: Named Entity Recognition (NER) is identifying things like names, places, organizations etc.</a:t>
            </a:r>
            <a:endParaRPr sz="1572">
              <a:highlight>
                <a:srgbClr val="54595D"/>
              </a:highlight>
            </a:endParaRPr>
          </a:p>
          <a:p>
            <a:pPr indent="-334327" lvl="0" marL="457200" rtl="0" algn="l">
              <a:lnSpc>
                <a:spcPct val="100000"/>
              </a:lnSpc>
              <a:spcBef>
                <a:spcPts val="0"/>
              </a:spcBef>
              <a:spcAft>
                <a:spcPts val="0"/>
              </a:spcAft>
              <a:buSzPts val="1665"/>
              <a:buChar char="●"/>
            </a:pPr>
            <a:r>
              <a:rPr lang="en-US" sz="1572">
                <a:highlight>
                  <a:srgbClr val="54595D"/>
                </a:highlight>
              </a:rPr>
              <a:t>Dependency</a:t>
            </a:r>
            <a:r>
              <a:rPr lang="en-US" sz="1572">
                <a:highlight>
                  <a:srgbClr val="54595D"/>
                </a:highlight>
              </a:rPr>
              <a:t> Parsing:Analyzing the text to form relationships between words, showing how they depend on each other. This is helpful as it can provide needed context.</a:t>
            </a:r>
            <a:endParaRPr sz="1572">
              <a:highlight>
                <a:srgbClr val="54595D"/>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Advantages and Drawbacks</a:t>
            </a:r>
            <a:endParaRPr/>
          </a:p>
        </p:txBody>
      </p:sp>
      <p:sp>
        <p:nvSpPr>
          <p:cNvPr id="186" name="Google Shape;186;p20"/>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Advantages</a:t>
            </a:r>
            <a:r>
              <a:rPr lang="en-US"/>
              <a:t>:</a:t>
            </a:r>
            <a:endParaRPr/>
          </a:p>
          <a:p>
            <a:pPr indent="-336550" lvl="0" marL="457200" rtl="0" algn="l">
              <a:spcBef>
                <a:spcPts val="1600"/>
              </a:spcBef>
              <a:spcAft>
                <a:spcPts val="0"/>
              </a:spcAft>
              <a:buSzPts val="1700"/>
              <a:buChar char="-"/>
            </a:pPr>
            <a:r>
              <a:rPr lang="en-US"/>
              <a:t>Can allow  for the easy automation of </a:t>
            </a:r>
            <a:r>
              <a:rPr lang="en-US"/>
              <a:t>repetitive</a:t>
            </a:r>
            <a:r>
              <a:rPr lang="en-US"/>
              <a:t> tasks. (e.g. summarization, data extraction, translations)</a:t>
            </a:r>
            <a:endParaRPr/>
          </a:p>
          <a:p>
            <a:pPr indent="-336550" lvl="0" marL="457200" rtl="0" algn="l">
              <a:spcBef>
                <a:spcPts val="0"/>
              </a:spcBef>
              <a:spcAft>
                <a:spcPts val="0"/>
              </a:spcAft>
              <a:buSzPts val="1700"/>
              <a:buChar char="-"/>
            </a:pPr>
            <a:r>
              <a:rPr lang="en-US"/>
              <a:t>Allows for more intuitive and natural interactions with computers. Especially beneficial for those who aren’t as good with computers. (Future benefit)</a:t>
            </a:r>
            <a:endParaRPr/>
          </a:p>
          <a:p>
            <a:pPr indent="-336550" lvl="0" marL="457200" rtl="0" algn="l">
              <a:spcBef>
                <a:spcPts val="0"/>
              </a:spcBef>
              <a:spcAft>
                <a:spcPts val="0"/>
              </a:spcAft>
              <a:buSzPts val="1700"/>
              <a:buChar char="-"/>
            </a:pPr>
            <a:r>
              <a:rPr lang="en-US"/>
              <a:t>Easy natural text generation </a:t>
            </a:r>
            <a:endParaRPr/>
          </a:p>
          <a:p>
            <a:pPr indent="-336550" lvl="0" marL="457200" rtl="0" algn="l">
              <a:spcBef>
                <a:spcPts val="0"/>
              </a:spcBef>
              <a:spcAft>
                <a:spcPts val="0"/>
              </a:spcAft>
              <a:buSzPts val="1700"/>
              <a:buChar char="-"/>
            </a:pPr>
            <a:r>
              <a:rPr lang="en-US"/>
              <a:t>Data Analysis and Insights </a:t>
            </a:r>
            <a:endParaRPr/>
          </a:p>
        </p:txBody>
      </p:sp>
      <p:sp>
        <p:nvSpPr>
          <p:cNvPr id="187" name="Google Shape;187;p20"/>
          <p:cNvSpPr txBox="1"/>
          <p:nvPr>
            <p:ph idx="2" type="body"/>
          </p:nvPr>
        </p:nvSpPr>
        <p:spPr>
          <a:xfrm>
            <a:off x="6577703" y="2090067"/>
            <a:ext cx="4537500" cy="3881700"/>
          </a:xfrm>
          <a:prstGeom prst="rect">
            <a:avLst/>
          </a:prstGeom>
        </p:spPr>
        <p:txBody>
          <a:bodyPr anchorCtr="0" anchor="t" bIns="121900" lIns="121900" spcFirstLastPara="1" rIns="121900" wrap="square" tIns="121900">
            <a:normAutofit fontScale="85000" lnSpcReduction="10000"/>
          </a:bodyPr>
          <a:lstStyle/>
          <a:p>
            <a:pPr indent="0" lvl="0" marL="0" rtl="0" algn="l">
              <a:spcBef>
                <a:spcPts val="0"/>
              </a:spcBef>
              <a:spcAft>
                <a:spcPts val="0"/>
              </a:spcAft>
              <a:buNone/>
            </a:pPr>
            <a:r>
              <a:rPr b="1" lang="en-US"/>
              <a:t>Drawbacks</a:t>
            </a:r>
            <a:r>
              <a:rPr lang="en-US"/>
              <a:t>:</a:t>
            </a:r>
            <a:endParaRPr/>
          </a:p>
          <a:p>
            <a:pPr indent="-320357" lvl="0" marL="457200" rtl="0" algn="l">
              <a:spcBef>
                <a:spcPts val="1600"/>
              </a:spcBef>
              <a:spcAft>
                <a:spcPts val="0"/>
              </a:spcAft>
              <a:buSzPct val="100000"/>
              <a:buChar char="-"/>
            </a:pPr>
            <a:r>
              <a:rPr lang="en-US"/>
              <a:t>Ambiguity. Depending on the model/system, it is commonly ambiguous, which can make interpretation harder, leading to inaccuracies.</a:t>
            </a:r>
            <a:endParaRPr/>
          </a:p>
          <a:p>
            <a:pPr indent="-320357" lvl="0" marL="457200" rtl="0" algn="l">
              <a:spcBef>
                <a:spcPts val="0"/>
              </a:spcBef>
              <a:spcAft>
                <a:spcPts val="0"/>
              </a:spcAft>
              <a:buSzPct val="100000"/>
              <a:buChar char="-"/>
            </a:pPr>
            <a:r>
              <a:rPr lang="en-US"/>
              <a:t>Models can hold bias. This isn’t limited to things like political bias/prejudice, as models can hold a set bias, possibly from training, that will change how a text should have been processed.</a:t>
            </a:r>
            <a:endParaRPr/>
          </a:p>
          <a:p>
            <a:pPr indent="-320357" lvl="0" marL="457200" rtl="0" algn="l">
              <a:spcBef>
                <a:spcPts val="0"/>
              </a:spcBef>
              <a:spcAft>
                <a:spcPts val="0"/>
              </a:spcAft>
              <a:buSzPct val="100000"/>
              <a:buChar char="-"/>
            </a:pPr>
            <a:r>
              <a:rPr lang="en-US"/>
              <a:t>Slang, Irony/Sarcasm, Contextual phrases. These are </a:t>
            </a:r>
            <a:r>
              <a:rPr lang="en-US"/>
              <a:t>some linguistic</a:t>
            </a:r>
            <a:r>
              <a:rPr lang="en-US"/>
              <a:t> components that are difficult to implement into NLP models. This requires broad, greater training data, more research, and </a:t>
            </a:r>
            <a:r>
              <a:rPr lang="en-US"/>
              <a:t>frankly</a:t>
            </a:r>
            <a:r>
              <a:rPr lang="en-US"/>
              <a:t> just more time to correctly develop models to have these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a:blip r:embed="rId3">
            <a:alphaModFix/>
          </a:blip>
          <a:stretch>
            <a:fillRect/>
          </a:stretch>
        </p:blipFill>
        <p:spPr>
          <a:xfrm>
            <a:off x="1" y="4810321"/>
            <a:ext cx="2491899" cy="2047676"/>
          </a:xfrm>
          <a:prstGeom prst="rect">
            <a:avLst/>
          </a:prstGeom>
          <a:noFill/>
          <a:ln>
            <a:noFill/>
          </a:ln>
        </p:spPr>
      </p:pic>
      <p:sp>
        <p:nvSpPr>
          <p:cNvPr id="193" name="Google Shape;193;p21"/>
          <p:cNvSpPr txBox="1"/>
          <p:nvPr>
            <p:ph type="title"/>
          </p:nvPr>
        </p:nvSpPr>
        <p:spPr>
          <a:xfrm>
            <a:off x="1789300" y="485475"/>
            <a:ext cx="9385200" cy="1218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Getting Started With NLP!</a:t>
            </a:r>
            <a:endParaRPr/>
          </a:p>
        </p:txBody>
      </p:sp>
      <p:sp>
        <p:nvSpPr>
          <p:cNvPr id="194" name="Google Shape;194;p21"/>
          <p:cNvSpPr txBox="1"/>
          <p:nvPr>
            <p:ph idx="1" type="body"/>
          </p:nvPr>
        </p:nvSpPr>
        <p:spPr>
          <a:xfrm>
            <a:off x="1668875" y="1339042"/>
            <a:ext cx="4537500" cy="3881700"/>
          </a:xfrm>
          <a:prstGeom prst="rect">
            <a:avLst/>
          </a:prstGeom>
        </p:spPr>
        <p:txBody>
          <a:bodyPr anchorCtr="0" anchor="t" bIns="121900" lIns="121900" spcFirstLastPara="1" rIns="121900" wrap="square" tIns="121900">
            <a:normAutofit fontScale="62500"/>
          </a:bodyPr>
          <a:lstStyle/>
          <a:p>
            <a:pPr indent="0" lvl="0" marL="0" rtl="0" algn="l">
              <a:lnSpc>
                <a:spcPct val="150000"/>
              </a:lnSpc>
              <a:spcBef>
                <a:spcPts val="0"/>
              </a:spcBef>
              <a:spcAft>
                <a:spcPts val="0"/>
              </a:spcAft>
              <a:buNone/>
            </a:pPr>
            <a:r>
              <a:rPr lang="en-US"/>
              <a:t>Libraries (Primarily Python):</a:t>
            </a:r>
            <a:endParaRPr/>
          </a:p>
          <a:p>
            <a:pPr indent="-296068" lvl="0" marL="457200" rtl="0" algn="l">
              <a:lnSpc>
                <a:spcPct val="150000"/>
              </a:lnSpc>
              <a:spcBef>
                <a:spcPts val="1600"/>
              </a:spcBef>
              <a:spcAft>
                <a:spcPts val="0"/>
              </a:spcAft>
              <a:buSzPct val="100000"/>
              <a:buChar char="-"/>
            </a:pPr>
            <a:r>
              <a:rPr b="1" lang="en-US"/>
              <a:t>NLTK</a:t>
            </a:r>
            <a:r>
              <a:rPr lang="en-US"/>
              <a:t>: Natural Language Toolkit is one of the best, comprehensive libraries available to </a:t>
            </a:r>
            <a:r>
              <a:rPr lang="en-US"/>
              <a:t>process</a:t>
            </a:r>
            <a:r>
              <a:rPr lang="en-US"/>
              <a:t> natural language. </a:t>
            </a:r>
            <a:endParaRPr/>
          </a:p>
          <a:p>
            <a:pPr indent="-288131" lvl="1" marL="914400" rtl="0" algn="l">
              <a:lnSpc>
                <a:spcPct val="150000"/>
              </a:lnSpc>
              <a:spcBef>
                <a:spcPts val="0"/>
              </a:spcBef>
              <a:spcAft>
                <a:spcPts val="0"/>
              </a:spcAft>
              <a:buSzPct val="100000"/>
              <a:buChar char="-"/>
            </a:pPr>
            <a:r>
              <a:rPr lang="en-US"/>
              <a:t>Good for tokenization, stemming, parsing, tagging, and has over 50 corpora available. (Corpora being text datasets)</a:t>
            </a:r>
            <a:endParaRPr/>
          </a:p>
          <a:p>
            <a:pPr indent="-296068" lvl="0" marL="457200" rtl="0" algn="l">
              <a:lnSpc>
                <a:spcPct val="150000"/>
              </a:lnSpc>
              <a:spcBef>
                <a:spcPts val="0"/>
              </a:spcBef>
              <a:spcAft>
                <a:spcPts val="0"/>
              </a:spcAft>
              <a:buSzPct val="100000"/>
              <a:buChar char="-"/>
            </a:pPr>
            <a:r>
              <a:rPr b="1" lang="en-US"/>
              <a:t>spaCy</a:t>
            </a:r>
            <a:r>
              <a:rPr lang="en-US"/>
              <a:t>: This is a beginner friendly and rather simple library to start NLP with. It was made not for robustness, but for fast production.</a:t>
            </a:r>
            <a:endParaRPr/>
          </a:p>
          <a:p>
            <a:pPr indent="-288131" lvl="1" marL="914400" rtl="0" algn="l">
              <a:lnSpc>
                <a:spcPct val="150000"/>
              </a:lnSpc>
              <a:spcBef>
                <a:spcPts val="0"/>
              </a:spcBef>
              <a:spcAft>
                <a:spcPts val="0"/>
              </a:spcAft>
              <a:buSzPct val="100000"/>
              <a:buChar char="-"/>
            </a:pPr>
            <a:r>
              <a:rPr lang="en-US"/>
              <a:t>Great for tokenization, supports statistical models, and has 50+ languages available.</a:t>
            </a:r>
            <a:endParaRPr/>
          </a:p>
          <a:p>
            <a:pPr indent="-296068" lvl="0" marL="457200" rtl="0" algn="l">
              <a:lnSpc>
                <a:spcPct val="150000"/>
              </a:lnSpc>
              <a:spcBef>
                <a:spcPts val="0"/>
              </a:spcBef>
              <a:spcAft>
                <a:spcPts val="0"/>
              </a:spcAft>
              <a:buSzPct val="100000"/>
              <a:buChar char="-"/>
            </a:pPr>
            <a:r>
              <a:rPr b="1" lang="en-US"/>
              <a:t>Pattern</a:t>
            </a:r>
            <a:r>
              <a:rPr lang="en-US"/>
              <a:t>: This is a very detailed and comprehensive library that’s good for sentiment analysis, SVM, clustering, POS tagging, parsing etc.</a:t>
            </a:r>
            <a:endParaRPr/>
          </a:p>
          <a:p>
            <a:pPr indent="-288131" lvl="1" marL="914400" rtl="0" algn="l">
              <a:lnSpc>
                <a:spcPct val="150000"/>
              </a:lnSpc>
              <a:spcBef>
                <a:spcPts val="0"/>
              </a:spcBef>
              <a:spcAft>
                <a:spcPts val="0"/>
              </a:spcAft>
              <a:buSzPct val="100000"/>
              <a:buChar char="-"/>
            </a:pPr>
            <a:r>
              <a:rPr lang="en-US"/>
              <a:t>Biggest difference with the other is that this library has a lot of functionality. It also allows for data mining, vidualization, and web parsing. This is a fairly versatile library.</a:t>
            </a:r>
            <a:endParaRPr/>
          </a:p>
        </p:txBody>
      </p:sp>
      <p:sp>
        <p:nvSpPr>
          <p:cNvPr id="195" name="Google Shape;195;p21"/>
          <p:cNvSpPr txBox="1"/>
          <p:nvPr>
            <p:ph idx="2" type="body"/>
          </p:nvPr>
        </p:nvSpPr>
        <p:spPr>
          <a:xfrm>
            <a:off x="6577628" y="1339042"/>
            <a:ext cx="4537500" cy="3881700"/>
          </a:xfrm>
          <a:prstGeom prst="rect">
            <a:avLst/>
          </a:prstGeom>
        </p:spPr>
        <p:txBody>
          <a:bodyPr anchorCtr="0" anchor="t" bIns="121900" lIns="121900" spcFirstLastPara="1" rIns="121900" wrap="square" tIns="121900">
            <a:normAutofit fontScale="92500" lnSpcReduction="10000"/>
          </a:bodyPr>
          <a:lstStyle/>
          <a:p>
            <a:pPr indent="0" lvl="0" marL="0" rtl="0" algn="l">
              <a:spcBef>
                <a:spcPts val="0"/>
              </a:spcBef>
              <a:spcAft>
                <a:spcPts val="0"/>
              </a:spcAft>
              <a:buNone/>
            </a:pPr>
            <a:r>
              <a:rPr lang="en-US"/>
              <a:t>Installation of NLTK:</a:t>
            </a:r>
            <a:endParaRPr/>
          </a:p>
          <a:p>
            <a:pPr indent="0" lvl="0" marL="0" rtl="0" algn="l">
              <a:spcBef>
                <a:spcPts val="1600"/>
              </a:spcBef>
              <a:spcAft>
                <a:spcPts val="0"/>
              </a:spcAft>
              <a:buNone/>
            </a:pPr>
            <a:r>
              <a:rPr lang="en-US"/>
              <a:t>Check Python Version: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P</a:t>
            </a:r>
            <a:r>
              <a:rPr lang="en-US"/>
              <a:t>ip install nltk, </a:t>
            </a:r>
            <a:r>
              <a:rPr lang="en-US"/>
              <a:t>Import NLTK in python terminal, run nltk.download() cmd, then in the gui that pops up, select and download all packages.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6" name="Google Shape;196;p21"/>
          <p:cNvPicPr preferRelativeResize="0"/>
          <p:nvPr/>
        </p:nvPicPr>
        <p:blipFill>
          <a:blip r:embed="rId4">
            <a:alphaModFix/>
          </a:blip>
          <a:stretch>
            <a:fillRect/>
          </a:stretch>
        </p:blipFill>
        <p:spPr>
          <a:xfrm>
            <a:off x="6698333" y="2179063"/>
            <a:ext cx="2791275" cy="1032225"/>
          </a:xfrm>
          <a:prstGeom prst="rect">
            <a:avLst/>
          </a:prstGeom>
          <a:noFill/>
          <a:ln>
            <a:noFill/>
          </a:ln>
        </p:spPr>
      </p:pic>
      <p:pic>
        <p:nvPicPr>
          <p:cNvPr id="197" name="Google Shape;197;p21"/>
          <p:cNvPicPr preferRelativeResize="0"/>
          <p:nvPr/>
        </p:nvPicPr>
        <p:blipFill>
          <a:blip r:embed="rId5">
            <a:alphaModFix/>
          </a:blip>
          <a:stretch>
            <a:fillRect/>
          </a:stretch>
        </p:blipFill>
        <p:spPr>
          <a:xfrm>
            <a:off x="9285250" y="4248849"/>
            <a:ext cx="2791275" cy="2285075"/>
          </a:xfrm>
          <a:prstGeom prst="rect">
            <a:avLst/>
          </a:prstGeom>
          <a:noFill/>
          <a:ln>
            <a:noFill/>
          </a:ln>
        </p:spPr>
      </p:pic>
      <p:pic>
        <p:nvPicPr>
          <p:cNvPr id="198" name="Google Shape;198;p21"/>
          <p:cNvPicPr preferRelativeResize="0"/>
          <p:nvPr/>
        </p:nvPicPr>
        <p:blipFill>
          <a:blip r:embed="rId6">
            <a:alphaModFix/>
          </a:blip>
          <a:stretch>
            <a:fillRect/>
          </a:stretch>
        </p:blipFill>
        <p:spPr>
          <a:xfrm>
            <a:off x="6580725" y="4762700"/>
            <a:ext cx="2642125" cy="581025"/>
          </a:xfrm>
          <a:prstGeom prst="rect">
            <a:avLst/>
          </a:prstGeom>
          <a:noFill/>
          <a:ln>
            <a:noFill/>
          </a:ln>
        </p:spPr>
      </p:pic>
      <p:cxnSp>
        <p:nvCxnSpPr>
          <p:cNvPr id="199" name="Google Shape;199;p21"/>
          <p:cNvCxnSpPr/>
          <p:nvPr/>
        </p:nvCxnSpPr>
        <p:spPr>
          <a:xfrm>
            <a:off x="6393550" y="1235225"/>
            <a:ext cx="0" cy="549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NLP Examples.</a:t>
            </a:r>
            <a:endParaRPr/>
          </a:p>
        </p:txBody>
      </p:sp>
      <p:sp>
        <p:nvSpPr>
          <p:cNvPr id="205" name="Google Shape;205;p22"/>
          <p:cNvSpPr txBox="1"/>
          <p:nvPr>
            <p:ph idx="1" type="body"/>
          </p:nvPr>
        </p:nvSpPr>
        <p:spPr>
          <a:xfrm>
            <a:off x="1730000" y="2265917"/>
            <a:ext cx="5065200" cy="3221100"/>
          </a:xfrm>
          <a:prstGeom prst="rect">
            <a:avLst/>
          </a:prstGeom>
        </p:spPr>
        <p:txBody>
          <a:bodyPr anchorCtr="0" anchor="t" bIns="121900" lIns="121900" spcFirstLastPara="1" rIns="121900" wrap="square" tIns="121900">
            <a:normAutofit fontScale="85000" lnSpcReduction="10000"/>
          </a:bodyPr>
          <a:lstStyle/>
          <a:p>
            <a:pPr indent="0" lvl="0" marL="0" rtl="0" algn="l">
              <a:spcBef>
                <a:spcPts val="0"/>
              </a:spcBef>
              <a:spcAft>
                <a:spcPts val="0"/>
              </a:spcAft>
              <a:buNone/>
            </a:pPr>
            <a:r>
              <a:rPr lang="en-US"/>
              <a:t>This is very simple ,NLP, sentiment analysis program. This program uses spaCY and TextBlob to first tokenize the given text, POS tagging the nouns, joining all the phrases, then inputting that to TextBlob to perform sentiment analysis on. Using the analysis given by TextBlob, I decided to show the polarity and subjectivity of a given sentence. The polarity ranges from -1 to 1, and grades the tone of the text. A value of -1 means strong negative sentiment, 0 is neutral, 1 is strong positive sentiment. Subjectivity ranges from 0 to 1, giving how subjective/objective a given sentence is. This can help determine factual statements. </a:t>
            </a:r>
            <a:endParaRPr/>
          </a:p>
          <a:p>
            <a:pPr indent="0" lvl="0" marL="0" rtl="0" algn="l">
              <a:spcBef>
                <a:spcPts val="1600"/>
              </a:spcBef>
              <a:spcAft>
                <a:spcPts val="1600"/>
              </a:spcAft>
              <a:buNone/>
            </a:pPr>
            <a:r>
              <a:rPr lang="en-US"/>
              <a:t>The polarity and subjectivity score outputs are attached.</a:t>
            </a:r>
            <a:endParaRPr/>
          </a:p>
        </p:txBody>
      </p:sp>
      <p:pic>
        <p:nvPicPr>
          <p:cNvPr id="206" name="Google Shape;206;p22"/>
          <p:cNvPicPr preferRelativeResize="0"/>
          <p:nvPr/>
        </p:nvPicPr>
        <p:blipFill rotWithShape="1">
          <a:blip r:embed="rId3">
            <a:alphaModFix/>
          </a:blip>
          <a:srcRect b="-1440" l="0" r="0" t="1439"/>
          <a:stretch/>
        </p:blipFill>
        <p:spPr>
          <a:xfrm>
            <a:off x="6988050" y="131500"/>
            <a:ext cx="5091998" cy="4164800"/>
          </a:xfrm>
          <a:prstGeom prst="rect">
            <a:avLst/>
          </a:prstGeom>
          <a:noFill/>
          <a:ln>
            <a:noFill/>
          </a:ln>
        </p:spPr>
      </p:pic>
      <p:pic>
        <p:nvPicPr>
          <p:cNvPr id="207" name="Google Shape;207;p22"/>
          <p:cNvPicPr preferRelativeResize="0"/>
          <p:nvPr/>
        </p:nvPicPr>
        <p:blipFill>
          <a:blip r:embed="rId4">
            <a:alphaModFix/>
          </a:blip>
          <a:stretch>
            <a:fillRect/>
          </a:stretch>
        </p:blipFill>
        <p:spPr>
          <a:xfrm>
            <a:off x="6988050" y="5561050"/>
            <a:ext cx="5092000" cy="953550"/>
          </a:xfrm>
          <a:prstGeom prst="rect">
            <a:avLst/>
          </a:prstGeom>
          <a:noFill/>
          <a:ln>
            <a:noFill/>
          </a:ln>
        </p:spPr>
      </p:pic>
      <p:pic>
        <p:nvPicPr>
          <p:cNvPr id="208" name="Google Shape;208;p22"/>
          <p:cNvPicPr preferRelativeResize="0"/>
          <p:nvPr/>
        </p:nvPicPr>
        <p:blipFill>
          <a:blip r:embed="rId5">
            <a:alphaModFix/>
          </a:blip>
          <a:stretch>
            <a:fillRect/>
          </a:stretch>
        </p:blipFill>
        <p:spPr>
          <a:xfrm>
            <a:off x="2023750" y="5561050"/>
            <a:ext cx="4883375" cy="953550"/>
          </a:xfrm>
          <a:prstGeom prst="rect">
            <a:avLst/>
          </a:prstGeom>
          <a:noFill/>
          <a:ln>
            <a:noFill/>
          </a:ln>
        </p:spPr>
      </p:pic>
      <p:pic>
        <p:nvPicPr>
          <p:cNvPr id="209" name="Google Shape;209;p22"/>
          <p:cNvPicPr preferRelativeResize="0"/>
          <p:nvPr/>
        </p:nvPicPr>
        <p:blipFill>
          <a:blip r:embed="rId6">
            <a:alphaModFix/>
          </a:blip>
          <a:stretch>
            <a:fillRect/>
          </a:stretch>
        </p:blipFill>
        <p:spPr>
          <a:xfrm>
            <a:off x="7014850" y="4451900"/>
            <a:ext cx="5065199" cy="95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