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1" name="Shape 10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/>
          <p:nvPr>
            <p:ph type="title"/>
          </p:nvPr>
        </p:nvSpPr>
        <p:spPr>
          <a:xfrm>
            <a:off x="415600" y="593366"/>
            <a:ext cx="11360801" cy="763601"/>
          </a:xfrm>
          <a:prstGeom prst="rect">
            <a:avLst/>
          </a:prstGeom>
        </p:spPr>
        <p:txBody>
          <a:bodyPr lIns="91424" tIns="91424" rIns="91424" bIns="91424" anchor="t"/>
          <a:lstStyle/>
          <a:p>
            <a:pPr/>
            <a:r>
              <a:t>Title Text</a:t>
            </a:r>
          </a:p>
        </p:txBody>
      </p:sp>
      <p:sp>
        <p:nvSpPr>
          <p:cNvPr id="93" name="Body Level One…"/>
          <p:cNvSpPr txBox="1"/>
          <p:nvPr>
            <p:ph type="body" idx="1"/>
          </p:nvPr>
        </p:nvSpPr>
        <p:spPr>
          <a:xfrm>
            <a:off x="415600" y="1536633"/>
            <a:ext cx="11360801" cy="4555200"/>
          </a:xfrm>
          <a:prstGeom prst="rect">
            <a:avLst/>
          </a:prstGeom>
        </p:spPr>
        <p:txBody>
          <a:bodyPr lIns="91424" tIns="91424" rIns="91424" bIns="91424"/>
          <a:lstStyle>
            <a:lvl1pPr marL="609584" indent="-457189">
              <a:spcBef>
                <a:spcPts val="0"/>
              </a:spcBef>
              <a:buSzPts val="2800"/>
              <a:buChar char="●"/>
            </a:lvl1pPr>
            <a:lvl2pPr marL="1289723" indent="-493876">
              <a:spcBef>
                <a:spcPts val="0"/>
              </a:spcBef>
              <a:buSzPts val="2800"/>
              <a:buChar char="○"/>
            </a:lvl2pPr>
            <a:lvl3pPr marL="1998083" indent="-592652">
              <a:spcBef>
                <a:spcPts val="0"/>
              </a:spcBef>
              <a:buSzPts val="2800"/>
              <a:buChar char="■"/>
            </a:lvl3pPr>
            <a:lvl4pPr marL="2673518" indent="-658502">
              <a:spcBef>
                <a:spcPts val="0"/>
              </a:spcBef>
              <a:buSzPts val="2800"/>
              <a:buChar char="●"/>
            </a:lvl4pPr>
            <a:lvl5pPr marL="3283103" indent="-658502">
              <a:spcBef>
                <a:spcPts val="0"/>
              </a:spcBef>
              <a:buSzPts val="2800"/>
              <a:buChar char="○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xfrm>
            <a:off x="11678177" y="6310165"/>
            <a:ext cx="350035" cy="339716"/>
          </a:xfrm>
          <a:prstGeom prst="rect">
            <a:avLst/>
          </a:prstGeom>
        </p:spPr>
        <p:txBody>
          <a:bodyPr lIns="91424" tIns="91424" rIns="91424" bIns="91424">
            <a:normAutofit fontScale="100000" lnSpcReduction="0"/>
          </a:bodyPr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6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7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8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s://matplotlib.org/stable/tutorials/index.htmlhttps:/matplotlib.org/stable/tutorials/index.html" TargetMode="Externa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s://matplotlib.org/stable/" TargetMode="External"/><Relationship Id="rId3" Type="http://schemas.openxmlformats.org/officeDocument/2006/relationships/hyperlink" Target="https://www.researchgate.net/figure/A-Overview-of-EEG-data-clusters-used-in-analysis-and-B-randomly-selected-EEG-time_fig6_259492596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7E6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1"/>
          <p:cNvSpPr txBox="1"/>
          <p:nvPr>
            <p:ph type="ctrTitle"/>
          </p:nvPr>
        </p:nvSpPr>
        <p:spPr>
          <a:xfrm>
            <a:off x="448055" y="662400"/>
            <a:ext cx="11293200" cy="1000800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rgbClr val="0070C0"/>
                </a:solidFill>
              </a:defRPr>
            </a:lvl1pPr>
          </a:lstStyle>
          <a:p>
            <a:pPr/>
            <a:r>
              <a:t>Matplotlib</a:t>
            </a:r>
          </a:p>
        </p:txBody>
      </p:sp>
      <p:sp>
        <p:nvSpPr>
          <p:cNvPr id="104" name="Subtitle 2"/>
          <p:cNvSpPr txBox="1"/>
          <p:nvPr>
            <p:ph type="subTitle" sz="quarter" idx="1"/>
          </p:nvPr>
        </p:nvSpPr>
        <p:spPr>
          <a:xfrm>
            <a:off x="4118343" y="1159670"/>
            <a:ext cx="11613665" cy="1391686"/>
          </a:xfrm>
          <a:prstGeom prst="rect">
            <a:avLst/>
          </a:prstGeom>
        </p:spPr>
        <p:txBody>
          <a:bodyPr anchor="ctr"/>
          <a:lstStyle/>
          <a:p>
            <a:pPr defTabSz="868680">
              <a:lnSpc>
                <a:spcPct val="110000"/>
              </a:lnSpc>
              <a:spcBef>
                <a:spcPts val="900"/>
              </a:spcBef>
              <a:defRPr sz="1520">
                <a:solidFill>
                  <a:srgbClr val="A6A6A6"/>
                </a:solidFill>
              </a:defRPr>
            </a:pPr>
            <a:r>
              <a:t>CSCI 4360/6360 Data Science II</a:t>
            </a:r>
          </a:p>
          <a:p>
            <a:pPr defTabSz="868680">
              <a:lnSpc>
                <a:spcPct val="110000"/>
              </a:lnSpc>
              <a:spcBef>
                <a:spcPts val="900"/>
              </a:spcBef>
              <a:defRPr sz="1520">
                <a:solidFill>
                  <a:srgbClr val="A6A6A6"/>
                </a:solidFill>
              </a:defRPr>
            </a:pPr>
            <a:r>
              <a:t>Department of Computer Science</a:t>
            </a:r>
          </a:p>
          <a:p>
            <a:pPr defTabSz="868680">
              <a:lnSpc>
                <a:spcPct val="110000"/>
              </a:lnSpc>
              <a:spcBef>
                <a:spcPts val="900"/>
              </a:spcBef>
              <a:defRPr sz="1520">
                <a:solidFill>
                  <a:srgbClr val="A6A6A6"/>
                </a:solidFill>
              </a:defRPr>
            </a:pPr>
            <a:r>
              <a:t>University of Georgia</a:t>
            </a:r>
          </a:p>
        </p:txBody>
      </p:sp>
      <p:pic>
        <p:nvPicPr>
          <p:cNvPr id="105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rcRect l="0" t="23413" r="0" b="20728"/>
          <a:stretch>
            <a:fillRect/>
          </a:stretch>
        </p:blipFill>
        <p:spPr>
          <a:xfrm>
            <a:off x="19" y="2959198"/>
            <a:ext cx="12191981" cy="3898802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Subtitle 2"/>
          <p:cNvSpPr txBox="1"/>
          <p:nvPr/>
        </p:nvSpPr>
        <p:spPr>
          <a:xfrm>
            <a:off x="448054" y="1855512"/>
            <a:ext cx="11522224" cy="8912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lnSpc>
                <a:spcPct val="110000"/>
              </a:lnSpc>
              <a:spcBef>
                <a:spcPts val="1000"/>
              </a:spcBef>
              <a:defRPr sz="1600">
                <a:solidFill>
                  <a:srgbClr val="44546A">
                    <a:alpha val="55000"/>
                  </a:srgbClr>
                </a:solidFill>
              </a:defRPr>
            </a:lvl1pPr>
          </a:lstStyle>
          <a:p>
            <a:pPr/>
            <a:r>
              <a:t>Presented by: Matthew Lawson, Karan Deshmane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63;p14"/>
          <p:cNvSpPr txBox="1"/>
          <p:nvPr>
            <p:ph type="title"/>
          </p:nvPr>
        </p:nvSpPr>
        <p:spPr>
          <a:xfrm>
            <a:off x="415599" y="593366"/>
            <a:ext cx="11360802" cy="763601"/>
          </a:xfrm>
          <a:prstGeom prst="rect">
            <a:avLst/>
          </a:prstGeom>
        </p:spPr>
        <p:txBody>
          <a:bodyPr lIns="121899" tIns="121899" rIns="121899" bIns="121899"/>
          <a:lstStyle>
            <a:lvl1pPr defTabSz="850391">
              <a:defRPr sz="3627">
                <a:solidFill>
                  <a:srgbClr val="0070C0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/>
            <a:r>
              <a:t>Figure-Axes Interactions</a:t>
            </a:r>
          </a:p>
        </p:txBody>
      </p:sp>
      <p:sp>
        <p:nvSpPr>
          <p:cNvPr id="146" name="Google Shape;64;p14"/>
          <p:cNvSpPr txBox="1"/>
          <p:nvPr>
            <p:ph type="body" idx="1"/>
          </p:nvPr>
        </p:nvSpPr>
        <p:spPr>
          <a:xfrm>
            <a:off x="415600" y="1536632"/>
            <a:ext cx="11431300" cy="4555202"/>
          </a:xfrm>
          <a:prstGeom prst="rect">
            <a:avLst/>
          </a:prstGeom>
        </p:spPr>
        <p:txBody>
          <a:bodyPr lIns="121899" tIns="121899" rIns="121899" bIns="121899"/>
          <a:lstStyle>
            <a:lvl1pPr>
              <a:lnSpc>
                <a:spcPct val="150000"/>
              </a:lnSpc>
              <a:buClr>
                <a:srgbClr val="000000"/>
              </a:buClr>
              <a:buSzPts val="2000"/>
              <a:defRPr sz="2000"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/>
            <a:r>
              <a:t>You can easily plot multiple axes on a single plot using the following syntax, allowing you to directly create the figure with specified size and layout parameters:</a:t>
            </a:r>
          </a:p>
        </p:txBody>
      </p:sp>
      <p:sp>
        <p:nvSpPr>
          <p:cNvPr id="147" name="Google Shape;65;p14"/>
          <p:cNvSpPr/>
          <p:nvPr/>
        </p:nvSpPr>
        <p:spPr>
          <a:xfrm>
            <a:off x="434499" y="1366366"/>
            <a:ext cx="11412402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148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46532" y="2742975"/>
            <a:ext cx="5498936" cy="37411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63;p14"/>
          <p:cNvSpPr txBox="1"/>
          <p:nvPr>
            <p:ph type="title"/>
          </p:nvPr>
        </p:nvSpPr>
        <p:spPr>
          <a:xfrm>
            <a:off x="415599" y="593366"/>
            <a:ext cx="11360802" cy="763601"/>
          </a:xfrm>
          <a:prstGeom prst="rect">
            <a:avLst/>
          </a:prstGeom>
        </p:spPr>
        <p:txBody>
          <a:bodyPr lIns="121899" tIns="121899" rIns="121899" bIns="121899"/>
          <a:lstStyle>
            <a:lvl1pPr defTabSz="850391">
              <a:defRPr sz="3627">
                <a:solidFill>
                  <a:srgbClr val="0070C0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/>
            <a:r>
              <a:t>Image Basics</a:t>
            </a:r>
          </a:p>
        </p:txBody>
      </p:sp>
      <p:sp>
        <p:nvSpPr>
          <p:cNvPr id="151" name="Google Shape;64;p14"/>
          <p:cNvSpPr txBox="1"/>
          <p:nvPr>
            <p:ph type="body" idx="1"/>
          </p:nvPr>
        </p:nvSpPr>
        <p:spPr>
          <a:xfrm>
            <a:off x="415600" y="1536633"/>
            <a:ext cx="11431300" cy="3141691"/>
          </a:xfrm>
          <a:prstGeom prst="rect">
            <a:avLst/>
          </a:prstGeom>
        </p:spPr>
        <p:txBody>
          <a:bodyPr lIns="121899" tIns="121899" rIns="121899" bIns="121899"/>
          <a:lstStyle/>
          <a:p>
            <a:pPr>
              <a:lnSpc>
                <a:spcPct val="135000"/>
              </a:lnSpc>
              <a:buClr>
                <a:srgbClr val="000000"/>
              </a:buClr>
              <a:buSzPts val="2300"/>
              <a:buFont typeface="Georgia"/>
              <a:defRPr sz="2300">
                <a:latin typeface="Georgia"/>
                <a:ea typeface="Georgia"/>
                <a:cs typeface="Georgia"/>
                <a:sym typeface="Georgia"/>
              </a:defRPr>
            </a:pPr>
            <a:r>
              <a:t>Plotting images in Matplotlib also relies on the Pyplot plotting interface</a:t>
            </a:r>
          </a:p>
          <a:p>
            <a:pPr>
              <a:lnSpc>
                <a:spcPct val="135000"/>
              </a:lnSpc>
              <a:buClr>
                <a:srgbClr val="000000"/>
              </a:buClr>
              <a:buSzPts val="2300"/>
              <a:buFont typeface="Georgia"/>
              <a:defRPr sz="2300">
                <a:latin typeface="Georgia"/>
                <a:ea typeface="Georgia"/>
                <a:cs typeface="Georgia"/>
                <a:sym typeface="Georgia"/>
              </a:defRPr>
            </a:pPr>
            <a:r>
              <a:t>Using MPL you can analyze color distributions in RGB images, generate a variety of color maps, and perform a variety of functions on pixel values to produce various image effects</a:t>
            </a:r>
          </a:p>
          <a:p>
            <a:pPr>
              <a:lnSpc>
                <a:spcPct val="135000"/>
              </a:lnSpc>
              <a:buClr>
                <a:srgbClr val="000000"/>
              </a:buClr>
              <a:buSzPts val="2300"/>
              <a:buFont typeface="Georgia"/>
              <a:defRPr sz="2300">
                <a:latin typeface="Georgia"/>
                <a:ea typeface="Georgia"/>
                <a:cs typeface="Georgia"/>
                <a:sym typeface="Georgia"/>
              </a:defRPr>
            </a:pPr>
            <a:r>
              <a:t>Image plotting workflow usually requires importing images as a Numpy array</a:t>
            </a:r>
          </a:p>
        </p:txBody>
      </p:sp>
      <p:sp>
        <p:nvSpPr>
          <p:cNvPr id="152" name="Google Shape;65;p14"/>
          <p:cNvSpPr/>
          <p:nvPr/>
        </p:nvSpPr>
        <p:spPr>
          <a:xfrm>
            <a:off x="434499" y="1366366"/>
            <a:ext cx="11412402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15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7531" y="4848588"/>
            <a:ext cx="10756936" cy="11900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63;p14"/>
          <p:cNvSpPr txBox="1"/>
          <p:nvPr>
            <p:ph type="title"/>
          </p:nvPr>
        </p:nvSpPr>
        <p:spPr>
          <a:xfrm>
            <a:off x="415599" y="593366"/>
            <a:ext cx="11360802" cy="763601"/>
          </a:xfrm>
          <a:prstGeom prst="rect">
            <a:avLst/>
          </a:prstGeom>
        </p:spPr>
        <p:txBody>
          <a:bodyPr lIns="121899" tIns="121899" rIns="121899" bIns="121899"/>
          <a:lstStyle>
            <a:lvl1pPr defTabSz="850391">
              <a:defRPr sz="3627">
                <a:solidFill>
                  <a:srgbClr val="0070C0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/>
            <a:r>
              <a:t>Image Basics</a:t>
            </a:r>
          </a:p>
        </p:txBody>
      </p:sp>
      <p:sp>
        <p:nvSpPr>
          <p:cNvPr id="156" name="Google Shape;64;p14"/>
          <p:cNvSpPr txBox="1"/>
          <p:nvPr>
            <p:ph type="body" idx="1"/>
          </p:nvPr>
        </p:nvSpPr>
        <p:spPr>
          <a:xfrm>
            <a:off x="415600" y="1536632"/>
            <a:ext cx="11431300" cy="4555202"/>
          </a:xfrm>
          <a:prstGeom prst="rect">
            <a:avLst/>
          </a:prstGeom>
        </p:spPr>
        <p:txBody>
          <a:bodyPr lIns="121899" tIns="121899" rIns="121899" bIns="121899"/>
          <a:lstStyle>
            <a:lvl1pPr>
              <a:lnSpc>
                <a:spcPct val="150000"/>
              </a:lnSpc>
              <a:buClr>
                <a:srgbClr val="000000"/>
              </a:buClr>
              <a:buFont typeface="Georgia"/>
              <a:defRPr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/>
            <a:r>
              <a:t>To plot the actual image, MPL uses the plt.imshow() syntax, which takes a NumPy array argument:</a:t>
            </a:r>
          </a:p>
        </p:txBody>
      </p:sp>
      <p:sp>
        <p:nvSpPr>
          <p:cNvPr id="157" name="Google Shape;65;p14"/>
          <p:cNvSpPr/>
          <p:nvPr/>
        </p:nvSpPr>
        <p:spPr>
          <a:xfrm>
            <a:off x="434499" y="1366366"/>
            <a:ext cx="11412402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15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69756" y="2862402"/>
            <a:ext cx="5252486" cy="38254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63;p14"/>
          <p:cNvSpPr txBox="1"/>
          <p:nvPr>
            <p:ph type="title"/>
          </p:nvPr>
        </p:nvSpPr>
        <p:spPr>
          <a:xfrm>
            <a:off x="415599" y="593366"/>
            <a:ext cx="11360802" cy="763601"/>
          </a:xfrm>
          <a:prstGeom prst="rect">
            <a:avLst/>
          </a:prstGeom>
        </p:spPr>
        <p:txBody>
          <a:bodyPr lIns="121899" tIns="121899" rIns="121899" bIns="121899"/>
          <a:lstStyle>
            <a:lvl1pPr defTabSz="850391">
              <a:defRPr sz="3627">
                <a:solidFill>
                  <a:srgbClr val="0070C0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/>
            <a:r>
              <a:t>Advanced Uses</a:t>
            </a:r>
          </a:p>
        </p:txBody>
      </p:sp>
      <p:sp>
        <p:nvSpPr>
          <p:cNvPr id="161" name="Google Shape;64;p14"/>
          <p:cNvSpPr txBox="1"/>
          <p:nvPr>
            <p:ph type="body" idx="1"/>
          </p:nvPr>
        </p:nvSpPr>
        <p:spPr>
          <a:xfrm>
            <a:off x="415600" y="1536632"/>
            <a:ext cx="11431300" cy="4555202"/>
          </a:xfrm>
          <a:prstGeom prst="rect">
            <a:avLst/>
          </a:prstGeom>
        </p:spPr>
        <p:txBody>
          <a:bodyPr lIns="121899" tIns="121899" rIns="121899" bIns="121899"/>
          <a:lstStyle/>
          <a:p>
            <a:pPr>
              <a:lnSpc>
                <a:spcPct val="150000"/>
              </a:lnSpc>
              <a:buClr>
                <a:srgbClr val="000000"/>
              </a:buClr>
              <a:buFont typeface="Georgia"/>
              <a:defRPr>
                <a:latin typeface="Georgia"/>
                <a:ea typeface="Georgia"/>
                <a:cs typeface="Georgia"/>
                <a:sym typeface="Georgia"/>
              </a:defRPr>
            </a:pPr>
            <a:r>
              <a:t>Outside of basic graphs and image plotting, matplotlib utility to support visualization for several topics we’ve covered in this course such as clustering</a:t>
            </a:r>
          </a:p>
          <a:p>
            <a:pPr>
              <a:lnSpc>
                <a:spcPct val="150000"/>
              </a:lnSpc>
              <a:buClr>
                <a:srgbClr val="000000"/>
              </a:buClr>
              <a:buFont typeface="Georgia"/>
              <a:defRPr>
                <a:latin typeface="Georgia"/>
                <a:ea typeface="Georgia"/>
                <a:cs typeface="Georgia"/>
                <a:sym typeface="Georgia"/>
              </a:defRPr>
            </a:pPr>
            <a:r>
              <a:t>It also offers advanced capabilities for more sophisticated visualizations such as 3D Plotting, Animations and Interactive Plots</a:t>
            </a:r>
            <a:br/>
          </a:p>
        </p:txBody>
      </p:sp>
      <p:sp>
        <p:nvSpPr>
          <p:cNvPr id="162" name="Google Shape;65;p14"/>
          <p:cNvSpPr/>
          <p:nvPr/>
        </p:nvSpPr>
        <p:spPr>
          <a:xfrm>
            <a:off x="434499" y="1366366"/>
            <a:ext cx="11412402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63;p14"/>
          <p:cNvSpPr txBox="1"/>
          <p:nvPr>
            <p:ph type="title"/>
          </p:nvPr>
        </p:nvSpPr>
        <p:spPr>
          <a:xfrm>
            <a:off x="415599" y="2685683"/>
            <a:ext cx="11360802" cy="763601"/>
          </a:xfrm>
          <a:prstGeom prst="rect">
            <a:avLst/>
          </a:prstGeom>
        </p:spPr>
        <p:txBody>
          <a:bodyPr lIns="121899" tIns="121899" rIns="121899" bIns="121899"/>
          <a:lstStyle>
            <a:lvl1pPr algn="ctr" defTabSz="548640">
              <a:defRPr sz="3600">
                <a:solidFill>
                  <a:srgbClr val="0070C0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/>
            <a:r>
              <a:t>Matplotlib Demo</a:t>
            </a:r>
          </a:p>
        </p:txBody>
      </p:sp>
      <p:sp>
        <p:nvSpPr>
          <p:cNvPr id="165" name="Google Shape;65;p14"/>
          <p:cNvSpPr/>
          <p:nvPr/>
        </p:nvSpPr>
        <p:spPr>
          <a:xfrm>
            <a:off x="363999" y="2280758"/>
            <a:ext cx="11412402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66" name="Google Shape;65;p14"/>
          <p:cNvSpPr/>
          <p:nvPr/>
        </p:nvSpPr>
        <p:spPr>
          <a:xfrm>
            <a:off x="363999" y="4155632"/>
            <a:ext cx="11412402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63;p14"/>
          <p:cNvSpPr txBox="1"/>
          <p:nvPr>
            <p:ph type="title"/>
          </p:nvPr>
        </p:nvSpPr>
        <p:spPr>
          <a:xfrm>
            <a:off x="415599" y="593366"/>
            <a:ext cx="11360802" cy="763601"/>
          </a:xfrm>
          <a:prstGeom prst="rect">
            <a:avLst/>
          </a:prstGeom>
        </p:spPr>
        <p:txBody>
          <a:bodyPr lIns="121899" tIns="121899" rIns="121899" bIns="121899"/>
          <a:lstStyle>
            <a:lvl1pPr defTabSz="850391">
              <a:defRPr sz="3627">
                <a:solidFill>
                  <a:srgbClr val="0070C0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/>
            <a:r>
              <a:t>Matplotlib Tutorials</a:t>
            </a:r>
          </a:p>
        </p:txBody>
      </p:sp>
      <p:sp>
        <p:nvSpPr>
          <p:cNvPr id="169" name="Google Shape;64;p14"/>
          <p:cNvSpPr txBox="1"/>
          <p:nvPr>
            <p:ph type="body" idx="1"/>
          </p:nvPr>
        </p:nvSpPr>
        <p:spPr>
          <a:xfrm>
            <a:off x="380350" y="1487669"/>
            <a:ext cx="11431300" cy="4555201"/>
          </a:xfrm>
          <a:prstGeom prst="rect">
            <a:avLst/>
          </a:prstGeom>
        </p:spPr>
        <p:txBody>
          <a:bodyPr lIns="121899" tIns="121899" rIns="121899" bIns="121899"/>
          <a:lstStyle>
            <a:lvl1pPr>
              <a:lnSpc>
                <a:spcPct val="150000"/>
              </a:lnSpc>
              <a:buClr>
                <a:srgbClr val="000000"/>
              </a:buClr>
              <a:buFont typeface="Georgia"/>
              <a:defRPr>
                <a:latin typeface="Georgia"/>
                <a:ea typeface="Georgia"/>
                <a:cs typeface="Georgia"/>
                <a:sym typeface="Georgia"/>
              </a:defRPr>
            </a:lvl1pPr>
            <a:lvl2pPr marL="1219169" indent="-423322">
              <a:lnSpc>
                <a:spcPct val="150000"/>
              </a:lnSpc>
              <a:buClr>
                <a:srgbClr val="000000"/>
              </a:buClr>
              <a:buSzPts val="2400"/>
              <a:buFont typeface="Georgia"/>
              <a:buChar char="●"/>
              <a:defRPr b="1" sz="2400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Georgia"/>
                <a:ea typeface="Georgia"/>
                <a:cs typeface="Georgia"/>
                <a:sym typeface="Georgia"/>
                <a:hlinkClick r:id="rId2" invalidUrl="" action="" tgtFrame="" tooltip="" history="1" highlightClick="0" endSnd="0"/>
              </a:defRPr>
            </a:lvl2pPr>
          </a:lstStyle>
          <a:p>
            <a:pPr/>
            <a:r>
              <a:t>Matplotlib provides example tutorials in both Python source code and Jupyter Notebook formats:</a:t>
            </a: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https://matplotlib.org/stable/tutorials/index.htmlhttps://matplotlib.org/stable/tutorials/index.html</a:t>
            </a:r>
          </a:p>
        </p:txBody>
      </p:sp>
      <p:sp>
        <p:nvSpPr>
          <p:cNvPr id="170" name="Google Shape;65;p14"/>
          <p:cNvSpPr/>
          <p:nvPr/>
        </p:nvSpPr>
        <p:spPr>
          <a:xfrm>
            <a:off x="434499" y="1366366"/>
            <a:ext cx="11412402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63;p14"/>
          <p:cNvSpPr txBox="1"/>
          <p:nvPr>
            <p:ph type="title"/>
          </p:nvPr>
        </p:nvSpPr>
        <p:spPr>
          <a:xfrm>
            <a:off x="415599" y="593366"/>
            <a:ext cx="11360802" cy="763601"/>
          </a:xfrm>
          <a:prstGeom prst="rect">
            <a:avLst/>
          </a:prstGeom>
        </p:spPr>
        <p:txBody>
          <a:bodyPr lIns="121899" tIns="121899" rIns="121899" bIns="121899"/>
          <a:lstStyle>
            <a:lvl1pPr defTabSz="850391">
              <a:defRPr sz="3627">
                <a:solidFill>
                  <a:srgbClr val="0070C0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/>
            <a:r>
              <a:t>Sources</a:t>
            </a:r>
          </a:p>
        </p:txBody>
      </p:sp>
      <p:sp>
        <p:nvSpPr>
          <p:cNvPr id="173" name="Google Shape;64;p14"/>
          <p:cNvSpPr txBox="1"/>
          <p:nvPr>
            <p:ph type="body" idx="1"/>
          </p:nvPr>
        </p:nvSpPr>
        <p:spPr>
          <a:xfrm>
            <a:off x="415599" y="1536632"/>
            <a:ext cx="11222002" cy="4555202"/>
          </a:xfrm>
          <a:prstGeom prst="rect">
            <a:avLst/>
          </a:prstGeom>
        </p:spPr>
        <p:txBody>
          <a:bodyPr lIns="121899" tIns="121899" rIns="121899" bIns="121899"/>
          <a:lstStyle/>
          <a:p>
            <a:pPr marL="0" indent="152396">
              <a:lnSpc>
                <a:spcPct val="150000"/>
              </a:lnSpc>
              <a:buSzTx/>
              <a:buNone/>
              <a:defRPr>
                <a:latin typeface="Georgia"/>
                <a:ea typeface="Georgia"/>
                <a:cs typeface="Georgia"/>
                <a:sym typeface="Georgia"/>
              </a:defRPr>
            </a:pPr>
            <a:r>
              <a:t>Matplotlib Documentation:</a:t>
            </a:r>
          </a:p>
          <a:p>
            <a:pPr marL="0" indent="152396">
              <a:lnSpc>
                <a:spcPct val="150000"/>
              </a:lnSpc>
              <a:buSzTx/>
              <a:buNone/>
              <a:defRPr>
                <a:latin typeface="Georgia"/>
                <a:ea typeface="Georgia"/>
                <a:cs typeface="Georgia"/>
                <a:sym typeface="Georgia"/>
              </a:defRPr>
            </a:pPr>
            <a:r>
              <a:t>-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https://matplotlib.org/stable/</a:t>
            </a:r>
          </a:p>
          <a:p>
            <a:pPr marL="0" indent="152396">
              <a:lnSpc>
                <a:spcPct val="150000"/>
              </a:lnSpc>
              <a:buSzTx/>
              <a:buNone/>
              <a:defRPr>
                <a:latin typeface="Georgia"/>
                <a:ea typeface="Georgia"/>
                <a:cs typeface="Georgia"/>
                <a:sym typeface="Georgia"/>
              </a:defRPr>
            </a:pPr>
            <a:r>
              <a:t>EEG Visualization:</a:t>
            </a:r>
          </a:p>
          <a:p>
            <a:pPr marL="0" indent="152396">
              <a:lnSpc>
                <a:spcPct val="150000"/>
              </a:lnSpc>
              <a:buSzTx/>
              <a:buNone/>
              <a:defRPr>
                <a:latin typeface="Georgia"/>
                <a:ea typeface="Georgia"/>
                <a:cs typeface="Georgia"/>
                <a:sym typeface="Georgia"/>
              </a:defRPr>
            </a:pPr>
            <a:r>
              <a:t>-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https://www.researchgate.net/figure/A-Overview-of-EEG-data-clusters-used-in-analysis-and-B-randomly-selected-EEG-time_fig6_259492596</a:t>
            </a:r>
          </a:p>
        </p:txBody>
      </p:sp>
      <p:sp>
        <p:nvSpPr>
          <p:cNvPr id="174" name="Google Shape;65;p14"/>
          <p:cNvSpPr/>
          <p:nvPr/>
        </p:nvSpPr>
        <p:spPr>
          <a:xfrm>
            <a:off x="434499" y="1366366"/>
            <a:ext cx="11412402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63;p14"/>
          <p:cNvSpPr txBox="1"/>
          <p:nvPr>
            <p:ph type="title"/>
          </p:nvPr>
        </p:nvSpPr>
        <p:spPr>
          <a:xfrm>
            <a:off x="415599" y="593366"/>
            <a:ext cx="11360802" cy="763601"/>
          </a:xfrm>
          <a:prstGeom prst="rect">
            <a:avLst/>
          </a:prstGeom>
        </p:spPr>
        <p:txBody>
          <a:bodyPr lIns="121899" tIns="121899" rIns="121899" bIns="121899"/>
          <a:lstStyle>
            <a:lvl1pPr defTabSz="850391">
              <a:defRPr sz="3627">
                <a:solidFill>
                  <a:srgbClr val="0070C0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/>
            <a:r>
              <a:t>Introduction to Matplotlib</a:t>
            </a:r>
          </a:p>
        </p:txBody>
      </p:sp>
      <p:sp>
        <p:nvSpPr>
          <p:cNvPr id="109" name="Google Shape;64;p14"/>
          <p:cNvSpPr txBox="1"/>
          <p:nvPr>
            <p:ph type="body" idx="1"/>
          </p:nvPr>
        </p:nvSpPr>
        <p:spPr>
          <a:xfrm>
            <a:off x="415600" y="1536632"/>
            <a:ext cx="11431300" cy="4555202"/>
          </a:xfrm>
          <a:prstGeom prst="rect">
            <a:avLst/>
          </a:prstGeom>
        </p:spPr>
        <p:txBody>
          <a:bodyPr lIns="121899" tIns="121899" rIns="121899" bIns="121899"/>
          <a:lstStyle/>
          <a:p>
            <a:pPr>
              <a:lnSpc>
                <a:spcPct val="120000"/>
              </a:lnSpc>
              <a:buClr>
                <a:srgbClr val="000000"/>
              </a:buClr>
              <a:buSzPts val="2100"/>
              <a:buFont typeface="Georgia"/>
              <a:defRPr sz="2100">
                <a:latin typeface="Georgia"/>
                <a:ea typeface="Georgia"/>
                <a:cs typeface="Georgia"/>
                <a:sym typeface="Georgia"/>
              </a:defRPr>
            </a:pPr>
            <a:r>
              <a:t>Library created in 2003 by former Princeton graduate and neurobiologist John D. Hunter </a:t>
            </a:r>
          </a:p>
          <a:p>
            <a:pPr>
              <a:lnSpc>
                <a:spcPct val="120000"/>
              </a:lnSpc>
              <a:buClr>
                <a:srgbClr val="000000"/>
              </a:buClr>
              <a:buSzPts val="2100"/>
              <a:buFont typeface="Georgia"/>
              <a:defRPr sz="2100">
                <a:latin typeface="Georgia"/>
                <a:ea typeface="Georgia"/>
                <a:cs typeface="Georgia"/>
                <a:sym typeface="Georgia"/>
              </a:defRPr>
            </a:pPr>
            <a:r>
              <a:t>Developed initially as a part of Hunter’s postdoc research with EEG data to provide 2D data visualization in Python</a:t>
            </a:r>
          </a:p>
          <a:p>
            <a:pPr>
              <a:lnSpc>
                <a:spcPct val="120000"/>
              </a:lnSpc>
              <a:buClr>
                <a:srgbClr val="000000"/>
              </a:buClr>
              <a:buSzPts val="2100"/>
              <a:buFont typeface="Georgia"/>
              <a:defRPr sz="2100">
                <a:latin typeface="Georgia"/>
                <a:ea typeface="Georgia"/>
                <a:cs typeface="Georgia"/>
                <a:sym typeface="Georgia"/>
              </a:defRPr>
            </a:pPr>
            <a:r>
              <a:t>Designed to emulate MATLAB’s plotting capabilities given Hunter’s prior experience in MATLAB</a:t>
            </a:r>
          </a:p>
          <a:p>
            <a:pPr>
              <a:lnSpc>
                <a:spcPct val="120000"/>
              </a:lnSpc>
              <a:buClr>
                <a:srgbClr val="000000"/>
              </a:buClr>
              <a:buSzPts val="2100"/>
              <a:buFont typeface="Georgia"/>
              <a:defRPr sz="2100">
                <a:latin typeface="Georgia"/>
                <a:ea typeface="Georgia"/>
                <a:cs typeface="Georgia"/>
                <a:sym typeface="Georgia"/>
              </a:defRPr>
            </a:pPr>
            <a:r>
              <a:t>Principle goal of ease of use and support of Python arrays to provide easy plotting capabilities</a:t>
            </a:r>
          </a:p>
          <a:p>
            <a:pPr>
              <a:lnSpc>
                <a:spcPct val="120000"/>
              </a:lnSpc>
              <a:buClr>
                <a:srgbClr val="000000"/>
              </a:buClr>
              <a:buSzPts val="2100"/>
              <a:buFont typeface="Georgia"/>
              <a:defRPr sz="2100">
                <a:latin typeface="Georgia"/>
                <a:ea typeface="Georgia"/>
                <a:cs typeface="Georgia"/>
                <a:sym typeface="Georgia"/>
              </a:defRPr>
            </a:pPr>
            <a:r>
              <a:t>Heavy use of NumPy and other packages to provide performance for large arrays</a:t>
            </a:r>
          </a:p>
        </p:txBody>
      </p:sp>
      <p:sp>
        <p:nvSpPr>
          <p:cNvPr id="110" name="Google Shape;65;p14"/>
          <p:cNvSpPr/>
          <p:nvPr/>
        </p:nvSpPr>
        <p:spPr>
          <a:xfrm>
            <a:off x="434499" y="1366366"/>
            <a:ext cx="11412402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63;p14"/>
          <p:cNvSpPr txBox="1"/>
          <p:nvPr>
            <p:ph type="title"/>
          </p:nvPr>
        </p:nvSpPr>
        <p:spPr>
          <a:xfrm>
            <a:off x="415599" y="593366"/>
            <a:ext cx="11360802" cy="763601"/>
          </a:xfrm>
          <a:prstGeom prst="rect">
            <a:avLst/>
          </a:prstGeom>
        </p:spPr>
        <p:txBody>
          <a:bodyPr lIns="121899" tIns="121899" rIns="121899" bIns="121899"/>
          <a:lstStyle>
            <a:lvl1pPr defTabSz="850391">
              <a:defRPr sz="3627">
                <a:solidFill>
                  <a:srgbClr val="0070C0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/>
            <a:r>
              <a:t>Context: EEG Data (Electroencephalography)</a:t>
            </a:r>
          </a:p>
        </p:txBody>
      </p:sp>
      <p:sp>
        <p:nvSpPr>
          <p:cNvPr id="113" name="Google Shape;64;p14"/>
          <p:cNvSpPr txBox="1"/>
          <p:nvPr>
            <p:ph type="body" idx="1"/>
          </p:nvPr>
        </p:nvSpPr>
        <p:spPr>
          <a:xfrm>
            <a:off x="415600" y="1536633"/>
            <a:ext cx="11431300" cy="3705217"/>
          </a:xfrm>
          <a:prstGeom prst="rect">
            <a:avLst/>
          </a:prstGeom>
        </p:spPr>
        <p:txBody>
          <a:bodyPr lIns="121899" tIns="121899" rIns="121899" bIns="121899"/>
          <a:lstStyle/>
          <a:p>
            <a:pPr>
              <a:lnSpc>
                <a:spcPct val="150000"/>
              </a:lnSpc>
              <a:buClr>
                <a:srgbClr val="000000"/>
              </a:buClr>
              <a:buSzPts val="2500"/>
              <a:buFont typeface="Georgia"/>
              <a:defRPr sz="2500">
                <a:latin typeface="Georgia"/>
                <a:ea typeface="Georgia"/>
                <a:cs typeface="Georgia"/>
                <a:sym typeface="Georgia"/>
              </a:defRPr>
            </a:pPr>
            <a:r>
              <a:t>EEG is a method of recording electrical activity from the brain using electrodes to detect tiny electrical signals produced by brain activity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2500"/>
              <a:buFont typeface="Georgia"/>
              <a:defRPr sz="2500">
                <a:latin typeface="Georgia"/>
                <a:ea typeface="Georgia"/>
                <a:cs typeface="Georgia"/>
                <a:sym typeface="Georgia"/>
              </a:defRPr>
            </a:pPr>
            <a:r>
              <a:t>EEG produces various mappable frequencies of brain activity over time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2500"/>
              <a:buFont typeface="Georgia"/>
              <a:defRPr sz="2500">
                <a:latin typeface="Georgia"/>
                <a:ea typeface="Georgia"/>
                <a:cs typeface="Georgia"/>
                <a:sym typeface="Georgia"/>
              </a:defRPr>
            </a:pPr>
            <a:r>
              <a:t>Plotting frequencies essential to identifying patterns in brain activity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2500"/>
              <a:buFont typeface="Georgia"/>
              <a:defRPr sz="2500">
                <a:latin typeface="Georgia"/>
                <a:ea typeface="Georgia"/>
                <a:cs typeface="Georgia"/>
                <a:sym typeface="Georgia"/>
              </a:defRPr>
            </a:pPr>
            <a:r>
              <a:t>Example:</a:t>
            </a:r>
          </a:p>
        </p:txBody>
      </p:sp>
      <p:sp>
        <p:nvSpPr>
          <p:cNvPr id="114" name="Google Shape;65;p14"/>
          <p:cNvSpPr/>
          <p:nvPr/>
        </p:nvSpPr>
        <p:spPr>
          <a:xfrm>
            <a:off x="434499" y="1366366"/>
            <a:ext cx="11412402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115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59889" y="4402270"/>
            <a:ext cx="5805378" cy="21787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63;p14"/>
          <p:cNvSpPr txBox="1"/>
          <p:nvPr>
            <p:ph type="title"/>
          </p:nvPr>
        </p:nvSpPr>
        <p:spPr>
          <a:xfrm>
            <a:off x="415599" y="593366"/>
            <a:ext cx="11360802" cy="763601"/>
          </a:xfrm>
          <a:prstGeom prst="rect">
            <a:avLst/>
          </a:prstGeom>
        </p:spPr>
        <p:txBody>
          <a:bodyPr lIns="121899" tIns="121899" rIns="121899" bIns="121899"/>
          <a:lstStyle>
            <a:lvl1pPr defTabSz="850391">
              <a:defRPr sz="3627">
                <a:solidFill>
                  <a:srgbClr val="0070C0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/>
            <a:r>
              <a:t>Dependencies</a:t>
            </a:r>
          </a:p>
        </p:txBody>
      </p:sp>
      <p:sp>
        <p:nvSpPr>
          <p:cNvPr id="118" name="Google Shape;64;p14"/>
          <p:cNvSpPr txBox="1"/>
          <p:nvPr>
            <p:ph type="body" idx="1"/>
          </p:nvPr>
        </p:nvSpPr>
        <p:spPr>
          <a:xfrm>
            <a:off x="415600" y="1536632"/>
            <a:ext cx="11431300" cy="4555202"/>
          </a:xfrm>
          <a:prstGeom prst="rect">
            <a:avLst/>
          </a:prstGeom>
        </p:spPr>
        <p:txBody>
          <a:bodyPr lIns="121899" tIns="121899" rIns="121899" bIns="121899"/>
          <a:lstStyle/>
          <a:p>
            <a:pPr marL="451092" indent="-338319" defTabSz="676655">
              <a:lnSpc>
                <a:spcPct val="120000"/>
              </a:lnSpc>
              <a:buClr>
                <a:srgbClr val="000000"/>
              </a:buClr>
              <a:buSzPts val="2000"/>
              <a:buFont typeface="Georgia"/>
              <a:defRPr sz="2072">
                <a:latin typeface="Georgia"/>
                <a:ea typeface="Georgia"/>
                <a:cs typeface="Georgia"/>
                <a:sym typeface="Georgia"/>
              </a:defRPr>
            </a:pPr>
            <a:r>
              <a:t>Requires several mandatory dependencies (3.8.1):</a:t>
            </a:r>
            <a:endParaRPr sz="814"/>
          </a:p>
          <a:p>
            <a:pPr lvl="1" marL="902185" indent="-313259" defTabSz="676655">
              <a:lnSpc>
                <a:spcPct val="88000"/>
              </a:lnSpc>
              <a:buClr>
                <a:srgbClr val="000000"/>
              </a:buClr>
              <a:buSzPts val="800"/>
              <a:buFont typeface="Georgia"/>
              <a:buChar char="●"/>
              <a:defRPr sz="814">
                <a:latin typeface="Georgia"/>
                <a:ea typeface="Georgia"/>
                <a:cs typeface="Georgia"/>
                <a:sym typeface="Georgia"/>
              </a:defRPr>
            </a:pPr>
            <a:r>
              <a:t>Python (&gt;= 3.9)</a:t>
            </a:r>
            <a:endParaRPr sz="666"/>
          </a:p>
          <a:p>
            <a:pPr lvl="1" marL="902185" indent="-313259" defTabSz="676655">
              <a:lnSpc>
                <a:spcPct val="88000"/>
              </a:lnSpc>
              <a:buClr>
                <a:srgbClr val="000000"/>
              </a:buClr>
              <a:buSzPts val="2100"/>
              <a:buFont typeface="Georgia"/>
              <a:buChar char="●"/>
              <a:defRPr sz="2146">
                <a:latin typeface="Georgia"/>
                <a:ea typeface="Georgia"/>
                <a:cs typeface="Georgia"/>
                <a:sym typeface="Georgia"/>
              </a:defRPr>
            </a:pPr>
          </a:p>
          <a:p>
            <a:pPr lvl="1" marL="902185" indent="-313259" defTabSz="676655">
              <a:lnSpc>
                <a:spcPct val="88000"/>
              </a:lnSpc>
              <a:buClr>
                <a:srgbClr val="000000"/>
              </a:buClr>
              <a:buSzPts val="800"/>
              <a:buFont typeface="Georgia"/>
              <a:buChar char="●"/>
              <a:defRPr sz="814">
                <a:latin typeface="Georgia"/>
                <a:ea typeface="Georgia"/>
                <a:cs typeface="Georgia"/>
                <a:sym typeface="Georgia"/>
              </a:defRPr>
            </a:pPr>
            <a:r>
              <a:t>contourpy (&gt;= 1.0.1)</a:t>
            </a:r>
            <a:endParaRPr sz="666"/>
          </a:p>
          <a:p>
            <a:pPr lvl="1" marL="902185" indent="-313259" defTabSz="676655">
              <a:lnSpc>
                <a:spcPct val="88000"/>
              </a:lnSpc>
              <a:buClr>
                <a:srgbClr val="000000"/>
              </a:buClr>
              <a:buSzPts val="2100"/>
              <a:buFont typeface="Georgia"/>
              <a:buChar char="●"/>
              <a:defRPr sz="2146">
                <a:latin typeface="Georgia"/>
                <a:ea typeface="Georgia"/>
                <a:cs typeface="Georgia"/>
                <a:sym typeface="Georgia"/>
              </a:defRPr>
            </a:pPr>
          </a:p>
          <a:p>
            <a:pPr lvl="1" marL="902185" indent="-313259" defTabSz="676655">
              <a:lnSpc>
                <a:spcPct val="88000"/>
              </a:lnSpc>
              <a:buClr>
                <a:srgbClr val="000000"/>
              </a:buClr>
              <a:buSzPts val="800"/>
              <a:buFont typeface="Georgia"/>
              <a:buChar char="●"/>
              <a:defRPr sz="814">
                <a:latin typeface="Georgia"/>
                <a:ea typeface="Georgia"/>
                <a:cs typeface="Georgia"/>
                <a:sym typeface="Georgia"/>
              </a:defRPr>
            </a:pPr>
            <a:r>
              <a:t>cycler (&gt;= 0.10.0)</a:t>
            </a:r>
            <a:endParaRPr sz="666"/>
          </a:p>
          <a:p>
            <a:pPr lvl="1" marL="902185" indent="-313259" defTabSz="676655">
              <a:lnSpc>
                <a:spcPct val="88000"/>
              </a:lnSpc>
              <a:buClr>
                <a:srgbClr val="000000"/>
              </a:buClr>
              <a:buSzPts val="2100"/>
              <a:buFont typeface="Georgia"/>
              <a:buChar char="●"/>
              <a:defRPr sz="2146">
                <a:latin typeface="Georgia"/>
                <a:ea typeface="Georgia"/>
                <a:cs typeface="Georgia"/>
                <a:sym typeface="Georgia"/>
              </a:defRPr>
            </a:pPr>
          </a:p>
          <a:p>
            <a:pPr lvl="1" marL="902185" indent="-313259" defTabSz="676655">
              <a:lnSpc>
                <a:spcPct val="88000"/>
              </a:lnSpc>
              <a:buClr>
                <a:srgbClr val="000000"/>
              </a:buClr>
              <a:buSzPts val="800"/>
              <a:buFont typeface="Georgia"/>
              <a:buChar char="●"/>
              <a:defRPr sz="814">
                <a:latin typeface="Georgia"/>
                <a:ea typeface="Georgia"/>
                <a:cs typeface="Georgia"/>
                <a:sym typeface="Georgia"/>
              </a:defRPr>
            </a:pPr>
            <a:r>
              <a:t>dateutil (&gt;= 2.7)</a:t>
            </a:r>
            <a:endParaRPr sz="666"/>
          </a:p>
          <a:p>
            <a:pPr lvl="1" marL="0" indent="588926" defTabSz="676655">
              <a:lnSpc>
                <a:spcPct val="88000"/>
              </a:lnSpc>
              <a:buSzTx/>
              <a:buNone/>
              <a:defRPr sz="2146">
                <a:latin typeface="Georgia"/>
                <a:ea typeface="Georgia"/>
                <a:cs typeface="Georgia"/>
                <a:sym typeface="Georgia"/>
              </a:defRPr>
            </a:pPr>
          </a:p>
          <a:p>
            <a:pPr lvl="1" marL="902185" indent="-313259" defTabSz="676655">
              <a:lnSpc>
                <a:spcPct val="88000"/>
              </a:lnSpc>
              <a:buClr>
                <a:srgbClr val="000000"/>
              </a:buClr>
              <a:buSzPts val="800"/>
              <a:buFont typeface="Georgia"/>
              <a:buChar char="●"/>
              <a:defRPr sz="814">
                <a:latin typeface="Georgia"/>
                <a:ea typeface="Georgia"/>
                <a:cs typeface="Georgia"/>
                <a:sym typeface="Georgia"/>
              </a:defRPr>
            </a:pPr>
            <a:r>
              <a:t>fontTools (&gt;= 4.22.0)</a:t>
            </a:r>
            <a:endParaRPr sz="666"/>
          </a:p>
          <a:p>
            <a:pPr lvl="1" marL="902185" indent="-313259" defTabSz="676655">
              <a:lnSpc>
                <a:spcPct val="88000"/>
              </a:lnSpc>
              <a:buClr>
                <a:srgbClr val="000000"/>
              </a:buClr>
              <a:buSzPts val="2100"/>
              <a:buFont typeface="Georgia"/>
              <a:buChar char="●"/>
              <a:defRPr sz="2146">
                <a:latin typeface="Georgia"/>
                <a:ea typeface="Georgia"/>
                <a:cs typeface="Georgia"/>
                <a:sym typeface="Georgia"/>
              </a:defRPr>
            </a:pPr>
          </a:p>
          <a:p>
            <a:pPr lvl="1" marL="902185" indent="-313259" defTabSz="676655">
              <a:lnSpc>
                <a:spcPct val="88000"/>
              </a:lnSpc>
              <a:buClr>
                <a:srgbClr val="000000"/>
              </a:buClr>
              <a:buSzPts val="800"/>
              <a:buFont typeface="Georgia"/>
              <a:buChar char="●"/>
              <a:defRPr sz="814">
                <a:latin typeface="Georgia"/>
                <a:ea typeface="Georgia"/>
                <a:cs typeface="Georgia"/>
                <a:sym typeface="Georgia"/>
              </a:defRPr>
            </a:pPr>
            <a:r>
              <a:t>kiwisolver (&gt;= 1.3.1)</a:t>
            </a:r>
            <a:endParaRPr sz="666"/>
          </a:p>
          <a:p>
            <a:pPr lvl="1" marL="902185" indent="-313259" defTabSz="676655">
              <a:lnSpc>
                <a:spcPct val="88000"/>
              </a:lnSpc>
              <a:buClr>
                <a:srgbClr val="000000"/>
              </a:buClr>
              <a:buSzPts val="2100"/>
              <a:buFont typeface="Georgia"/>
              <a:buChar char="●"/>
              <a:defRPr sz="2146">
                <a:latin typeface="Georgia"/>
                <a:ea typeface="Georgia"/>
                <a:cs typeface="Georgia"/>
                <a:sym typeface="Georgia"/>
              </a:defRPr>
            </a:pPr>
          </a:p>
          <a:p>
            <a:pPr lvl="1" marL="902185" indent="-313259" defTabSz="676655">
              <a:lnSpc>
                <a:spcPct val="88000"/>
              </a:lnSpc>
              <a:buClr>
                <a:srgbClr val="000000"/>
              </a:buClr>
              <a:buSzPts val="800"/>
              <a:buFont typeface="Georgia"/>
              <a:buChar char="●"/>
              <a:defRPr sz="814">
                <a:latin typeface="Georgia"/>
                <a:ea typeface="Georgia"/>
                <a:cs typeface="Georgia"/>
                <a:sym typeface="Georgia"/>
              </a:defRPr>
            </a:pPr>
            <a:r>
              <a:t>NumPy (&gt;= 1.21)</a:t>
            </a:r>
            <a:endParaRPr sz="666"/>
          </a:p>
          <a:p>
            <a:pPr lvl="1" marL="902185" indent="-313259" defTabSz="676655">
              <a:lnSpc>
                <a:spcPct val="88000"/>
              </a:lnSpc>
              <a:buClr>
                <a:srgbClr val="000000"/>
              </a:buClr>
              <a:buSzPts val="2100"/>
              <a:buFont typeface="Georgia"/>
              <a:buChar char="●"/>
              <a:defRPr sz="2146">
                <a:latin typeface="Georgia"/>
                <a:ea typeface="Georgia"/>
                <a:cs typeface="Georgia"/>
                <a:sym typeface="Georgia"/>
              </a:defRPr>
            </a:pPr>
          </a:p>
          <a:p>
            <a:pPr lvl="1" marL="902185" indent="-313259" defTabSz="676655">
              <a:lnSpc>
                <a:spcPct val="88000"/>
              </a:lnSpc>
              <a:buClr>
                <a:srgbClr val="000000"/>
              </a:buClr>
              <a:buSzPts val="800"/>
              <a:buFont typeface="Georgia"/>
              <a:buChar char="●"/>
              <a:defRPr sz="814">
                <a:latin typeface="Georgia"/>
                <a:ea typeface="Georgia"/>
                <a:cs typeface="Georgia"/>
                <a:sym typeface="Georgia"/>
              </a:defRPr>
            </a:pPr>
            <a:r>
              <a:t>packaging (&gt;= 20.0)</a:t>
            </a:r>
            <a:endParaRPr sz="666"/>
          </a:p>
          <a:p>
            <a:pPr lvl="1" marL="902185" indent="-313259" defTabSz="676655">
              <a:lnSpc>
                <a:spcPct val="88000"/>
              </a:lnSpc>
              <a:buClr>
                <a:srgbClr val="000000"/>
              </a:buClr>
              <a:buSzPts val="2100"/>
              <a:buFont typeface="Georgia"/>
              <a:buChar char="●"/>
              <a:defRPr sz="2146">
                <a:latin typeface="Georgia"/>
                <a:ea typeface="Georgia"/>
                <a:cs typeface="Georgia"/>
                <a:sym typeface="Georgia"/>
              </a:defRPr>
            </a:pPr>
          </a:p>
          <a:p>
            <a:pPr lvl="1" marL="902185" indent="-313259" defTabSz="676655">
              <a:lnSpc>
                <a:spcPct val="88000"/>
              </a:lnSpc>
              <a:buClr>
                <a:srgbClr val="000000"/>
              </a:buClr>
              <a:buSzPts val="800"/>
              <a:buFont typeface="Georgia"/>
              <a:buChar char="●"/>
              <a:defRPr sz="814">
                <a:latin typeface="Georgia"/>
                <a:ea typeface="Georgia"/>
                <a:cs typeface="Georgia"/>
                <a:sym typeface="Georgia"/>
              </a:defRPr>
            </a:pPr>
            <a:r>
              <a:t>Pillow (&gt;= 8.0)</a:t>
            </a:r>
            <a:endParaRPr sz="666"/>
          </a:p>
          <a:p>
            <a:pPr lvl="1" marL="902185" indent="-313259" defTabSz="676655">
              <a:lnSpc>
                <a:spcPct val="88000"/>
              </a:lnSpc>
              <a:buClr>
                <a:srgbClr val="000000"/>
              </a:buClr>
              <a:buSzPts val="2100"/>
              <a:buFont typeface="Georgia"/>
              <a:buChar char="●"/>
              <a:defRPr sz="2146">
                <a:latin typeface="Georgia"/>
                <a:ea typeface="Georgia"/>
                <a:cs typeface="Georgia"/>
                <a:sym typeface="Georgia"/>
              </a:defRPr>
            </a:pPr>
          </a:p>
          <a:p>
            <a:pPr lvl="1" marL="902185" indent="-313259" defTabSz="676655">
              <a:lnSpc>
                <a:spcPct val="88000"/>
              </a:lnSpc>
              <a:buClr>
                <a:srgbClr val="000000"/>
              </a:buClr>
              <a:buSzPts val="800"/>
              <a:buFont typeface="Georgia"/>
              <a:buChar char="●"/>
              <a:defRPr sz="814">
                <a:latin typeface="Georgia"/>
                <a:ea typeface="Georgia"/>
                <a:cs typeface="Georgia"/>
                <a:sym typeface="Georgia"/>
              </a:defRPr>
            </a:pPr>
            <a:r>
              <a:t>pyparsing (&gt;= 2.3.1)</a:t>
            </a:r>
            <a:endParaRPr sz="666"/>
          </a:p>
          <a:p>
            <a:pPr lvl="1" marL="902185" indent="-313259" defTabSz="676655">
              <a:lnSpc>
                <a:spcPct val="88000"/>
              </a:lnSpc>
              <a:buClr>
                <a:srgbClr val="000000"/>
              </a:buClr>
              <a:buSzPts val="2100"/>
              <a:buFont typeface="Georgia"/>
              <a:buChar char="●"/>
              <a:defRPr sz="2146">
                <a:latin typeface="Georgia"/>
                <a:ea typeface="Georgia"/>
                <a:cs typeface="Georgia"/>
                <a:sym typeface="Georgia"/>
              </a:defRPr>
            </a:pPr>
          </a:p>
          <a:p>
            <a:pPr lvl="1" marL="902185" indent="-313259" defTabSz="676655">
              <a:lnSpc>
                <a:spcPct val="88000"/>
              </a:lnSpc>
              <a:buClr>
                <a:srgbClr val="000000"/>
              </a:buClr>
              <a:buSzPts val="800"/>
              <a:buFont typeface="Georgia"/>
              <a:buChar char="●"/>
              <a:defRPr sz="814">
                <a:latin typeface="Georgia"/>
                <a:ea typeface="Georgia"/>
                <a:cs typeface="Georgia"/>
                <a:sym typeface="Georgia"/>
              </a:defRPr>
            </a:pPr>
            <a:r>
              <a:t>importlib-resources (&gt;= 3.2.0; only required on Python &lt; 3.10)</a:t>
            </a:r>
          </a:p>
        </p:txBody>
      </p:sp>
      <p:sp>
        <p:nvSpPr>
          <p:cNvPr id="119" name="Google Shape;65;p14"/>
          <p:cNvSpPr/>
          <p:nvPr/>
        </p:nvSpPr>
        <p:spPr>
          <a:xfrm>
            <a:off x="434499" y="1366366"/>
            <a:ext cx="11412402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63;p14"/>
          <p:cNvSpPr txBox="1"/>
          <p:nvPr>
            <p:ph type="title"/>
          </p:nvPr>
        </p:nvSpPr>
        <p:spPr>
          <a:xfrm>
            <a:off x="415599" y="593366"/>
            <a:ext cx="11360802" cy="763601"/>
          </a:xfrm>
          <a:prstGeom prst="rect">
            <a:avLst/>
          </a:prstGeom>
        </p:spPr>
        <p:txBody>
          <a:bodyPr lIns="121899" tIns="121899" rIns="121899" bIns="121899"/>
          <a:lstStyle>
            <a:lvl1pPr defTabSz="850391">
              <a:defRPr sz="3627">
                <a:solidFill>
                  <a:srgbClr val="0070C0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/>
            <a:r>
              <a:t>Installation</a:t>
            </a:r>
          </a:p>
        </p:txBody>
      </p:sp>
      <p:sp>
        <p:nvSpPr>
          <p:cNvPr id="122" name="Google Shape;64;p14"/>
          <p:cNvSpPr txBox="1"/>
          <p:nvPr>
            <p:ph type="body" idx="1"/>
          </p:nvPr>
        </p:nvSpPr>
        <p:spPr>
          <a:xfrm>
            <a:off x="415600" y="1536632"/>
            <a:ext cx="11431300" cy="4555202"/>
          </a:xfrm>
          <a:prstGeom prst="rect">
            <a:avLst/>
          </a:prstGeom>
        </p:spPr>
        <p:txBody>
          <a:bodyPr lIns="121899" tIns="121899" rIns="121899" bIns="121899"/>
          <a:lstStyle/>
          <a:p>
            <a:pPr>
              <a:lnSpc>
                <a:spcPct val="150000"/>
              </a:lnSpc>
              <a:buClr>
                <a:srgbClr val="000000"/>
              </a:buClr>
              <a:buSzPts val="2200"/>
              <a:buFont typeface="Georgia"/>
              <a:defRPr sz="2200">
                <a:latin typeface="Georgia"/>
                <a:ea typeface="Georgia"/>
                <a:cs typeface="Georgia"/>
                <a:sym typeface="Georgia"/>
              </a:defRPr>
            </a:pPr>
            <a:r>
              <a:t>When installed via a package manager the previous dependencies are automatically installed (PIP, Conda)</a:t>
            </a:r>
            <a:endParaRPr sz="2500"/>
          </a:p>
          <a:p>
            <a:pPr>
              <a:lnSpc>
                <a:spcPct val="150000"/>
              </a:lnSpc>
              <a:buClr>
                <a:srgbClr val="000000"/>
              </a:buClr>
              <a:buSzPts val="2200"/>
              <a:buFont typeface="Georgia"/>
              <a:defRPr sz="2200">
                <a:latin typeface="Georgia"/>
                <a:ea typeface="Georgia"/>
                <a:cs typeface="Georgia"/>
                <a:sym typeface="Georgia"/>
              </a:defRPr>
            </a:pPr>
            <a:r>
              <a:t>Can download yaml environment file from documentation</a:t>
            </a:r>
            <a:endParaRPr sz="2500"/>
          </a:p>
          <a:p>
            <a:pPr>
              <a:lnSpc>
                <a:spcPct val="150000"/>
              </a:lnSpc>
              <a:buClr>
                <a:srgbClr val="000000"/>
              </a:buClr>
              <a:buSzPts val="2200"/>
              <a:buFont typeface="Georgia"/>
              <a:defRPr sz="2200">
                <a:latin typeface="Georgia"/>
                <a:ea typeface="Georgia"/>
                <a:cs typeface="Georgia"/>
                <a:sym typeface="Georgia"/>
              </a:defRPr>
            </a:pPr>
            <a:r>
              <a:t>Recommended to use package manager to install library in virtual environment:</a:t>
            </a:r>
            <a:endParaRPr sz="2500"/>
          </a:p>
          <a:p>
            <a:pPr>
              <a:lnSpc>
                <a:spcPct val="150000"/>
              </a:lnSpc>
              <a:buClr>
                <a:srgbClr val="000000"/>
              </a:buClr>
              <a:buSzPts val="2400"/>
              <a:buFont typeface="Georgia"/>
              <a:defRPr sz="2400">
                <a:latin typeface="Georgia"/>
                <a:ea typeface="Georgia"/>
                <a:cs typeface="Georgia"/>
                <a:sym typeface="Georgia"/>
              </a:defRPr>
            </a:pPr>
          </a:p>
          <a:p>
            <a:pPr>
              <a:lnSpc>
                <a:spcPct val="150000"/>
              </a:lnSpc>
              <a:buClr>
                <a:srgbClr val="000000"/>
              </a:buClr>
              <a:buSzPts val="2400"/>
              <a:buFont typeface="Georgia"/>
              <a:defRPr sz="2400">
                <a:latin typeface="Georgia"/>
                <a:ea typeface="Georgia"/>
                <a:cs typeface="Georgia"/>
                <a:sym typeface="Georgia"/>
              </a:defRPr>
            </a:pPr>
          </a:p>
          <a:p>
            <a:pPr marL="0" indent="152396">
              <a:lnSpc>
                <a:spcPct val="150000"/>
              </a:lnSpc>
              <a:buSzTx/>
              <a:buNone/>
              <a:defRPr sz="2400">
                <a:latin typeface="Georgia"/>
                <a:ea typeface="Georgia"/>
                <a:cs typeface="Georgia"/>
                <a:sym typeface="Georgia"/>
              </a:defRPr>
            </a:pPr>
          </a:p>
          <a:p>
            <a:pPr>
              <a:lnSpc>
                <a:spcPct val="150000"/>
              </a:lnSpc>
              <a:buClr>
                <a:srgbClr val="000000"/>
              </a:buClr>
              <a:buSzPts val="2200"/>
              <a:defRPr sz="2200">
                <a:latin typeface="Georgia"/>
                <a:ea typeface="Georgia"/>
                <a:cs typeface="Georgia"/>
                <a:sym typeface="Georgia"/>
              </a:defRPr>
            </a:pPr>
            <a:r>
              <a:t>Conda environment activation follows: “conda activate myenv” format</a:t>
            </a:r>
          </a:p>
        </p:txBody>
      </p:sp>
      <p:sp>
        <p:nvSpPr>
          <p:cNvPr id="123" name="Google Shape;65;p14"/>
          <p:cNvSpPr/>
          <p:nvPr/>
        </p:nvSpPr>
        <p:spPr>
          <a:xfrm>
            <a:off x="434499" y="1366366"/>
            <a:ext cx="11412402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12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61408" y="3983839"/>
            <a:ext cx="7122833" cy="10930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63;p14"/>
          <p:cNvSpPr txBox="1"/>
          <p:nvPr>
            <p:ph type="title"/>
          </p:nvPr>
        </p:nvSpPr>
        <p:spPr>
          <a:xfrm>
            <a:off x="415599" y="593366"/>
            <a:ext cx="11360802" cy="763601"/>
          </a:xfrm>
          <a:prstGeom prst="rect">
            <a:avLst/>
          </a:prstGeom>
        </p:spPr>
        <p:txBody>
          <a:bodyPr lIns="121899" tIns="121899" rIns="121899" bIns="121899"/>
          <a:lstStyle>
            <a:lvl1pPr defTabSz="850391">
              <a:defRPr sz="3627">
                <a:solidFill>
                  <a:srgbClr val="0070C0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/>
            <a:r>
              <a:t>Installation - Conda</a:t>
            </a:r>
          </a:p>
        </p:txBody>
      </p:sp>
      <p:sp>
        <p:nvSpPr>
          <p:cNvPr id="127" name="Google Shape;64;p14"/>
          <p:cNvSpPr txBox="1"/>
          <p:nvPr>
            <p:ph type="body" idx="1"/>
          </p:nvPr>
        </p:nvSpPr>
        <p:spPr>
          <a:xfrm>
            <a:off x="415600" y="1536632"/>
            <a:ext cx="11431300" cy="4555202"/>
          </a:xfrm>
          <a:prstGeom prst="rect">
            <a:avLst/>
          </a:prstGeom>
        </p:spPr>
        <p:txBody>
          <a:bodyPr lIns="121899" tIns="121899" rIns="121899" bIns="121899"/>
          <a:lstStyle>
            <a:lvl1pPr>
              <a:lnSpc>
                <a:spcPct val="150000"/>
              </a:lnSpc>
              <a:buClr>
                <a:srgbClr val="000000"/>
              </a:buClr>
              <a:buSzPts val="2400"/>
              <a:buFont typeface="Georgia"/>
              <a:defRPr sz="2400"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/>
            <a:r>
              <a:t>Once inside desired environment, conda install follows the usual “conda install” format using “matplotlib” keyword with desired installation channel :</a:t>
            </a:r>
          </a:p>
        </p:txBody>
      </p:sp>
      <p:sp>
        <p:nvSpPr>
          <p:cNvPr id="128" name="Google Shape;65;p14"/>
          <p:cNvSpPr/>
          <p:nvPr/>
        </p:nvSpPr>
        <p:spPr>
          <a:xfrm>
            <a:off x="434499" y="1366366"/>
            <a:ext cx="11412402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12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46321" y="3179134"/>
            <a:ext cx="8499358" cy="32263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63;p14"/>
          <p:cNvSpPr txBox="1"/>
          <p:nvPr>
            <p:ph type="title"/>
          </p:nvPr>
        </p:nvSpPr>
        <p:spPr>
          <a:xfrm>
            <a:off x="415599" y="593366"/>
            <a:ext cx="11360802" cy="763601"/>
          </a:xfrm>
          <a:prstGeom prst="rect">
            <a:avLst/>
          </a:prstGeom>
        </p:spPr>
        <p:txBody>
          <a:bodyPr lIns="121899" tIns="121899" rIns="121899" bIns="121899"/>
          <a:lstStyle>
            <a:lvl1pPr defTabSz="850391">
              <a:defRPr sz="3627">
                <a:solidFill>
                  <a:srgbClr val="0070C0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/>
            <a:r>
              <a:t>Matplotlib Components</a:t>
            </a:r>
          </a:p>
        </p:txBody>
      </p:sp>
      <p:sp>
        <p:nvSpPr>
          <p:cNvPr id="132" name="Google Shape;64;p14"/>
          <p:cNvSpPr txBox="1"/>
          <p:nvPr>
            <p:ph type="body" idx="1"/>
          </p:nvPr>
        </p:nvSpPr>
        <p:spPr>
          <a:xfrm>
            <a:off x="415600" y="1536632"/>
            <a:ext cx="11431300" cy="4555202"/>
          </a:xfrm>
          <a:prstGeom prst="rect">
            <a:avLst/>
          </a:prstGeom>
        </p:spPr>
        <p:txBody>
          <a:bodyPr lIns="121899" tIns="121899" rIns="121899" bIns="121899"/>
          <a:lstStyle/>
          <a:p>
            <a:pPr>
              <a:lnSpc>
                <a:spcPct val="135000"/>
              </a:lnSpc>
              <a:buClr>
                <a:srgbClr val="000000"/>
              </a:buClr>
              <a:buFont typeface="Georgia"/>
              <a:defRPr>
                <a:latin typeface="Georgia"/>
                <a:ea typeface="Georgia"/>
                <a:cs typeface="Georgia"/>
                <a:sym typeface="Georgia"/>
              </a:defRPr>
            </a:pPr>
            <a:r>
              <a:t>Matplotlib contains three main components:</a:t>
            </a:r>
          </a:p>
          <a:p>
            <a:pPr lvl="1" marL="1219169" indent="-423322">
              <a:lnSpc>
                <a:spcPct val="135000"/>
              </a:lnSpc>
              <a:buClr>
                <a:srgbClr val="000000"/>
              </a:buClr>
              <a:buSzPts val="2400"/>
              <a:buFont typeface="Georgia"/>
              <a:buChar char="●"/>
              <a:defRPr b="1" sz="2400" u="sng">
                <a:latin typeface="Georgia"/>
                <a:ea typeface="Georgia"/>
                <a:cs typeface="Georgia"/>
                <a:sym typeface="Georgia"/>
              </a:defRPr>
            </a:pPr>
            <a:r>
              <a:t>Pylab interface (Pyplot) : </a:t>
            </a:r>
            <a:r>
              <a:rPr b="0" u="none"/>
              <a:t>Allows users to create plots with code syntax similar to MATLAB’s figure generating code</a:t>
            </a:r>
          </a:p>
          <a:p>
            <a:pPr lvl="1" marL="1219169" indent="-423322">
              <a:lnSpc>
                <a:spcPct val="135000"/>
              </a:lnSpc>
              <a:buClr>
                <a:srgbClr val="000000"/>
              </a:buClr>
              <a:buSzPts val="2400"/>
              <a:buFont typeface="Georgia"/>
              <a:buChar char="●"/>
              <a:defRPr b="1" sz="2400" u="sng">
                <a:latin typeface="Georgia"/>
                <a:ea typeface="Georgia"/>
                <a:cs typeface="Georgia"/>
                <a:sym typeface="Georgia"/>
              </a:defRPr>
            </a:pPr>
            <a:r>
              <a:t>Matplotlib API: </a:t>
            </a:r>
            <a:r>
              <a:rPr b="0" u="none"/>
              <a:t> set of classes that create and manage figures, plots, text, lines, etc. </a:t>
            </a:r>
          </a:p>
          <a:p>
            <a:pPr lvl="1" marL="1219169" indent="-423322">
              <a:lnSpc>
                <a:spcPct val="135000"/>
              </a:lnSpc>
              <a:buClr>
                <a:srgbClr val="000000"/>
              </a:buClr>
              <a:buSzPts val="2400"/>
              <a:buFont typeface="Georgia"/>
              <a:buChar char="●"/>
              <a:defRPr b="1" sz="2400" u="sng">
                <a:latin typeface="Georgia"/>
                <a:ea typeface="Georgia"/>
                <a:cs typeface="Georgia"/>
                <a:sym typeface="Georgia"/>
              </a:defRPr>
            </a:pPr>
            <a:r>
              <a:t>“Backends”:</a:t>
            </a:r>
            <a:r>
              <a:rPr b="0" u="none"/>
              <a:t> the set of device-dependent drawing renderers, that produce visual outputs (PNG outputs use Anti-Grain Geometry library, SVG backend produces scalable vector graphics outputs, etc.)</a:t>
            </a:r>
          </a:p>
        </p:txBody>
      </p:sp>
      <p:sp>
        <p:nvSpPr>
          <p:cNvPr id="133" name="Google Shape;65;p14"/>
          <p:cNvSpPr/>
          <p:nvPr/>
        </p:nvSpPr>
        <p:spPr>
          <a:xfrm>
            <a:off x="434499" y="1366366"/>
            <a:ext cx="11412402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63;p14"/>
          <p:cNvSpPr txBox="1"/>
          <p:nvPr>
            <p:ph type="title"/>
          </p:nvPr>
        </p:nvSpPr>
        <p:spPr>
          <a:xfrm>
            <a:off x="415599" y="593366"/>
            <a:ext cx="11360802" cy="763601"/>
          </a:xfrm>
          <a:prstGeom prst="rect">
            <a:avLst/>
          </a:prstGeom>
        </p:spPr>
        <p:txBody>
          <a:bodyPr lIns="121899" tIns="121899" rIns="121899" bIns="121899"/>
          <a:lstStyle>
            <a:lvl1pPr defTabSz="850391">
              <a:defRPr sz="3627">
                <a:solidFill>
                  <a:srgbClr val="0070C0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/>
            <a:r>
              <a:t>Pyplot Basics</a:t>
            </a:r>
          </a:p>
        </p:txBody>
      </p:sp>
      <p:sp>
        <p:nvSpPr>
          <p:cNvPr id="136" name="Google Shape;64;p14"/>
          <p:cNvSpPr txBox="1"/>
          <p:nvPr>
            <p:ph type="body" sz="half" idx="1"/>
          </p:nvPr>
        </p:nvSpPr>
        <p:spPr>
          <a:xfrm>
            <a:off x="415600" y="1536633"/>
            <a:ext cx="11431300" cy="2833349"/>
          </a:xfrm>
          <a:prstGeom prst="rect">
            <a:avLst/>
          </a:prstGeom>
        </p:spPr>
        <p:txBody>
          <a:bodyPr lIns="121899" tIns="121899" rIns="121899" bIns="121899"/>
          <a:lstStyle/>
          <a:p>
            <a:pPr>
              <a:lnSpc>
                <a:spcPct val="120000"/>
              </a:lnSpc>
              <a:buClr>
                <a:srgbClr val="000000"/>
              </a:buClr>
              <a:buSzPts val="1700"/>
              <a:buFont typeface="Georgia"/>
              <a:defRPr sz="1700">
                <a:latin typeface="Georgia"/>
                <a:ea typeface="Georgia"/>
                <a:cs typeface="Georgia"/>
                <a:sym typeface="Georgia"/>
              </a:defRPr>
            </a:pPr>
            <a:r>
              <a:t>Matplotlib graphs your data on </a:t>
            </a:r>
            <a:r>
              <a:rPr b="1" i="1"/>
              <a:t>figures</a:t>
            </a:r>
            <a:r>
              <a:t>, of which each can contain one or more individual </a:t>
            </a:r>
            <a:r>
              <a:rPr b="1" i="1"/>
              <a:t>axes</a:t>
            </a:r>
          </a:p>
          <a:p>
            <a:pPr>
              <a:lnSpc>
                <a:spcPct val="120000"/>
              </a:lnSpc>
              <a:buClr>
                <a:srgbClr val="000000"/>
              </a:buClr>
              <a:buSzPts val="1700"/>
              <a:buFont typeface="Georgia"/>
              <a:defRPr sz="1700">
                <a:latin typeface="Georgia"/>
                <a:ea typeface="Georgia"/>
                <a:cs typeface="Georgia"/>
                <a:sym typeface="Georgia"/>
              </a:defRPr>
            </a:pPr>
            <a:r>
              <a:t>Figures can be thought of as windows, within which each window “pane” is an individual axes</a:t>
            </a:r>
          </a:p>
          <a:p>
            <a:pPr>
              <a:lnSpc>
                <a:spcPct val="120000"/>
              </a:lnSpc>
              <a:buClr>
                <a:srgbClr val="000000"/>
              </a:buClr>
              <a:buSzPts val="1700"/>
              <a:buFont typeface="Georgia"/>
              <a:defRPr sz="1700">
                <a:latin typeface="Georgia"/>
                <a:ea typeface="Georgia"/>
                <a:cs typeface="Georgia"/>
                <a:sym typeface="Georgia"/>
              </a:defRPr>
            </a:pPr>
            <a:r>
              <a:t>The axes contains the actual plot and sits within the figure</a:t>
            </a:r>
          </a:p>
          <a:p>
            <a:pPr>
              <a:lnSpc>
                <a:spcPct val="120000"/>
              </a:lnSpc>
              <a:buClr>
                <a:srgbClr val="000000"/>
              </a:buClr>
              <a:buSzPts val="1700"/>
              <a:buFont typeface="Georgia"/>
              <a:defRPr sz="1700">
                <a:latin typeface="Georgia"/>
                <a:ea typeface="Georgia"/>
                <a:cs typeface="Georgia"/>
                <a:sym typeface="Georgia"/>
              </a:defRPr>
            </a:pPr>
            <a:r>
              <a:t>Each </a:t>
            </a:r>
            <a:r>
              <a:rPr b="1" i="1"/>
              <a:t>figure</a:t>
            </a:r>
            <a:r>
              <a:t> and </a:t>
            </a:r>
            <a:r>
              <a:rPr b="1" i="1"/>
              <a:t>axes </a:t>
            </a:r>
            <a:r>
              <a:t>contains methods to control the format of each </a:t>
            </a:r>
          </a:p>
          <a:p>
            <a:pPr>
              <a:lnSpc>
                <a:spcPct val="120000"/>
              </a:lnSpc>
              <a:buClr>
                <a:srgbClr val="000000"/>
              </a:buClr>
              <a:buSzPts val="1700"/>
              <a:buFont typeface="Georgia"/>
              <a:defRPr sz="1700">
                <a:latin typeface="Georgia"/>
                <a:ea typeface="Georgia"/>
                <a:cs typeface="Georgia"/>
                <a:sym typeface="Georgia"/>
              </a:defRPr>
            </a:pPr>
            <a:r>
              <a:t>We will explore these in the demo</a:t>
            </a:r>
          </a:p>
          <a:p>
            <a:pPr>
              <a:lnSpc>
                <a:spcPct val="120000"/>
              </a:lnSpc>
              <a:buClr>
                <a:srgbClr val="000000"/>
              </a:buClr>
              <a:buSzPts val="1700"/>
              <a:buFont typeface="Georgia"/>
              <a:defRPr sz="1700">
                <a:latin typeface="Georgia"/>
                <a:ea typeface="Georgia"/>
                <a:cs typeface="Georgia"/>
                <a:sym typeface="Georgia"/>
              </a:defRPr>
            </a:pPr>
            <a:r>
              <a:t>To generate basic figure with one plot:</a:t>
            </a:r>
            <a:br/>
          </a:p>
        </p:txBody>
      </p:sp>
      <p:sp>
        <p:nvSpPr>
          <p:cNvPr id="137" name="Google Shape;65;p14"/>
          <p:cNvSpPr/>
          <p:nvPr/>
        </p:nvSpPr>
        <p:spPr>
          <a:xfrm>
            <a:off x="434499" y="1366366"/>
            <a:ext cx="11412402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13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85809" y="4540246"/>
            <a:ext cx="9509781" cy="9914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63;p14"/>
          <p:cNvSpPr txBox="1"/>
          <p:nvPr>
            <p:ph type="title"/>
          </p:nvPr>
        </p:nvSpPr>
        <p:spPr>
          <a:xfrm>
            <a:off x="415599" y="593366"/>
            <a:ext cx="11360802" cy="763601"/>
          </a:xfrm>
          <a:prstGeom prst="rect">
            <a:avLst/>
          </a:prstGeom>
        </p:spPr>
        <p:txBody>
          <a:bodyPr lIns="121899" tIns="121899" rIns="121899" bIns="121899"/>
          <a:lstStyle>
            <a:lvl1pPr defTabSz="850391">
              <a:defRPr sz="3627">
                <a:solidFill>
                  <a:srgbClr val="0070C0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/>
            <a:r>
              <a:t>Pyplot Basics – Figure Elements</a:t>
            </a:r>
          </a:p>
        </p:txBody>
      </p:sp>
      <p:sp>
        <p:nvSpPr>
          <p:cNvPr id="141" name="Google Shape;64;p14"/>
          <p:cNvSpPr txBox="1"/>
          <p:nvPr>
            <p:ph type="body" idx="1"/>
          </p:nvPr>
        </p:nvSpPr>
        <p:spPr>
          <a:xfrm>
            <a:off x="415600" y="1536632"/>
            <a:ext cx="11431300" cy="4555202"/>
          </a:xfrm>
          <a:prstGeom prst="rect">
            <a:avLst/>
          </a:prstGeom>
        </p:spPr>
        <p:txBody>
          <a:bodyPr lIns="121899" tIns="121899" rIns="121899" bIns="121899"/>
          <a:lstStyle>
            <a:lvl1pPr>
              <a:lnSpc>
                <a:spcPct val="150000"/>
              </a:lnSpc>
              <a:buClr>
                <a:srgbClr val="000000"/>
              </a:buClr>
              <a:defRPr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/>
            <a:r>
              <a:t>A basic figure in Matplotlib contains the following elements:</a:t>
            </a:r>
          </a:p>
        </p:txBody>
      </p:sp>
      <p:sp>
        <p:nvSpPr>
          <p:cNvPr id="142" name="Google Shape;65;p14"/>
          <p:cNvSpPr/>
          <p:nvPr/>
        </p:nvSpPr>
        <p:spPr>
          <a:xfrm>
            <a:off x="434499" y="1366366"/>
            <a:ext cx="11412402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143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49108" y="2302798"/>
            <a:ext cx="4293782" cy="42937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